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8288000" cy="10287000"/>
  <p:notesSz cx="18288000" cy="10287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816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800" b="1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800" b="1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406650" y="2469514"/>
            <a:ext cx="6373495" cy="6045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760090" y="2479039"/>
            <a:ext cx="6522719" cy="6778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10/26/2022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800" b="1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10/26/2022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10/26/2022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92300" y="4235465"/>
            <a:ext cx="14503400" cy="16713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800" b="1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4400" y="2366010"/>
            <a:ext cx="1645920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jz.awais@gmail.co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892300" y="4845065"/>
            <a:ext cx="10485755" cy="25876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038475" algn="l"/>
              </a:tabLst>
            </a:pPr>
            <a:r>
              <a:rPr sz="6000" b="1" spc="355" dirty="0">
                <a:solidFill>
                  <a:srgbClr val="FFFFFF"/>
                </a:solidFill>
                <a:latin typeface="Cambria"/>
                <a:cs typeface="Cambria"/>
              </a:rPr>
              <a:t>Overa</a:t>
            </a:r>
            <a:r>
              <a:rPr sz="6000" b="1" spc="355" dirty="0">
                <a:solidFill>
                  <a:srgbClr val="FFFFFF"/>
                </a:solidFill>
                <a:latin typeface="Tahoma"/>
                <a:cs typeface="Tahoma"/>
              </a:rPr>
              <a:t>l	</a:t>
            </a:r>
            <a:r>
              <a:rPr sz="6000" b="1" spc="270" dirty="0">
                <a:solidFill>
                  <a:srgbClr val="FFFFFF"/>
                </a:solidFill>
                <a:latin typeface="Cambria"/>
                <a:cs typeface="Cambria"/>
              </a:rPr>
              <a:t>picture</a:t>
            </a:r>
            <a:r>
              <a:rPr sz="6000" b="1" spc="-4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6000" b="1" spc="434" dirty="0">
                <a:solidFill>
                  <a:srgbClr val="FFFFFF"/>
                </a:solidFill>
                <a:latin typeface="Cambria"/>
                <a:cs typeface="Cambria"/>
              </a:rPr>
              <a:t>of</a:t>
            </a:r>
            <a:r>
              <a:rPr sz="6000" b="1" spc="-4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6000" b="1" spc="315" dirty="0">
                <a:solidFill>
                  <a:srgbClr val="FFFFFF"/>
                </a:solidFill>
                <a:latin typeface="Cambria"/>
                <a:cs typeface="Cambria"/>
              </a:rPr>
              <a:t>Trucking</a:t>
            </a:r>
            <a:endParaRPr sz="60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5775"/>
              </a:spcBef>
            </a:pPr>
            <a:r>
              <a:rPr sz="6000" b="1" spc="265" dirty="0">
                <a:solidFill>
                  <a:srgbClr val="FFFFFF"/>
                </a:solidFill>
                <a:latin typeface="Cambria"/>
                <a:cs typeface="Cambria"/>
              </a:rPr>
              <a:t>Industry</a:t>
            </a:r>
            <a:r>
              <a:rPr sz="6000" b="1" spc="-4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6000" b="1" spc="340" dirty="0">
                <a:solidFill>
                  <a:srgbClr val="FFFFFF"/>
                </a:solidFill>
                <a:latin typeface="Cambria"/>
                <a:cs typeface="Cambria"/>
              </a:rPr>
              <a:t>and</a:t>
            </a:r>
            <a:r>
              <a:rPr sz="6000" b="1" spc="-3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6000" b="1" spc="114" dirty="0">
                <a:solidFill>
                  <a:srgbClr val="FFFFFF"/>
                </a:solidFill>
                <a:latin typeface="Cambria"/>
                <a:cs typeface="Cambria"/>
              </a:rPr>
              <a:t>its</a:t>
            </a:r>
            <a:r>
              <a:rPr sz="6000" b="1" spc="-3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6000" b="1" spc="270" dirty="0">
                <a:solidFill>
                  <a:srgbClr val="FFFFFF"/>
                </a:solidFill>
                <a:latin typeface="Cambria"/>
                <a:cs typeface="Cambria"/>
              </a:rPr>
              <a:t>Problems</a:t>
            </a:r>
            <a:endParaRPr sz="60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92300" y="8636015"/>
            <a:ext cx="4813935" cy="5054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150" spc="-50" dirty="0">
                <a:solidFill>
                  <a:srgbClr val="5F6078"/>
                </a:solidFill>
                <a:latin typeface="Roboto"/>
                <a:cs typeface="Roboto"/>
              </a:rPr>
              <a:t>Muhammad</a:t>
            </a:r>
            <a:r>
              <a:rPr sz="3150" spc="-90" dirty="0">
                <a:solidFill>
                  <a:srgbClr val="5F6078"/>
                </a:solidFill>
                <a:latin typeface="Roboto"/>
                <a:cs typeface="Roboto"/>
              </a:rPr>
              <a:t> </a:t>
            </a:r>
            <a:r>
              <a:rPr sz="3150" spc="-45" dirty="0">
                <a:solidFill>
                  <a:srgbClr val="5F6078"/>
                </a:solidFill>
                <a:latin typeface="Roboto"/>
                <a:cs typeface="Roboto"/>
              </a:rPr>
              <a:t>Awais</a:t>
            </a:r>
            <a:r>
              <a:rPr sz="3150" spc="-85" dirty="0">
                <a:solidFill>
                  <a:srgbClr val="5F6078"/>
                </a:solidFill>
                <a:latin typeface="Roboto"/>
                <a:cs typeface="Roboto"/>
              </a:rPr>
              <a:t> </a:t>
            </a:r>
            <a:r>
              <a:rPr sz="3150" spc="-30" dirty="0">
                <a:solidFill>
                  <a:srgbClr val="5F6078"/>
                </a:solidFill>
                <a:latin typeface="Roboto"/>
                <a:cs typeface="Roboto"/>
              </a:rPr>
              <a:t>Ch.</a:t>
            </a:r>
            <a:r>
              <a:rPr sz="3150" spc="-85" dirty="0">
                <a:solidFill>
                  <a:srgbClr val="5F6078"/>
                </a:solidFill>
                <a:latin typeface="Roboto"/>
                <a:cs typeface="Roboto"/>
              </a:rPr>
              <a:t> </a:t>
            </a:r>
            <a:r>
              <a:rPr sz="3150" spc="-75" dirty="0">
                <a:solidFill>
                  <a:srgbClr val="5F6078"/>
                </a:solidFill>
                <a:latin typeface="Roboto"/>
                <a:cs typeface="Roboto"/>
              </a:rPr>
              <a:t>Adv.</a:t>
            </a:r>
            <a:endParaRPr sz="3150">
              <a:latin typeface="Roboto"/>
              <a:cs typeface="Robo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750300" y="8636015"/>
            <a:ext cx="2722880" cy="5054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150" spc="-55" dirty="0">
                <a:solidFill>
                  <a:srgbClr val="5F6078"/>
                </a:solidFill>
                <a:latin typeface="Roboto"/>
                <a:cs typeface="Roboto"/>
              </a:rPr>
              <a:t>Date:</a:t>
            </a:r>
            <a:r>
              <a:rPr sz="3150" spc="-130" dirty="0">
                <a:solidFill>
                  <a:srgbClr val="5F6078"/>
                </a:solidFill>
                <a:latin typeface="Roboto"/>
                <a:cs typeface="Roboto"/>
              </a:rPr>
              <a:t> </a:t>
            </a:r>
            <a:r>
              <a:rPr sz="3150" spc="-160" dirty="0">
                <a:solidFill>
                  <a:srgbClr val="5F6078"/>
                </a:solidFill>
                <a:latin typeface="Roboto"/>
                <a:cs typeface="Roboto"/>
              </a:rPr>
              <a:t>27-Oct-22</a:t>
            </a:r>
            <a:endParaRPr sz="3150">
              <a:latin typeface="Roboto"/>
              <a:cs typeface="Robot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92300" y="3606815"/>
            <a:ext cx="85090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spc="-165" dirty="0">
                <a:solidFill>
                  <a:srgbClr val="FFFFFF"/>
                </a:solidFill>
                <a:latin typeface="Roboto"/>
                <a:cs typeface="Roboto"/>
              </a:rPr>
              <a:t>T</a:t>
            </a:r>
            <a:r>
              <a:rPr sz="2700" spc="-25" dirty="0">
                <a:solidFill>
                  <a:srgbClr val="FFFFFF"/>
                </a:solidFill>
                <a:latin typeface="Roboto"/>
                <a:cs typeface="Roboto"/>
              </a:rPr>
              <a:t>o</a:t>
            </a:r>
            <a:r>
              <a:rPr sz="2700" spc="-50" dirty="0">
                <a:solidFill>
                  <a:srgbClr val="FFFFFF"/>
                </a:solidFill>
                <a:latin typeface="Roboto"/>
                <a:cs typeface="Roboto"/>
              </a:rPr>
              <a:t>p</a:t>
            </a:r>
            <a:r>
              <a:rPr sz="2700" spc="-55" dirty="0">
                <a:solidFill>
                  <a:srgbClr val="FFFFFF"/>
                </a:solidFill>
                <a:latin typeface="Roboto"/>
                <a:cs typeface="Roboto"/>
              </a:rPr>
              <a:t>i</a:t>
            </a:r>
            <a:r>
              <a:rPr sz="2700" dirty="0">
                <a:solidFill>
                  <a:srgbClr val="FFFFFF"/>
                </a:solidFill>
                <a:latin typeface="Roboto"/>
                <a:cs typeface="Roboto"/>
              </a:rPr>
              <a:t>c</a:t>
            </a:r>
            <a:endParaRPr sz="2700">
              <a:latin typeface="Roboto"/>
              <a:cs typeface="Roboto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17149770" y="0"/>
            <a:ext cx="652470" cy="10282555"/>
            <a:chOff x="17149770" y="0"/>
            <a:chExt cx="652470" cy="10282555"/>
          </a:xfrm>
        </p:grpSpPr>
        <p:sp>
          <p:nvSpPr>
            <p:cNvPr id="8" name="object 8"/>
            <p:cNvSpPr/>
            <p:nvPr/>
          </p:nvSpPr>
          <p:spPr>
            <a:xfrm>
              <a:off x="17649840" y="4981590"/>
              <a:ext cx="152400" cy="304800"/>
            </a:xfrm>
            <a:custGeom>
              <a:avLst/>
              <a:gdLst/>
              <a:ahLst/>
              <a:cxnLst/>
              <a:rect l="l" t="t" r="r" b="b"/>
              <a:pathLst>
                <a:path w="152400" h="304800">
                  <a:moveTo>
                    <a:pt x="0" y="304800"/>
                  </a:moveTo>
                  <a:lnTo>
                    <a:pt x="0" y="0"/>
                  </a:lnTo>
                  <a:lnTo>
                    <a:pt x="152400" y="152400"/>
                  </a:lnTo>
                  <a:lnTo>
                    <a:pt x="0" y="3048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7149770" y="0"/>
              <a:ext cx="9525" cy="10282555"/>
            </a:xfrm>
            <a:custGeom>
              <a:avLst/>
              <a:gdLst/>
              <a:ahLst/>
              <a:cxnLst/>
              <a:rect l="l" t="t" r="r" b="b"/>
              <a:pathLst>
                <a:path w="9525" h="10282555">
                  <a:moveTo>
                    <a:pt x="0" y="10282237"/>
                  </a:moveTo>
                  <a:lnTo>
                    <a:pt x="0" y="0"/>
                  </a:lnTo>
                  <a:lnTo>
                    <a:pt x="9525" y="0"/>
                  </a:lnTo>
                  <a:lnTo>
                    <a:pt x="9525" y="10282237"/>
                  </a:lnTo>
                  <a:lnTo>
                    <a:pt x="0" y="10282237"/>
                  </a:lnTo>
                  <a:close/>
                </a:path>
              </a:pathLst>
            </a:custGeom>
            <a:solidFill>
              <a:srgbClr val="5F607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92790" y="5370845"/>
            <a:ext cx="8453120" cy="2082800"/>
          </a:xfrm>
          <a:prstGeom prst="rect">
            <a:avLst/>
          </a:prstGeom>
        </p:spPr>
        <p:txBody>
          <a:bodyPr vert="horz" wrap="square" lIns="0" tIns="115570" rIns="0" bIns="0" rtlCol="0">
            <a:spAutoFit/>
          </a:bodyPr>
          <a:lstStyle/>
          <a:p>
            <a:pPr marL="397510" indent="-385445">
              <a:lnSpc>
                <a:spcPct val="100000"/>
              </a:lnSpc>
              <a:spcBef>
                <a:spcPts val="910"/>
              </a:spcBef>
              <a:buClr>
                <a:srgbClr val="5F6078"/>
              </a:buClr>
              <a:buChar char="•"/>
              <a:tabLst>
                <a:tab pos="397510" algn="l"/>
                <a:tab pos="398145" algn="l"/>
              </a:tabLst>
            </a:pPr>
            <a:r>
              <a:rPr sz="2700" spc="-35" dirty="0">
                <a:solidFill>
                  <a:srgbClr val="FFFFFF"/>
                </a:solidFill>
                <a:latin typeface="Roboto"/>
                <a:cs typeface="Roboto"/>
              </a:rPr>
              <a:t>The</a:t>
            </a:r>
            <a:r>
              <a:rPr sz="2700" spc="-6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55" dirty="0">
                <a:solidFill>
                  <a:srgbClr val="FFFFFF"/>
                </a:solidFill>
                <a:latin typeface="Roboto"/>
                <a:cs typeface="Roboto"/>
              </a:rPr>
              <a:t>trucking </a:t>
            </a:r>
            <a:r>
              <a:rPr sz="2700" spc="-40" dirty="0">
                <a:solidFill>
                  <a:srgbClr val="FFFFFF"/>
                </a:solidFill>
                <a:latin typeface="Roboto"/>
                <a:cs typeface="Roboto"/>
              </a:rPr>
              <a:t>sector</a:t>
            </a:r>
            <a:r>
              <a:rPr sz="2700" spc="-6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45" dirty="0">
                <a:solidFill>
                  <a:srgbClr val="FFFFFF"/>
                </a:solidFill>
                <a:latin typeface="Roboto"/>
                <a:cs typeface="Roboto"/>
              </a:rPr>
              <a:t>carries</a:t>
            </a:r>
            <a:r>
              <a:rPr sz="2700" spc="-5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25" dirty="0">
                <a:solidFill>
                  <a:srgbClr val="FFFFFF"/>
                </a:solidFill>
                <a:latin typeface="Roboto"/>
                <a:cs typeface="Roboto"/>
              </a:rPr>
              <a:t>96%</a:t>
            </a:r>
            <a:r>
              <a:rPr sz="2700" spc="-5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10" dirty="0">
                <a:solidFill>
                  <a:srgbClr val="FFFFFF"/>
                </a:solidFill>
                <a:latin typeface="Roboto"/>
                <a:cs typeface="Roboto"/>
              </a:rPr>
              <a:t>of</a:t>
            </a:r>
            <a:r>
              <a:rPr sz="2700" spc="-6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50" dirty="0">
                <a:solidFill>
                  <a:srgbClr val="FFFFFF"/>
                </a:solidFill>
                <a:latin typeface="Roboto"/>
                <a:cs typeface="Roboto"/>
              </a:rPr>
              <a:t>total</a:t>
            </a:r>
            <a:r>
              <a:rPr sz="2700" spc="-5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45" dirty="0">
                <a:solidFill>
                  <a:srgbClr val="FFFFFF"/>
                </a:solidFill>
                <a:latin typeface="Roboto"/>
                <a:cs typeface="Roboto"/>
              </a:rPr>
              <a:t>freight</a:t>
            </a:r>
            <a:r>
              <a:rPr sz="2700" spc="-5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35" dirty="0">
                <a:solidFill>
                  <a:srgbClr val="FFFFFF"/>
                </a:solidFill>
                <a:latin typeface="Roboto"/>
                <a:cs typeface="Roboto"/>
              </a:rPr>
              <a:t>traffic</a:t>
            </a:r>
            <a:endParaRPr sz="2700">
              <a:latin typeface="Roboto"/>
              <a:cs typeface="Roboto"/>
            </a:endParaRPr>
          </a:p>
          <a:p>
            <a:pPr marL="397510" indent="-385445">
              <a:lnSpc>
                <a:spcPct val="100000"/>
              </a:lnSpc>
              <a:spcBef>
                <a:spcPts val="810"/>
              </a:spcBef>
              <a:buClr>
                <a:srgbClr val="5F6078"/>
              </a:buClr>
              <a:buChar char="•"/>
              <a:tabLst>
                <a:tab pos="397510" algn="l"/>
                <a:tab pos="398145" algn="l"/>
              </a:tabLst>
            </a:pPr>
            <a:r>
              <a:rPr sz="2700" spc="-40" dirty="0">
                <a:solidFill>
                  <a:srgbClr val="FFFFFF"/>
                </a:solidFill>
                <a:latin typeface="Roboto"/>
                <a:cs typeface="Roboto"/>
              </a:rPr>
              <a:t>There</a:t>
            </a:r>
            <a:r>
              <a:rPr sz="2700" spc="-7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40" dirty="0">
                <a:solidFill>
                  <a:srgbClr val="FFFFFF"/>
                </a:solidFill>
                <a:latin typeface="Roboto"/>
                <a:cs typeface="Roboto"/>
              </a:rPr>
              <a:t>are</a:t>
            </a:r>
            <a:r>
              <a:rPr sz="2700" spc="-6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30" dirty="0">
                <a:solidFill>
                  <a:srgbClr val="FFFFFF"/>
                </a:solidFill>
                <a:latin typeface="Roboto"/>
                <a:cs typeface="Roboto"/>
              </a:rPr>
              <a:t>more</a:t>
            </a:r>
            <a:r>
              <a:rPr sz="2700" spc="-6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60" dirty="0">
                <a:solidFill>
                  <a:srgbClr val="FFFFFF"/>
                </a:solidFill>
                <a:latin typeface="Roboto"/>
                <a:cs typeface="Roboto"/>
              </a:rPr>
              <a:t>than</a:t>
            </a:r>
            <a:r>
              <a:rPr sz="2700" spc="-6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30" dirty="0">
                <a:solidFill>
                  <a:srgbClr val="FFFFFF"/>
                </a:solidFill>
                <a:latin typeface="Roboto"/>
                <a:cs typeface="Roboto"/>
              </a:rPr>
              <a:t>350,000</a:t>
            </a:r>
            <a:r>
              <a:rPr sz="2700" spc="-7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45" dirty="0">
                <a:solidFill>
                  <a:srgbClr val="FFFFFF"/>
                </a:solidFill>
                <a:latin typeface="Roboto"/>
                <a:cs typeface="Roboto"/>
              </a:rPr>
              <a:t>registered</a:t>
            </a:r>
            <a:r>
              <a:rPr sz="2700" spc="-6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50" dirty="0">
                <a:solidFill>
                  <a:srgbClr val="FFFFFF"/>
                </a:solidFill>
                <a:latin typeface="Roboto"/>
                <a:cs typeface="Roboto"/>
              </a:rPr>
              <a:t>trucks</a:t>
            </a:r>
            <a:endParaRPr sz="2700">
              <a:latin typeface="Roboto"/>
              <a:cs typeface="Roboto"/>
            </a:endParaRPr>
          </a:p>
          <a:p>
            <a:pPr marL="397510" marR="5080" indent="-385445">
              <a:lnSpc>
                <a:spcPct val="125000"/>
              </a:lnSpc>
              <a:buClr>
                <a:srgbClr val="5F6078"/>
              </a:buClr>
              <a:buChar char="•"/>
              <a:tabLst>
                <a:tab pos="397510" algn="l"/>
                <a:tab pos="398145" algn="l"/>
              </a:tabLst>
            </a:pPr>
            <a:r>
              <a:rPr sz="2700" spc="-40" dirty="0">
                <a:solidFill>
                  <a:srgbClr val="FFFFFF"/>
                </a:solidFill>
                <a:latin typeface="Roboto"/>
                <a:cs typeface="Roboto"/>
              </a:rPr>
              <a:t>Bodies </a:t>
            </a:r>
            <a:r>
              <a:rPr sz="2700" spc="-35" dirty="0">
                <a:solidFill>
                  <a:srgbClr val="FFFFFF"/>
                </a:solidFill>
                <a:latin typeface="Roboto"/>
                <a:cs typeface="Roboto"/>
              </a:rPr>
              <a:t>were </a:t>
            </a:r>
            <a:r>
              <a:rPr sz="2700" spc="-50" dirty="0">
                <a:solidFill>
                  <a:srgbClr val="FFFFFF"/>
                </a:solidFill>
                <a:latin typeface="Roboto"/>
                <a:cs typeface="Roboto"/>
              </a:rPr>
              <a:t>mostly </a:t>
            </a:r>
            <a:r>
              <a:rPr sz="2700" spc="-45" dirty="0">
                <a:solidFill>
                  <a:srgbClr val="FFFFFF"/>
                </a:solidFill>
                <a:latin typeface="Roboto"/>
                <a:cs typeface="Roboto"/>
              </a:rPr>
              <a:t>manufactured </a:t>
            </a:r>
            <a:r>
              <a:rPr sz="2700" spc="-50" dirty="0">
                <a:solidFill>
                  <a:srgbClr val="FFFFFF"/>
                </a:solidFill>
                <a:latin typeface="Roboto"/>
                <a:cs typeface="Roboto"/>
              </a:rPr>
              <a:t>in </a:t>
            </a:r>
            <a:r>
              <a:rPr sz="2700" spc="-55" dirty="0">
                <a:solidFill>
                  <a:srgbClr val="FFFFFF"/>
                </a:solidFill>
                <a:latin typeface="Roboto"/>
                <a:cs typeface="Roboto"/>
              </a:rPr>
              <a:t>Pakistan </a:t>
            </a:r>
            <a:r>
              <a:rPr sz="2700" spc="-75" dirty="0">
                <a:solidFill>
                  <a:srgbClr val="FFFFFF"/>
                </a:solidFill>
                <a:latin typeface="Roboto"/>
                <a:cs typeface="Roboto"/>
              </a:rPr>
              <a:t>by </a:t>
            </a:r>
            <a:r>
              <a:rPr sz="2700" spc="-40" dirty="0">
                <a:solidFill>
                  <a:srgbClr val="FFFFFF"/>
                </a:solidFill>
                <a:latin typeface="Roboto"/>
                <a:cs typeface="Roboto"/>
              </a:rPr>
              <a:t>local </a:t>
            </a:r>
            <a:r>
              <a:rPr sz="2700" spc="-66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60" dirty="0">
                <a:solidFill>
                  <a:srgbClr val="FFFFFF"/>
                </a:solidFill>
                <a:latin typeface="Roboto"/>
                <a:cs typeface="Roboto"/>
              </a:rPr>
              <a:t>Industry</a:t>
            </a:r>
            <a:r>
              <a:rPr sz="2700" spc="-6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45" dirty="0">
                <a:solidFill>
                  <a:srgbClr val="FFFFFF"/>
                </a:solidFill>
                <a:latin typeface="Roboto"/>
                <a:cs typeface="Roboto"/>
              </a:rPr>
              <a:t>not</a:t>
            </a:r>
            <a:r>
              <a:rPr sz="2700" spc="-6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40" dirty="0">
                <a:solidFill>
                  <a:srgbClr val="FFFFFF"/>
                </a:solidFill>
                <a:latin typeface="Roboto"/>
                <a:cs typeface="Roboto"/>
              </a:rPr>
              <a:t>following</a:t>
            </a:r>
            <a:r>
              <a:rPr sz="2700" spc="-6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45" dirty="0">
                <a:solidFill>
                  <a:srgbClr val="FFFFFF"/>
                </a:solidFill>
                <a:latin typeface="Roboto"/>
                <a:cs typeface="Roboto"/>
              </a:rPr>
              <a:t>proper</a:t>
            </a:r>
            <a:r>
              <a:rPr sz="2700" spc="-6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45" dirty="0">
                <a:solidFill>
                  <a:srgbClr val="FFFFFF"/>
                </a:solidFill>
                <a:latin typeface="Roboto"/>
                <a:cs typeface="Roboto"/>
              </a:rPr>
              <a:t>dimensions</a:t>
            </a:r>
            <a:endParaRPr sz="2700">
              <a:latin typeface="Roboto"/>
              <a:cs typeface="Robo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92300" y="1216025"/>
            <a:ext cx="13195300" cy="38277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b="1" spc="90" dirty="0">
                <a:solidFill>
                  <a:srgbClr val="FFFFFF"/>
                </a:solidFill>
                <a:latin typeface="Cambria"/>
                <a:cs typeface="Cambria"/>
              </a:rPr>
              <a:t>Transport</a:t>
            </a:r>
            <a:r>
              <a:rPr sz="2700" b="1" spc="-2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700" b="1" spc="45" dirty="0">
                <a:solidFill>
                  <a:srgbClr val="FFFFFF"/>
                </a:solidFill>
                <a:latin typeface="Cambria"/>
                <a:cs typeface="Cambria"/>
              </a:rPr>
              <a:t>is</a:t>
            </a:r>
            <a:r>
              <a:rPr sz="2700" b="1" spc="-1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700" b="1" spc="130" dirty="0">
                <a:solidFill>
                  <a:srgbClr val="FFFFFF"/>
                </a:solidFill>
                <a:latin typeface="Cambria"/>
                <a:cs typeface="Cambria"/>
              </a:rPr>
              <a:t>a</a:t>
            </a:r>
            <a:r>
              <a:rPr sz="2700" b="1" spc="-1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700" b="1" spc="175" dirty="0">
                <a:solidFill>
                  <a:srgbClr val="FFFFFF"/>
                </a:solidFill>
                <a:latin typeface="Cambria"/>
                <a:cs typeface="Cambria"/>
              </a:rPr>
              <a:t>complex</a:t>
            </a:r>
            <a:r>
              <a:rPr sz="2700" b="1" spc="-1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700" b="1" spc="70" dirty="0">
                <a:solidFill>
                  <a:srgbClr val="FFFFFF"/>
                </a:solidFill>
                <a:latin typeface="Cambria"/>
                <a:cs typeface="Cambria"/>
              </a:rPr>
              <a:t>business</a:t>
            </a:r>
            <a:r>
              <a:rPr sz="2700" b="1" spc="-1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700" b="1" spc="140" dirty="0">
                <a:solidFill>
                  <a:srgbClr val="FFFFFF"/>
                </a:solidFill>
                <a:latin typeface="Cambria"/>
                <a:cs typeface="Cambria"/>
              </a:rPr>
              <a:t>in</a:t>
            </a:r>
            <a:r>
              <a:rPr sz="2700" b="1" spc="-2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700" b="1" spc="85" dirty="0">
                <a:solidFill>
                  <a:srgbClr val="FFFFFF"/>
                </a:solidFill>
                <a:latin typeface="Cambria"/>
                <a:cs typeface="Cambria"/>
              </a:rPr>
              <a:t>Pakistan,</a:t>
            </a:r>
            <a:r>
              <a:rPr sz="2700" b="1" spc="-1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700" b="1" spc="130" dirty="0">
                <a:solidFill>
                  <a:srgbClr val="FFFFFF"/>
                </a:solidFill>
                <a:latin typeface="Cambria"/>
                <a:cs typeface="Cambria"/>
              </a:rPr>
              <a:t>a</a:t>
            </a:r>
            <a:r>
              <a:rPr sz="2700" b="1" spc="-1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700" b="1" spc="225" dirty="0">
                <a:solidFill>
                  <a:srgbClr val="FFFFFF"/>
                </a:solidFill>
                <a:latin typeface="Cambria"/>
                <a:cs typeface="Cambria"/>
              </a:rPr>
              <a:t>mix</a:t>
            </a:r>
            <a:r>
              <a:rPr sz="2700" b="1" spc="-1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700" b="1" spc="195" dirty="0">
                <a:solidFill>
                  <a:srgbClr val="FFFFFF"/>
                </a:solidFill>
                <a:latin typeface="Cambria"/>
                <a:cs typeface="Cambria"/>
              </a:rPr>
              <a:t>of</a:t>
            </a:r>
            <a:r>
              <a:rPr sz="2700" b="1" spc="-1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700" b="1" spc="135" dirty="0">
                <a:solidFill>
                  <a:srgbClr val="FFFFFF"/>
                </a:solidFill>
                <a:latin typeface="Cambria"/>
                <a:cs typeface="Cambria"/>
              </a:rPr>
              <a:t>formal</a:t>
            </a:r>
            <a:r>
              <a:rPr sz="2700" b="1" spc="-2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700" b="1" spc="145" dirty="0">
                <a:solidFill>
                  <a:srgbClr val="FFFFFF"/>
                </a:solidFill>
                <a:latin typeface="Cambria"/>
                <a:cs typeface="Cambria"/>
              </a:rPr>
              <a:t>and</a:t>
            </a:r>
            <a:r>
              <a:rPr sz="2700" b="1" spc="-1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700" b="1" spc="130" dirty="0">
                <a:solidFill>
                  <a:srgbClr val="FFFFFF"/>
                </a:solidFill>
                <a:latin typeface="Cambria"/>
                <a:cs typeface="Cambria"/>
              </a:rPr>
              <a:t>informal</a:t>
            </a:r>
            <a:endParaRPr sz="2700">
              <a:latin typeface="Cambria"/>
              <a:cs typeface="Cambria"/>
            </a:endParaRPr>
          </a:p>
          <a:p>
            <a:pPr marL="12700" marR="5080">
              <a:lnSpc>
                <a:spcPct val="206000"/>
              </a:lnSpc>
            </a:pPr>
            <a:r>
              <a:rPr sz="2700" b="1" spc="120" dirty="0">
                <a:solidFill>
                  <a:srgbClr val="FFFFFF"/>
                </a:solidFill>
                <a:latin typeface="Cambria"/>
                <a:cs typeface="Cambria"/>
              </a:rPr>
              <a:t>service </a:t>
            </a:r>
            <a:r>
              <a:rPr sz="2700" b="1" spc="95" dirty="0">
                <a:solidFill>
                  <a:srgbClr val="FFFFFF"/>
                </a:solidFill>
                <a:latin typeface="Cambria"/>
                <a:cs typeface="Cambria"/>
              </a:rPr>
              <a:t>providers, </a:t>
            </a:r>
            <a:r>
              <a:rPr sz="2700" b="1" spc="105" dirty="0">
                <a:solidFill>
                  <a:srgbClr val="FFFFFF"/>
                </a:solidFill>
                <a:latin typeface="Cambria"/>
                <a:cs typeface="Cambria"/>
              </a:rPr>
              <a:t>vendors, </a:t>
            </a:r>
            <a:r>
              <a:rPr sz="2700" b="1" spc="110" dirty="0">
                <a:solidFill>
                  <a:srgbClr val="FFFFFF"/>
                </a:solidFill>
                <a:latin typeface="Cambria"/>
                <a:cs typeface="Cambria"/>
              </a:rPr>
              <a:t>freight forwarders, </a:t>
            </a:r>
            <a:r>
              <a:rPr sz="2700" b="1" spc="135" dirty="0">
                <a:solidFill>
                  <a:srgbClr val="FFFFFF"/>
                </a:solidFill>
                <a:latin typeface="Cambria"/>
                <a:cs typeface="Cambria"/>
              </a:rPr>
              <a:t>formal </a:t>
            </a:r>
            <a:r>
              <a:rPr sz="2700" b="1" spc="145" dirty="0">
                <a:solidFill>
                  <a:srgbClr val="FFFFFF"/>
                </a:solidFill>
                <a:latin typeface="Cambria"/>
                <a:cs typeface="Cambria"/>
              </a:rPr>
              <a:t>and </a:t>
            </a:r>
            <a:r>
              <a:rPr sz="2700" b="1" spc="130" dirty="0">
                <a:solidFill>
                  <a:srgbClr val="FFFFFF"/>
                </a:solidFill>
                <a:latin typeface="Cambria"/>
                <a:cs typeface="Cambria"/>
              </a:rPr>
              <a:t>informal </a:t>
            </a:r>
            <a:r>
              <a:rPr sz="2700" b="1" spc="13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700" b="1" spc="110" dirty="0">
                <a:solidFill>
                  <a:srgbClr val="FFFFFF"/>
                </a:solidFill>
                <a:latin typeface="Cambria"/>
                <a:cs typeface="Cambria"/>
              </a:rPr>
              <a:t>manufacturers,</a:t>
            </a:r>
            <a:r>
              <a:rPr sz="2700" b="1" spc="-1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700" b="1" spc="145" dirty="0">
                <a:solidFill>
                  <a:srgbClr val="FFFFFF"/>
                </a:solidFill>
                <a:latin typeface="Cambria"/>
                <a:cs typeface="Cambria"/>
              </a:rPr>
              <a:t>lack</a:t>
            </a:r>
            <a:r>
              <a:rPr sz="2700" b="1" spc="-1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700" b="1" spc="195" dirty="0">
                <a:solidFill>
                  <a:srgbClr val="FFFFFF"/>
                </a:solidFill>
                <a:latin typeface="Cambria"/>
                <a:cs typeface="Cambria"/>
              </a:rPr>
              <a:t>of</a:t>
            </a:r>
            <a:r>
              <a:rPr sz="2700" b="1" spc="-1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700" b="1" spc="130" dirty="0">
                <a:solidFill>
                  <a:srgbClr val="FFFFFF"/>
                </a:solidFill>
                <a:latin typeface="Cambria"/>
                <a:cs typeface="Cambria"/>
              </a:rPr>
              <a:t>a</a:t>
            </a:r>
            <a:r>
              <a:rPr sz="2700" b="1" spc="-1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700" b="1" spc="135" dirty="0">
                <a:solidFill>
                  <a:srgbClr val="FFFFFF"/>
                </a:solidFill>
                <a:latin typeface="Cambria"/>
                <a:cs typeface="Cambria"/>
              </a:rPr>
              <a:t>comprehensive</a:t>
            </a:r>
            <a:r>
              <a:rPr sz="2700" b="1" spc="-1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700" b="1" spc="135" dirty="0">
                <a:solidFill>
                  <a:srgbClr val="FFFFFF"/>
                </a:solidFill>
                <a:latin typeface="Cambria"/>
                <a:cs typeface="Cambria"/>
              </a:rPr>
              <a:t>Trucking</a:t>
            </a:r>
            <a:r>
              <a:rPr sz="2700" b="1" spc="-1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700" b="1" spc="140" dirty="0">
                <a:solidFill>
                  <a:srgbClr val="FFFFFF"/>
                </a:solidFill>
                <a:latin typeface="Cambria"/>
                <a:cs typeface="Cambria"/>
              </a:rPr>
              <a:t>Policy</a:t>
            </a:r>
            <a:r>
              <a:rPr sz="2700" b="1" spc="-1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700" b="1" spc="100" dirty="0">
                <a:solidFill>
                  <a:srgbClr val="FFFFFF"/>
                </a:solidFill>
                <a:latin typeface="Cambria"/>
                <a:cs typeface="Cambria"/>
              </a:rPr>
              <a:t>that</a:t>
            </a:r>
            <a:r>
              <a:rPr sz="2700" b="1" spc="-1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700" b="1" spc="45" dirty="0">
                <a:solidFill>
                  <a:srgbClr val="FFFFFF"/>
                </a:solidFill>
                <a:latin typeface="Cambria"/>
                <a:cs typeface="Cambria"/>
              </a:rPr>
              <a:t>is</a:t>
            </a:r>
            <a:r>
              <a:rPr sz="2700" b="1" spc="-1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700" b="1" spc="150" dirty="0">
                <a:solidFill>
                  <a:srgbClr val="FFFFFF"/>
                </a:solidFill>
                <a:latin typeface="Cambria"/>
                <a:cs typeface="Cambria"/>
              </a:rPr>
              <a:t>implemented </a:t>
            </a:r>
            <a:r>
              <a:rPr sz="2700" b="1" spc="-58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700" b="1" spc="140" dirty="0">
                <a:solidFill>
                  <a:srgbClr val="FFFFFF"/>
                </a:solidFill>
                <a:latin typeface="Cambria"/>
                <a:cs typeface="Cambria"/>
              </a:rPr>
              <a:t>in </a:t>
            </a:r>
            <a:r>
              <a:rPr sz="2700" b="1" spc="90" dirty="0">
                <a:solidFill>
                  <a:srgbClr val="FFFFFF"/>
                </a:solidFill>
                <a:latin typeface="Cambria"/>
                <a:cs typeface="Cambria"/>
              </a:rPr>
              <a:t>letter </a:t>
            </a:r>
            <a:r>
              <a:rPr sz="2700" b="1" spc="145" dirty="0">
                <a:solidFill>
                  <a:srgbClr val="FFFFFF"/>
                </a:solidFill>
                <a:latin typeface="Cambria"/>
                <a:cs typeface="Cambria"/>
              </a:rPr>
              <a:t>and </a:t>
            </a:r>
            <a:r>
              <a:rPr sz="2700" b="1" spc="65" dirty="0">
                <a:solidFill>
                  <a:srgbClr val="FFFFFF"/>
                </a:solidFill>
                <a:latin typeface="Cambria"/>
                <a:cs typeface="Cambria"/>
              </a:rPr>
              <a:t>spirit </a:t>
            </a:r>
            <a:r>
              <a:rPr sz="2700" b="1" spc="145" dirty="0">
                <a:solidFill>
                  <a:srgbClr val="FFFFFF"/>
                </a:solidFill>
                <a:latin typeface="Cambria"/>
                <a:cs typeface="Cambria"/>
              </a:rPr>
              <a:t>and </a:t>
            </a:r>
            <a:r>
              <a:rPr sz="2700" b="1" spc="125" dirty="0">
                <a:solidFill>
                  <a:srgbClr val="FFFFFF"/>
                </a:solidFill>
                <a:latin typeface="Cambria"/>
                <a:cs typeface="Cambria"/>
              </a:rPr>
              <a:t>absence </a:t>
            </a:r>
            <a:r>
              <a:rPr sz="2700" b="1" spc="195" dirty="0">
                <a:solidFill>
                  <a:srgbClr val="FFFFFF"/>
                </a:solidFill>
                <a:latin typeface="Cambria"/>
                <a:cs typeface="Cambria"/>
              </a:rPr>
              <a:t>of </a:t>
            </a:r>
            <a:r>
              <a:rPr sz="2700" b="1" spc="130" dirty="0">
                <a:solidFill>
                  <a:srgbClr val="FFFFFF"/>
                </a:solidFill>
                <a:latin typeface="Cambria"/>
                <a:cs typeface="Cambria"/>
              </a:rPr>
              <a:t>a </a:t>
            </a:r>
            <a:r>
              <a:rPr sz="2700" b="1" spc="135" dirty="0">
                <a:solidFill>
                  <a:srgbClr val="FFFFFF"/>
                </a:solidFill>
                <a:latin typeface="Cambria"/>
                <a:cs typeface="Cambria"/>
              </a:rPr>
              <a:t>dedicated </a:t>
            </a:r>
            <a:r>
              <a:rPr sz="2700" b="1" spc="145" dirty="0">
                <a:solidFill>
                  <a:srgbClr val="FFFFFF"/>
                </a:solidFill>
                <a:latin typeface="Cambria"/>
                <a:cs typeface="Cambria"/>
              </a:rPr>
              <a:t>Ministry </a:t>
            </a:r>
            <a:r>
              <a:rPr sz="2700" b="1" spc="195" dirty="0">
                <a:solidFill>
                  <a:srgbClr val="FFFFFF"/>
                </a:solidFill>
                <a:latin typeface="Cambria"/>
                <a:cs typeface="Cambria"/>
              </a:rPr>
              <a:t>of </a:t>
            </a:r>
            <a:r>
              <a:rPr sz="2700" b="1" spc="95" dirty="0">
                <a:solidFill>
                  <a:srgbClr val="FFFFFF"/>
                </a:solidFill>
                <a:latin typeface="Cambria"/>
                <a:cs typeface="Cambria"/>
              </a:rPr>
              <a:t>Transportation </a:t>
            </a:r>
            <a:r>
              <a:rPr sz="2700" b="1" spc="10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700" b="1" spc="114" dirty="0">
                <a:solidFill>
                  <a:srgbClr val="FFFFFF"/>
                </a:solidFill>
                <a:latin typeface="Cambria"/>
                <a:cs typeface="Cambria"/>
              </a:rPr>
              <a:t>makes</a:t>
            </a:r>
            <a:r>
              <a:rPr sz="2700" b="1" spc="-2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700" b="1" spc="85" dirty="0">
                <a:solidFill>
                  <a:srgbClr val="FFFFFF"/>
                </a:solidFill>
                <a:latin typeface="Cambria"/>
                <a:cs typeface="Cambria"/>
              </a:rPr>
              <a:t>it</a:t>
            </a:r>
            <a:r>
              <a:rPr sz="2700" b="1" spc="-2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700" b="1" spc="130" dirty="0">
                <a:solidFill>
                  <a:srgbClr val="FFFFFF"/>
                </a:solidFill>
                <a:latin typeface="Cambria"/>
                <a:cs typeface="Cambria"/>
              </a:rPr>
              <a:t>a</a:t>
            </a:r>
            <a:r>
              <a:rPr sz="2700" b="1" spc="-2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700" b="1" spc="204" dirty="0">
                <a:solidFill>
                  <a:srgbClr val="FFFFFF"/>
                </a:solidFill>
                <a:latin typeface="Cambria"/>
                <a:cs typeface="Cambria"/>
              </a:rPr>
              <a:t>much</a:t>
            </a:r>
            <a:r>
              <a:rPr sz="2700" b="1" spc="-2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700" b="1" spc="140" dirty="0">
                <a:solidFill>
                  <a:srgbClr val="FFFFFF"/>
                </a:solidFill>
                <a:latin typeface="Cambria"/>
                <a:cs typeface="Cambria"/>
              </a:rPr>
              <a:t>neglected</a:t>
            </a:r>
            <a:r>
              <a:rPr sz="2700" b="1" spc="-2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700" b="1" spc="90" dirty="0">
                <a:solidFill>
                  <a:srgbClr val="FFFFFF"/>
                </a:solidFill>
                <a:latin typeface="Cambria"/>
                <a:cs typeface="Cambria"/>
              </a:rPr>
              <a:t>sector.</a:t>
            </a:r>
            <a:endParaRPr sz="27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535371" y="4152900"/>
            <a:ext cx="397545" cy="1687726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>
              <a:lnSpc>
                <a:spcPts val="3145"/>
              </a:lnSpc>
            </a:pPr>
            <a:r>
              <a:rPr sz="2700" spc="-45" dirty="0">
                <a:solidFill>
                  <a:srgbClr val="FFFFFF"/>
                </a:solidFill>
                <a:latin typeface="Roboto"/>
                <a:cs typeface="Roboto"/>
              </a:rPr>
              <a:t>Overview</a:t>
            </a:r>
            <a:endParaRPr sz="2700">
              <a:latin typeface="Roboto"/>
              <a:cs typeface="Robo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92300" y="6321425"/>
            <a:ext cx="160274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spc="-90" dirty="0">
                <a:solidFill>
                  <a:srgbClr val="5F6078"/>
                </a:solidFill>
                <a:latin typeface="Roboto"/>
                <a:cs typeface="Roboto"/>
              </a:rPr>
              <a:t>K</a:t>
            </a:r>
            <a:r>
              <a:rPr sz="2700" spc="-30" dirty="0">
                <a:solidFill>
                  <a:srgbClr val="5F6078"/>
                </a:solidFill>
                <a:latin typeface="Roboto"/>
                <a:cs typeface="Roboto"/>
              </a:rPr>
              <a:t>e</a:t>
            </a:r>
            <a:r>
              <a:rPr sz="2700" spc="-85" dirty="0">
                <a:solidFill>
                  <a:srgbClr val="5F6078"/>
                </a:solidFill>
                <a:latin typeface="Roboto"/>
                <a:cs typeface="Roboto"/>
              </a:rPr>
              <a:t>y</a:t>
            </a:r>
            <a:r>
              <a:rPr sz="2700" spc="-60" dirty="0">
                <a:solidFill>
                  <a:srgbClr val="5F6078"/>
                </a:solidFill>
                <a:latin typeface="Roboto"/>
                <a:cs typeface="Roboto"/>
              </a:rPr>
              <a:t> P</a:t>
            </a:r>
            <a:r>
              <a:rPr sz="2700" spc="-25" dirty="0">
                <a:solidFill>
                  <a:srgbClr val="5F6078"/>
                </a:solidFill>
                <a:latin typeface="Roboto"/>
                <a:cs typeface="Roboto"/>
              </a:rPr>
              <a:t>o</a:t>
            </a:r>
            <a:r>
              <a:rPr sz="2700" spc="-55" dirty="0">
                <a:solidFill>
                  <a:srgbClr val="5F6078"/>
                </a:solidFill>
                <a:latin typeface="Roboto"/>
                <a:cs typeface="Roboto"/>
              </a:rPr>
              <a:t>i</a:t>
            </a:r>
            <a:r>
              <a:rPr sz="2700" spc="-75" dirty="0">
                <a:solidFill>
                  <a:srgbClr val="5F6078"/>
                </a:solidFill>
                <a:latin typeface="Roboto"/>
                <a:cs typeface="Roboto"/>
              </a:rPr>
              <a:t>n</a:t>
            </a:r>
            <a:r>
              <a:rPr sz="2700" spc="-60" dirty="0">
                <a:solidFill>
                  <a:srgbClr val="5F6078"/>
                </a:solidFill>
                <a:latin typeface="Roboto"/>
                <a:cs typeface="Roboto"/>
              </a:rPr>
              <a:t>t</a:t>
            </a:r>
            <a:r>
              <a:rPr sz="2700" spc="-20" dirty="0">
                <a:solidFill>
                  <a:srgbClr val="5F6078"/>
                </a:solidFill>
                <a:latin typeface="Roboto"/>
                <a:cs typeface="Roboto"/>
              </a:rPr>
              <a:t>s</a:t>
            </a:r>
            <a:endParaRPr sz="2700">
              <a:latin typeface="Roboto"/>
              <a:cs typeface="Roboto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7149770" y="0"/>
            <a:ext cx="9525" cy="10282555"/>
          </a:xfrm>
          <a:custGeom>
            <a:avLst/>
            <a:gdLst/>
            <a:ahLst/>
            <a:cxnLst/>
            <a:rect l="l" t="t" r="r" b="b"/>
            <a:pathLst>
              <a:path w="9525" h="10282555">
                <a:moveTo>
                  <a:pt x="0" y="0"/>
                </a:moveTo>
                <a:lnTo>
                  <a:pt x="9525" y="0"/>
                </a:lnTo>
                <a:lnTo>
                  <a:pt x="9525" y="10282238"/>
                </a:lnTo>
                <a:lnTo>
                  <a:pt x="0" y="10282238"/>
                </a:lnTo>
                <a:lnTo>
                  <a:pt x="0" y="0"/>
                </a:lnTo>
                <a:close/>
              </a:path>
            </a:pathLst>
          </a:custGeom>
          <a:solidFill>
            <a:srgbClr val="5F607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905000" y="5386402"/>
            <a:ext cx="13335000" cy="0"/>
          </a:xfrm>
          <a:custGeom>
            <a:avLst/>
            <a:gdLst/>
            <a:ahLst/>
            <a:cxnLst/>
            <a:rect l="l" t="t" r="r" b="b"/>
            <a:pathLst>
              <a:path w="13335000">
                <a:moveTo>
                  <a:pt x="0" y="0"/>
                </a:moveTo>
                <a:lnTo>
                  <a:pt x="13335000" y="0"/>
                </a:lnTo>
              </a:path>
            </a:pathLst>
          </a:custGeom>
          <a:ln w="9525">
            <a:solidFill>
              <a:srgbClr val="5F607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30275" y="1463675"/>
            <a:ext cx="12964160" cy="18594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406005" algn="l"/>
              </a:tabLst>
            </a:pPr>
            <a:r>
              <a:rPr sz="6000" b="0" spc="300" dirty="0">
                <a:latin typeface="Cambria"/>
                <a:cs typeface="Cambria"/>
              </a:rPr>
              <a:t>Major</a:t>
            </a:r>
            <a:r>
              <a:rPr sz="6000" b="0" spc="100" dirty="0">
                <a:latin typeface="Cambria"/>
                <a:cs typeface="Cambria"/>
              </a:rPr>
              <a:t> </a:t>
            </a:r>
            <a:r>
              <a:rPr sz="6000" b="0" spc="195">
                <a:latin typeface="Cambria"/>
                <a:cs typeface="Cambria"/>
              </a:rPr>
              <a:t>Problems</a:t>
            </a:r>
            <a:r>
              <a:rPr sz="6000" b="0" spc="105">
                <a:latin typeface="Cambria"/>
                <a:cs typeface="Cambria"/>
              </a:rPr>
              <a:t> </a:t>
            </a:r>
            <a:r>
              <a:rPr sz="6000" b="0" spc="440" smtClean="0">
                <a:latin typeface="Cambria"/>
                <a:cs typeface="Cambria"/>
              </a:rPr>
              <a:t>Cur</a:t>
            </a:r>
            <a:r>
              <a:rPr lang="en-US" sz="6000" b="0" spc="440" dirty="0" smtClean="0">
                <a:latin typeface="Cambria"/>
                <a:cs typeface="Cambria"/>
              </a:rPr>
              <a:t>r</a:t>
            </a:r>
            <a:r>
              <a:rPr sz="6000" b="0" spc="165" smtClean="0">
                <a:latin typeface="Cambria"/>
                <a:cs typeface="Cambria"/>
              </a:rPr>
              <a:t>ently</a:t>
            </a:r>
            <a:r>
              <a:rPr sz="6000" b="0" spc="65" smtClean="0">
                <a:latin typeface="Cambria"/>
                <a:cs typeface="Cambria"/>
              </a:rPr>
              <a:t> </a:t>
            </a:r>
            <a:r>
              <a:rPr sz="6000" b="0" spc="210" smtClean="0">
                <a:latin typeface="Cambria"/>
                <a:cs typeface="Cambria"/>
              </a:rPr>
              <a:t>Facing</a:t>
            </a:r>
            <a:r>
              <a:rPr lang="en-US" sz="6000" b="0" spc="60" dirty="0" smtClean="0">
                <a:latin typeface="Cambria"/>
                <a:cs typeface="Cambria"/>
              </a:rPr>
              <a:t> </a:t>
            </a:r>
            <a:r>
              <a:rPr sz="6000" b="0" spc="225" smtClean="0">
                <a:latin typeface="Cambria"/>
                <a:cs typeface="Cambria"/>
              </a:rPr>
              <a:t>the</a:t>
            </a:r>
            <a:r>
              <a:rPr lang="en-US" sz="6000" b="0" spc="225" dirty="0" smtClean="0"/>
              <a:t> </a:t>
            </a:r>
            <a:r>
              <a:rPr sz="6000" b="0" spc="200" smtClean="0">
                <a:latin typeface="Cambria"/>
                <a:cs typeface="Cambria"/>
              </a:rPr>
              <a:t>Trucking</a:t>
            </a:r>
            <a:r>
              <a:rPr sz="6000" b="0" spc="60" smtClean="0">
                <a:latin typeface="Cambria"/>
                <a:cs typeface="Cambria"/>
              </a:rPr>
              <a:t> </a:t>
            </a:r>
            <a:r>
              <a:rPr sz="6000" b="0" spc="275" dirty="0">
                <a:latin typeface="Cambria"/>
                <a:cs typeface="Cambria"/>
              </a:rPr>
              <a:t>Sector</a:t>
            </a:r>
            <a:endParaRPr sz="6000">
              <a:latin typeface="Cambria"/>
              <a:cs typeface="Cambri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219200" y="0"/>
            <a:ext cx="16583040" cy="10282555"/>
            <a:chOff x="1219200" y="0"/>
            <a:chExt cx="16583040" cy="10282555"/>
          </a:xfrm>
        </p:grpSpPr>
        <p:sp>
          <p:nvSpPr>
            <p:cNvPr id="5" name="object 5"/>
            <p:cNvSpPr/>
            <p:nvPr/>
          </p:nvSpPr>
          <p:spPr>
            <a:xfrm>
              <a:off x="17649840" y="4981590"/>
              <a:ext cx="152400" cy="304800"/>
            </a:xfrm>
            <a:custGeom>
              <a:avLst/>
              <a:gdLst/>
              <a:ahLst/>
              <a:cxnLst/>
              <a:rect l="l" t="t" r="r" b="b"/>
              <a:pathLst>
                <a:path w="152400" h="304800">
                  <a:moveTo>
                    <a:pt x="0" y="304800"/>
                  </a:moveTo>
                  <a:lnTo>
                    <a:pt x="0" y="0"/>
                  </a:lnTo>
                  <a:lnTo>
                    <a:pt x="152400" y="152400"/>
                  </a:lnTo>
                  <a:lnTo>
                    <a:pt x="0" y="3048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7149770" y="0"/>
              <a:ext cx="9525" cy="10282555"/>
            </a:xfrm>
            <a:custGeom>
              <a:avLst/>
              <a:gdLst/>
              <a:ahLst/>
              <a:cxnLst/>
              <a:rect l="l" t="t" r="r" b="b"/>
              <a:pathLst>
                <a:path w="9525" h="10282555">
                  <a:moveTo>
                    <a:pt x="0" y="0"/>
                  </a:moveTo>
                  <a:lnTo>
                    <a:pt x="9525" y="0"/>
                  </a:lnTo>
                  <a:lnTo>
                    <a:pt x="9525" y="10282238"/>
                  </a:lnTo>
                  <a:lnTo>
                    <a:pt x="0" y="102822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F607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228725" y="4233862"/>
              <a:ext cx="13335000" cy="0"/>
            </a:xfrm>
            <a:custGeom>
              <a:avLst/>
              <a:gdLst/>
              <a:ahLst/>
              <a:cxnLst/>
              <a:rect l="l" t="t" r="r" b="b"/>
              <a:pathLst>
                <a:path w="13335000">
                  <a:moveTo>
                    <a:pt x="0" y="0"/>
                  </a:moveTo>
                  <a:lnTo>
                    <a:pt x="13335000" y="0"/>
                  </a:lnTo>
                </a:path>
              </a:pathLst>
            </a:custGeom>
            <a:ln w="9525">
              <a:solidFill>
                <a:srgbClr val="5F607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219200" y="4800599"/>
              <a:ext cx="8277225" cy="2867025"/>
            </a:xfrm>
            <a:custGeom>
              <a:avLst/>
              <a:gdLst/>
              <a:ahLst/>
              <a:cxnLst/>
              <a:rect l="l" t="t" r="r" b="b"/>
              <a:pathLst>
                <a:path w="8277225" h="2867025">
                  <a:moveTo>
                    <a:pt x="714375" y="2519388"/>
                  </a:moveTo>
                  <a:lnTo>
                    <a:pt x="711682" y="2477986"/>
                  </a:lnTo>
                  <a:lnTo>
                    <a:pt x="703668" y="2437219"/>
                  </a:lnTo>
                  <a:lnTo>
                    <a:pt x="690435" y="2397696"/>
                  </a:lnTo>
                  <a:lnTo>
                    <a:pt x="672198" y="2359990"/>
                  </a:lnTo>
                  <a:lnTo>
                    <a:pt x="649211" y="2324684"/>
                  </a:lnTo>
                  <a:lnTo>
                    <a:pt x="621842" y="2292299"/>
                  </a:lnTo>
                  <a:lnTo>
                    <a:pt x="590486" y="2263343"/>
                  </a:lnTo>
                  <a:lnTo>
                    <a:pt x="555625" y="2238235"/>
                  </a:lnTo>
                  <a:lnTo>
                    <a:pt x="517779" y="2217356"/>
                  </a:lnTo>
                  <a:lnTo>
                    <a:pt x="477520" y="2201011"/>
                  </a:lnTo>
                  <a:lnTo>
                    <a:pt x="435444" y="2189467"/>
                  </a:lnTo>
                  <a:lnTo>
                    <a:pt x="392188" y="2182876"/>
                  </a:lnTo>
                  <a:lnTo>
                    <a:pt x="357187" y="2181250"/>
                  </a:lnTo>
                  <a:lnTo>
                    <a:pt x="348411" y="2181352"/>
                  </a:lnTo>
                  <a:lnTo>
                    <a:pt x="304774" y="2184908"/>
                  </a:lnTo>
                  <a:lnTo>
                    <a:pt x="261912" y="2193493"/>
                  </a:lnTo>
                  <a:lnTo>
                    <a:pt x="220497" y="2206980"/>
                  </a:lnTo>
                  <a:lnTo>
                    <a:pt x="181127" y="2225179"/>
                  </a:lnTo>
                  <a:lnTo>
                    <a:pt x="144399" y="2247785"/>
                  </a:lnTo>
                  <a:lnTo>
                    <a:pt x="110883" y="2274481"/>
                  </a:lnTo>
                  <a:lnTo>
                    <a:pt x="81076" y="2304872"/>
                  </a:lnTo>
                  <a:lnTo>
                    <a:pt x="55410" y="2338489"/>
                  </a:lnTo>
                  <a:lnTo>
                    <a:pt x="34290" y="2374811"/>
                  </a:lnTo>
                  <a:lnTo>
                    <a:pt x="18021" y="2413317"/>
                  </a:lnTo>
                  <a:lnTo>
                    <a:pt x="6858" y="2453411"/>
                  </a:lnTo>
                  <a:lnTo>
                    <a:pt x="965" y="2494508"/>
                  </a:lnTo>
                  <a:lnTo>
                    <a:pt x="0" y="2519388"/>
                  </a:lnTo>
                  <a:lnTo>
                    <a:pt x="101" y="2527681"/>
                  </a:lnTo>
                  <a:lnTo>
                    <a:pt x="3860" y="2568994"/>
                  </a:lnTo>
                  <a:lnTo>
                    <a:pt x="12928" y="2609570"/>
                  </a:lnTo>
                  <a:lnTo>
                    <a:pt x="27178" y="2648788"/>
                  </a:lnTo>
                  <a:lnTo>
                    <a:pt x="46393" y="2686050"/>
                  </a:lnTo>
                  <a:lnTo>
                    <a:pt x="70281" y="2720810"/>
                  </a:lnTo>
                  <a:lnTo>
                    <a:pt x="98488" y="2752547"/>
                  </a:lnTo>
                  <a:lnTo>
                    <a:pt x="130581" y="2780766"/>
                  </a:lnTo>
                  <a:lnTo>
                    <a:pt x="166090" y="2805061"/>
                  </a:lnTo>
                  <a:lnTo>
                    <a:pt x="204470" y="2825051"/>
                  </a:lnTo>
                  <a:lnTo>
                    <a:pt x="245135" y="2840456"/>
                  </a:lnTo>
                  <a:lnTo>
                    <a:pt x="287502" y="2851023"/>
                  </a:lnTo>
                  <a:lnTo>
                    <a:pt x="330911" y="2856611"/>
                  </a:lnTo>
                  <a:lnTo>
                    <a:pt x="357187" y="2857525"/>
                  </a:lnTo>
                  <a:lnTo>
                    <a:pt x="365950" y="2857423"/>
                  </a:lnTo>
                  <a:lnTo>
                    <a:pt x="409587" y="2853867"/>
                  </a:lnTo>
                  <a:lnTo>
                    <a:pt x="452450" y="2845270"/>
                  </a:lnTo>
                  <a:lnTo>
                    <a:pt x="493864" y="2831782"/>
                  </a:lnTo>
                  <a:lnTo>
                    <a:pt x="533234" y="2813596"/>
                  </a:lnTo>
                  <a:lnTo>
                    <a:pt x="569963" y="2790977"/>
                  </a:lnTo>
                  <a:lnTo>
                    <a:pt x="603478" y="2764282"/>
                  </a:lnTo>
                  <a:lnTo>
                    <a:pt x="633285" y="2733891"/>
                  </a:lnTo>
                  <a:lnTo>
                    <a:pt x="658952" y="2700286"/>
                  </a:lnTo>
                  <a:lnTo>
                    <a:pt x="680072" y="2663952"/>
                  </a:lnTo>
                  <a:lnTo>
                    <a:pt x="696341" y="2625458"/>
                  </a:lnTo>
                  <a:lnTo>
                    <a:pt x="707504" y="2585351"/>
                  </a:lnTo>
                  <a:lnTo>
                    <a:pt x="713397" y="2544254"/>
                  </a:lnTo>
                  <a:lnTo>
                    <a:pt x="714375" y="2519388"/>
                  </a:lnTo>
                  <a:close/>
                </a:path>
                <a:path w="8277225" h="2867025">
                  <a:moveTo>
                    <a:pt x="714375" y="338137"/>
                  </a:moveTo>
                  <a:lnTo>
                    <a:pt x="711682" y="296748"/>
                  </a:lnTo>
                  <a:lnTo>
                    <a:pt x="703668" y="255981"/>
                  </a:lnTo>
                  <a:lnTo>
                    <a:pt x="690435" y="216446"/>
                  </a:lnTo>
                  <a:lnTo>
                    <a:pt x="672198" y="178752"/>
                  </a:lnTo>
                  <a:lnTo>
                    <a:pt x="649211" y="143433"/>
                  </a:lnTo>
                  <a:lnTo>
                    <a:pt x="621842" y="111061"/>
                  </a:lnTo>
                  <a:lnTo>
                    <a:pt x="590486" y="82105"/>
                  </a:lnTo>
                  <a:lnTo>
                    <a:pt x="555625" y="56997"/>
                  </a:lnTo>
                  <a:lnTo>
                    <a:pt x="517779" y="36106"/>
                  </a:lnTo>
                  <a:lnTo>
                    <a:pt x="477520" y="19773"/>
                  </a:lnTo>
                  <a:lnTo>
                    <a:pt x="435444" y="8216"/>
                  </a:lnTo>
                  <a:lnTo>
                    <a:pt x="392188" y="1638"/>
                  </a:lnTo>
                  <a:lnTo>
                    <a:pt x="357187" y="0"/>
                  </a:lnTo>
                  <a:lnTo>
                    <a:pt x="348411" y="114"/>
                  </a:lnTo>
                  <a:lnTo>
                    <a:pt x="304774" y="3670"/>
                  </a:lnTo>
                  <a:lnTo>
                    <a:pt x="261912" y="12255"/>
                  </a:lnTo>
                  <a:lnTo>
                    <a:pt x="220497" y="25742"/>
                  </a:lnTo>
                  <a:lnTo>
                    <a:pt x="181127" y="43942"/>
                  </a:lnTo>
                  <a:lnTo>
                    <a:pt x="144399" y="66548"/>
                  </a:lnTo>
                  <a:lnTo>
                    <a:pt x="110883" y="93243"/>
                  </a:lnTo>
                  <a:lnTo>
                    <a:pt x="81076" y="123634"/>
                  </a:lnTo>
                  <a:lnTo>
                    <a:pt x="55410" y="157238"/>
                  </a:lnTo>
                  <a:lnTo>
                    <a:pt x="34290" y="193573"/>
                  </a:lnTo>
                  <a:lnTo>
                    <a:pt x="18021" y="232079"/>
                  </a:lnTo>
                  <a:lnTo>
                    <a:pt x="6858" y="272173"/>
                  </a:lnTo>
                  <a:lnTo>
                    <a:pt x="965" y="313270"/>
                  </a:lnTo>
                  <a:lnTo>
                    <a:pt x="0" y="338137"/>
                  </a:lnTo>
                  <a:lnTo>
                    <a:pt x="101" y="346443"/>
                  </a:lnTo>
                  <a:lnTo>
                    <a:pt x="3860" y="387756"/>
                  </a:lnTo>
                  <a:lnTo>
                    <a:pt x="12928" y="428332"/>
                  </a:lnTo>
                  <a:lnTo>
                    <a:pt x="27178" y="467537"/>
                  </a:lnTo>
                  <a:lnTo>
                    <a:pt x="46393" y="504812"/>
                  </a:lnTo>
                  <a:lnTo>
                    <a:pt x="70281" y="539572"/>
                  </a:lnTo>
                  <a:lnTo>
                    <a:pt x="98488" y="571296"/>
                  </a:lnTo>
                  <a:lnTo>
                    <a:pt x="130581" y="599528"/>
                  </a:lnTo>
                  <a:lnTo>
                    <a:pt x="166090" y="623824"/>
                  </a:lnTo>
                  <a:lnTo>
                    <a:pt x="204470" y="643813"/>
                  </a:lnTo>
                  <a:lnTo>
                    <a:pt x="245135" y="659218"/>
                  </a:lnTo>
                  <a:lnTo>
                    <a:pt x="287502" y="669785"/>
                  </a:lnTo>
                  <a:lnTo>
                    <a:pt x="330911" y="675360"/>
                  </a:lnTo>
                  <a:lnTo>
                    <a:pt x="357187" y="676275"/>
                  </a:lnTo>
                  <a:lnTo>
                    <a:pt x="365950" y="676173"/>
                  </a:lnTo>
                  <a:lnTo>
                    <a:pt x="409587" y="672617"/>
                  </a:lnTo>
                  <a:lnTo>
                    <a:pt x="452450" y="664032"/>
                  </a:lnTo>
                  <a:lnTo>
                    <a:pt x="493864" y="650544"/>
                  </a:lnTo>
                  <a:lnTo>
                    <a:pt x="533234" y="632345"/>
                  </a:lnTo>
                  <a:lnTo>
                    <a:pt x="569963" y="609739"/>
                  </a:lnTo>
                  <a:lnTo>
                    <a:pt x="603478" y="583044"/>
                  </a:lnTo>
                  <a:lnTo>
                    <a:pt x="633285" y="552653"/>
                  </a:lnTo>
                  <a:lnTo>
                    <a:pt x="658952" y="519049"/>
                  </a:lnTo>
                  <a:lnTo>
                    <a:pt x="680072" y="482714"/>
                  </a:lnTo>
                  <a:lnTo>
                    <a:pt x="696341" y="444207"/>
                  </a:lnTo>
                  <a:lnTo>
                    <a:pt x="707504" y="404114"/>
                  </a:lnTo>
                  <a:lnTo>
                    <a:pt x="713397" y="363016"/>
                  </a:lnTo>
                  <a:lnTo>
                    <a:pt x="714375" y="338137"/>
                  </a:lnTo>
                  <a:close/>
                </a:path>
                <a:path w="8277225" h="2867025">
                  <a:moveTo>
                    <a:pt x="8277225" y="2528887"/>
                  </a:moveTo>
                  <a:lnTo>
                    <a:pt x="8274532" y="2487498"/>
                  </a:lnTo>
                  <a:lnTo>
                    <a:pt x="8266519" y="2446731"/>
                  </a:lnTo>
                  <a:lnTo>
                    <a:pt x="8253285" y="2407196"/>
                  </a:lnTo>
                  <a:lnTo>
                    <a:pt x="8235048" y="2369502"/>
                  </a:lnTo>
                  <a:lnTo>
                    <a:pt x="8212061" y="2334183"/>
                  </a:lnTo>
                  <a:lnTo>
                    <a:pt x="8184693" y="2301811"/>
                  </a:lnTo>
                  <a:lnTo>
                    <a:pt x="8153336" y="2272855"/>
                  </a:lnTo>
                  <a:lnTo>
                    <a:pt x="8118475" y="2247747"/>
                  </a:lnTo>
                  <a:lnTo>
                    <a:pt x="8080629" y="2226856"/>
                  </a:lnTo>
                  <a:lnTo>
                    <a:pt x="8040370" y="2210524"/>
                  </a:lnTo>
                  <a:lnTo>
                    <a:pt x="7998295" y="2198967"/>
                  </a:lnTo>
                  <a:lnTo>
                    <a:pt x="7955039" y="2192388"/>
                  </a:lnTo>
                  <a:lnTo>
                    <a:pt x="7920037" y="2190750"/>
                  </a:lnTo>
                  <a:lnTo>
                    <a:pt x="7911262" y="2190864"/>
                  </a:lnTo>
                  <a:lnTo>
                    <a:pt x="7867624" y="2194420"/>
                  </a:lnTo>
                  <a:lnTo>
                    <a:pt x="7824762" y="2203005"/>
                  </a:lnTo>
                  <a:lnTo>
                    <a:pt x="7783347" y="2216493"/>
                  </a:lnTo>
                  <a:lnTo>
                    <a:pt x="7743977" y="2234692"/>
                  </a:lnTo>
                  <a:lnTo>
                    <a:pt x="7707249" y="2257298"/>
                  </a:lnTo>
                  <a:lnTo>
                    <a:pt x="7673734" y="2283993"/>
                  </a:lnTo>
                  <a:lnTo>
                    <a:pt x="7643927" y="2314384"/>
                  </a:lnTo>
                  <a:lnTo>
                    <a:pt x="7618260" y="2347988"/>
                  </a:lnTo>
                  <a:lnTo>
                    <a:pt x="7597140" y="2384323"/>
                  </a:lnTo>
                  <a:lnTo>
                    <a:pt x="7580871" y="2422829"/>
                  </a:lnTo>
                  <a:lnTo>
                    <a:pt x="7569708" y="2462923"/>
                  </a:lnTo>
                  <a:lnTo>
                    <a:pt x="7563815" y="2504021"/>
                  </a:lnTo>
                  <a:lnTo>
                    <a:pt x="7562850" y="2528887"/>
                  </a:lnTo>
                  <a:lnTo>
                    <a:pt x="7562951" y="2537193"/>
                  </a:lnTo>
                  <a:lnTo>
                    <a:pt x="7566711" y="2578506"/>
                  </a:lnTo>
                  <a:lnTo>
                    <a:pt x="7575778" y="2619083"/>
                  </a:lnTo>
                  <a:lnTo>
                    <a:pt x="7590028" y="2658287"/>
                  </a:lnTo>
                  <a:lnTo>
                    <a:pt x="7609243" y="2695562"/>
                  </a:lnTo>
                  <a:lnTo>
                    <a:pt x="7633132" y="2730322"/>
                  </a:lnTo>
                  <a:lnTo>
                    <a:pt x="7661338" y="2762046"/>
                  </a:lnTo>
                  <a:lnTo>
                    <a:pt x="7693431" y="2790279"/>
                  </a:lnTo>
                  <a:lnTo>
                    <a:pt x="7728940" y="2814574"/>
                  </a:lnTo>
                  <a:lnTo>
                    <a:pt x="7767320" y="2834563"/>
                  </a:lnTo>
                  <a:lnTo>
                    <a:pt x="7807985" y="2849969"/>
                  </a:lnTo>
                  <a:lnTo>
                    <a:pt x="7850352" y="2860535"/>
                  </a:lnTo>
                  <a:lnTo>
                    <a:pt x="7893761" y="2866110"/>
                  </a:lnTo>
                  <a:lnTo>
                    <a:pt x="7920037" y="2867025"/>
                  </a:lnTo>
                  <a:lnTo>
                    <a:pt x="7928800" y="2866923"/>
                  </a:lnTo>
                  <a:lnTo>
                    <a:pt x="7972438" y="2863367"/>
                  </a:lnTo>
                  <a:lnTo>
                    <a:pt x="8015300" y="2854782"/>
                  </a:lnTo>
                  <a:lnTo>
                    <a:pt x="8056715" y="2841294"/>
                  </a:lnTo>
                  <a:lnTo>
                    <a:pt x="8096085" y="2823095"/>
                  </a:lnTo>
                  <a:lnTo>
                    <a:pt x="8132813" y="2800489"/>
                  </a:lnTo>
                  <a:lnTo>
                    <a:pt x="8166328" y="2773794"/>
                  </a:lnTo>
                  <a:lnTo>
                    <a:pt x="8196135" y="2743403"/>
                  </a:lnTo>
                  <a:lnTo>
                    <a:pt x="8221802" y="2709799"/>
                  </a:lnTo>
                  <a:lnTo>
                    <a:pt x="8242922" y="2673464"/>
                  </a:lnTo>
                  <a:lnTo>
                    <a:pt x="8259191" y="2634958"/>
                  </a:lnTo>
                  <a:lnTo>
                    <a:pt x="8270354" y="2594864"/>
                  </a:lnTo>
                  <a:lnTo>
                    <a:pt x="8276247" y="2553766"/>
                  </a:lnTo>
                  <a:lnTo>
                    <a:pt x="8277225" y="2528887"/>
                  </a:lnTo>
                  <a:close/>
                </a:path>
                <a:path w="8277225" h="2867025">
                  <a:moveTo>
                    <a:pt x="8277225" y="338137"/>
                  </a:moveTo>
                  <a:lnTo>
                    <a:pt x="8274532" y="296748"/>
                  </a:lnTo>
                  <a:lnTo>
                    <a:pt x="8266519" y="255981"/>
                  </a:lnTo>
                  <a:lnTo>
                    <a:pt x="8253285" y="216446"/>
                  </a:lnTo>
                  <a:lnTo>
                    <a:pt x="8235048" y="178752"/>
                  </a:lnTo>
                  <a:lnTo>
                    <a:pt x="8212061" y="143433"/>
                  </a:lnTo>
                  <a:lnTo>
                    <a:pt x="8184693" y="111061"/>
                  </a:lnTo>
                  <a:lnTo>
                    <a:pt x="8153336" y="82105"/>
                  </a:lnTo>
                  <a:lnTo>
                    <a:pt x="8118475" y="56997"/>
                  </a:lnTo>
                  <a:lnTo>
                    <a:pt x="8080629" y="36106"/>
                  </a:lnTo>
                  <a:lnTo>
                    <a:pt x="8040370" y="19773"/>
                  </a:lnTo>
                  <a:lnTo>
                    <a:pt x="7998295" y="8216"/>
                  </a:lnTo>
                  <a:lnTo>
                    <a:pt x="7955039" y="1638"/>
                  </a:lnTo>
                  <a:lnTo>
                    <a:pt x="7920037" y="0"/>
                  </a:lnTo>
                  <a:lnTo>
                    <a:pt x="7911262" y="114"/>
                  </a:lnTo>
                  <a:lnTo>
                    <a:pt x="7867624" y="3670"/>
                  </a:lnTo>
                  <a:lnTo>
                    <a:pt x="7824762" y="12255"/>
                  </a:lnTo>
                  <a:lnTo>
                    <a:pt x="7783347" y="25742"/>
                  </a:lnTo>
                  <a:lnTo>
                    <a:pt x="7743977" y="43942"/>
                  </a:lnTo>
                  <a:lnTo>
                    <a:pt x="7707249" y="66548"/>
                  </a:lnTo>
                  <a:lnTo>
                    <a:pt x="7673734" y="93243"/>
                  </a:lnTo>
                  <a:lnTo>
                    <a:pt x="7643927" y="123634"/>
                  </a:lnTo>
                  <a:lnTo>
                    <a:pt x="7618260" y="157238"/>
                  </a:lnTo>
                  <a:lnTo>
                    <a:pt x="7597140" y="193573"/>
                  </a:lnTo>
                  <a:lnTo>
                    <a:pt x="7580871" y="232079"/>
                  </a:lnTo>
                  <a:lnTo>
                    <a:pt x="7569708" y="272173"/>
                  </a:lnTo>
                  <a:lnTo>
                    <a:pt x="7563815" y="313270"/>
                  </a:lnTo>
                  <a:lnTo>
                    <a:pt x="7562850" y="338137"/>
                  </a:lnTo>
                  <a:lnTo>
                    <a:pt x="7562951" y="346443"/>
                  </a:lnTo>
                  <a:lnTo>
                    <a:pt x="7566711" y="387756"/>
                  </a:lnTo>
                  <a:lnTo>
                    <a:pt x="7575778" y="428332"/>
                  </a:lnTo>
                  <a:lnTo>
                    <a:pt x="7590028" y="467537"/>
                  </a:lnTo>
                  <a:lnTo>
                    <a:pt x="7609243" y="504812"/>
                  </a:lnTo>
                  <a:lnTo>
                    <a:pt x="7633132" y="539572"/>
                  </a:lnTo>
                  <a:lnTo>
                    <a:pt x="7661338" y="571296"/>
                  </a:lnTo>
                  <a:lnTo>
                    <a:pt x="7693431" y="599528"/>
                  </a:lnTo>
                  <a:lnTo>
                    <a:pt x="7728940" y="623824"/>
                  </a:lnTo>
                  <a:lnTo>
                    <a:pt x="7767320" y="643813"/>
                  </a:lnTo>
                  <a:lnTo>
                    <a:pt x="7807985" y="659218"/>
                  </a:lnTo>
                  <a:lnTo>
                    <a:pt x="7850352" y="669785"/>
                  </a:lnTo>
                  <a:lnTo>
                    <a:pt x="7893761" y="675360"/>
                  </a:lnTo>
                  <a:lnTo>
                    <a:pt x="7920037" y="676275"/>
                  </a:lnTo>
                  <a:lnTo>
                    <a:pt x="7928800" y="676173"/>
                  </a:lnTo>
                  <a:lnTo>
                    <a:pt x="7972438" y="672617"/>
                  </a:lnTo>
                  <a:lnTo>
                    <a:pt x="8015300" y="664032"/>
                  </a:lnTo>
                  <a:lnTo>
                    <a:pt x="8056715" y="650544"/>
                  </a:lnTo>
                  <a:lnTo>
                    <a:pt x="8096085" y="632345"/>
                  </a:lnTo>
                  <a:lnTo>
                    <a:pt x="8132813" y="609739"/>
                  </a:lnTo>
                  <a:lnTo>
                    <a:pt x="8166328" y="583044"/>
                  </a:lnTo>
                  <a:lnTo>
                    <a:pt x="8196135" y="552653"/>
                  </a:lnTo>
                  <a:lnTo>
                    <a:pt x="8221802" y="519049"/>
                  </a:lnTo>
                  <a:lnTo>
                    <a:pt x="8242922" y="482714"/>
                  </a:lnTo>
                  <a:lnTo>
                    <a:pt x="8259191" y="444207"/>
                  </a:lnTo>
                  <a:lnTo>
                    <a:pt x="8270354" y="404114"/>
                  </a:lnTo>
                  <a:lnTo>
                    <a:pt x="8276247" y="363016"/>
                  </a:lnTo>
                  <a:lnTo>
                    <a:pt x="8277225" y="33813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9998090" y="4835525"/>
            <a:ext cx="334391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225" dirty="0">
                <a:solidFill>
                  <a:srgbClr val="FFFFFF"/>
                </a:solidFill>
                <a:latin typeface="Cambria"/>
                <a:cs typeface="Cambria"/>
              </a:rPr>
              <a:t>Decentralized</a:t>
            </a:r>
            <a:endParaRPr sz="3600">
              <a:latin typeface="Cambria"/>
              <a:cs typeface="Cambri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139950" y="4787915"/>
            <a:ext cx="5546090" cy="3526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190" dirty="0">
                <a:solidFill>
                  <a:srgbClr val="FFFFFF"/>
                </a:solidFill>
                <a:latin typeface="Cambria"/>
                <a:cs typeface="Cambria"/>
              </a:rPr>
              <a:t>Unstandardized</a:t>
            </a:r>
            <a:endParaRPr sz="360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44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4000">
              <a:latin typeface="Cambria"/>
              <a:cs typeface="Cambria"/>
            </a:endParaRPr>
          </a:p>
          <a:p>
            <a:pPr marL="12700" marR="5080">
              <a:lnSpc>
                <a:spcPct val="154500"/>
              </a:lnSpc>
            </a:pPr>
            <a:r>
              <a:rPr sz="3600" b="1" spc="229" dirty="0">
                <a:solidFill>
                  <a:srgbClr val="FFFFFF"/>
                </a:solidFill>
                <a:latin typeface="Cambria"/>
                <a:cs typeface="Cambria"/>
              </a:rPr>
              <a:t>Non-Implementation</a:t>
            </a:r>
            <a:r>
              <a:rPr sz="3600" b="1" spc="-5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3600" b="1" spc="265" dirty="0">
                <a:solidFill>
                  <a:srgbClr val="FFFFFF"/>
                </a:solidFill>
                <a:latin typeface="Cambria"/>
                <a:cs typeface="Cambria"/>
              </a:rPr>
              <a:t>of </a:t>
            </a:r>
            <a:r>
              <a:rPr sz="3600" b="1" spc="-78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3600" b="1" spc="204" dirty="0">
                <a:solidFill>
                  <a:srgbClr val="FFFFFF"/>
                </a:solidFill>
                <a:latin typeface="Cambria"/>
                <a:cs typeface="Cambria"/>
              </a:rPr>
              <a:t>Existing</a:t>
            </a:r>
            <a:r>
              <a:rPr sz="3600" b="1" spc="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3600" b="1" spc="275" dirty="0">
                <a:solidFill>
                  <a:srgbClr val="FFFFFF"/>
                </a:solidFill>
                <a:latin typeface="Cambria"/>
                <a:cs typeface="Cambria"/>
              </a:rPr>
              <a:t>Laws</a:t>
            </a:r>
            <a:endParaRPr sz="3600">
              <a:latin typeface="Cambria"/>
              <a:cs typeface="Cambri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998090" y="6959615"/>
            <a:ext cx="6170295" cy="113601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ts val="4430"/>
              </a:lnSpc>
              <a:spcBef>
                <a:spcPts val="85"/>
              </a:spcBef>
            </a:pPr>
            <a:r>
              <a:rPr sz="3600" b="1" spc="295" dirty="0">
                <a:solidFill>
                  <a:srgbClr val="FFFFFF"/>
                </a:solidFill>
                <a:latin typeface="Cambria"/>
                <a:cs typeface="Cambria"/>
              </a:rPr>
              <a:t>Minor</a:t>
            </a:r>
            <a:r>
              <a:rPr sz="3600" b="1" spc="3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3600" b="1" spc="150" dirty="0">
                <a:solidFill>
                  <a:srgbClr val="FFFFFF"/>
                </a:solidFill>
                <a:latin typeface="Cambria"/>
                <a:cs typeface="Cambria"/>
              </a:rPr>
              <a:t>Penalties</a:t>
            </a:r>
            <a:r>
              <a:rPr sz="3600" b="1" spc="3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3600" b="1" spc="254" dirty="0">
                <a:solidFill>
                  <a:srgbClr val="FFFFFF"/>
                </a:solidFill>
                <a:latin typeface="Cambria"/>
                <a:cs typeface="Cambria"/>
              </a:rPr>
              <a:t>on</a:t>
            </a:r>
            <a:r>
              <a:rPr sz="3600" b="1" spc="3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3600" b="1" spc="245" dirty="0">
                <a:solidFill>
                  <a:srgbClr val="FFFFFF"/>
                </a:solidFill>
                <a:latin typeface="Cambria"/>
                <a:cs typeface="Cambria"/>
              </a:rPr>
              <a:t>Traffic </a:t>
            </a:r>
            <a:r>
              <a:rPr sz="3600" b="1" spc="-77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3600" b="1" spc="180" dirty="0">
                <a:solidFill>
                  <a:srgbClr val="FFFFFF"/>
                </a:solidFill>
                <a:latin typeface="Cambria"/>
                <a:cs typeface="Cambria"/>
              </a:rPr>
              <a:t>Violations</a:t>
            </a:r>
            <a:endParaRPr sz="36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17321220" y="0"/>
            <a:ext cx="9525" cy="10282555"/>
          </a:xfrm>
          <a:custGeom>
            <a:avLst/>
            <a:gdLst/>
            <a:ahLst/>
            <a:cxnLst/>
            <a:rect l="l" t="t" r="r" b="b"/>
            <a:pathLst>
              <a:path w="9525" h="10282555">
                <a:moveTo>
                  <a:pt x="0" y="10282237"/>
                </a:moveTo>
                <a:lnTo>
                  <a:pt x="0" y="0"/>
                </a:lnTo>
                <a:lnTo>
                  <a:pt x="9525" y="0"/>
                </a:lnTo>
                <a:lnTo>
                  <a:pt x="9525" y="10282237"/>
                </a:lnTo>
                <a:lnTo>
                  <a:pt x="0" y="10282237"/>
                </a:lnTo>
                <a:close/>
              </a:path>
            </a:pathLst>
          </a:custGeom>
          <a:solidFill>
            <a:srgbClr val="5F607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42975" y="1709737"/>
            <a:ext cx="13335000" cy="0"/>
          </a:xfrm>
          <a:custGeom>
            <a:avLst/>
            <a:gdLst/>
            <a:ahLst/>
            <a:cxnLst/>
            <a:rect l="l" t="t" r="r" b="b"/>
            <a:pathLst>
              <a:path w="13335000">
                <a:moveTo>
                  <a:pt x="0" y="0"/>
                </a:moveTo>
                <a:lnTo>
                  <a:pt x="13335000" y="0"/>
                </a:lnTo>
              </a:path>
            </a:pathLst>
          </a:custGeom>
          <a:ln w="9525">
            <a:solidFill>
              <a:srgbClr val="5F607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050061" y="901700"/>
            <a:ext cx="59461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spc="270" dirty="0">
                <a:latin typeface="Cambria"/>
                <a:cs typeface="Cambria"/>
              </a:rPr>
              <a:t>Some</a:t>
            </a:r>
            <a:r>
              <a:rPr sz="3600" b="0" spc="90" dirty="0">
                <a:latin typeface="Cambria"/>
                <a:cs typeface="Cambria"/>
              </a:rPr>
              <a:t> </a:t>
            </a:r>
            <a:r>
              <a:rPr sz="3600" b="0" spc="204" dirty="0">
                <a:latin typeface="Cambria"/>
                <a:cs typeface="Cambria"/>
              </a:rPr>
              <a:t>Other</a:t>
            </a:r>
            <a:r>
              <a:rPr sz="3600" b="0" spc="95" dirty="0">
                <a:latin typeface="Cambria"/>
                <a:cs typeface="Cambria"/>
              </a:rPr>
              <a:t> </a:t>
            </a:r>
            <a:r>
              <a:rPr sz="3600" b="0" spc="240" dirty="0">
                <a:latin typeface="Cambria"/>
                <a:cs typeface="Cambria"/>
              </a:rPr>
              <a:t>Main</a:t>
            </a:r>
            <a:r>
              <a:rPr sz="3600" b="0" spc="95" dirty="0">
                <a:latin typeface="Cambria"/>
                <a:cs typeface="Cambria"/>
              </a:rPr>
              <a:t> </a:t>
            </a:r>
            <a:r>
              <a:rPr sz="3600" b="0" spc="135" dirty="0">
                <a:latin typeface="Cambria"/>
                <a:cs typeface="Cambria"/>
              </a:rPr>
              <a:t>Porblems</a:t>
            </a:r>
            <a:endParaRPr sz="3600">
              <a:latin typeface="Cambria"/>
              <a:cs typeface="Cambri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942975" y="2819400"/>
            <a:ext cx="1104900" cy="476250"/>
          </a:xfrm>
          <a:custGeom>
            <a:avLst/>
            <a:gdLst/>
            <a:ahLst/>
            <a:cxnLst/>
            <a:rect l="l" t="t" r="r" b="b"/>
            <a:pathLst>
              <a:path w="1104900" h="476250">
                <a:moveTo>
                  <a:pt x="883919" y="476249"/>
                </a:moveTo>
                <a:lnTo>
                  <a:pt x="0" y="476249"/>
                </a:lnTo>
                <a:lnTo>
                  <a:pt x="220979" y="238125"/>
                </a:lnTo>
                <a:lnTo>
                  <a:pt x="0" y="0"/>
                </a:lnTo>
                <a:lnTo>
                  <a:pt x="883919" y="0"/>
                </a:lnTo>
                <a:lnTo>
                  <a:pt x="1104892" y="238132"/>
                </a:lnTo>
                <a:lnTo>
                  <a:pt x="883919" y="47624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515490" y="2819400"/>
            <a:ext cx="1104900" cy="476250"/>
          </a:xfrm>
          <a:custGeom>
            <a:avLst/>
            <a:gdLst/>
            <a:ahLst/>
            <a:cxnLst/>
            <a:rect l="l" t="t" r="r" b="b"/>
            <a:pathLst>
              <a:path w="1104900" h="476250">
                <a:moveTo>
                  <a:pt x="883919" y="476249"/>
                </a:moveTo>
                <a:lnTo>
                  <a:pt x="0" y="476249"/>
                </a:lnTo>
                <a:lnTo>
                  <a:pt x="220979" y="238125"/>
                </a:lnTo>
                <a:lnTo>
                  <a:pt x="0" y="0"/>
                </a:lnTo>
                <a:lnTo>
                  <a:pt x="883919" y="0"/>
                </a:lnTo>
                <a:lnTo>
                  <a:pt x="1104892" y="238132"/>
                </a:lnTo>
                <a:lnTo>
                  <a:pt x="883919" y="47624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42975" y="5648340"/>
            <a:ext cx="1104900" cy="476250"/>
          </a:xfrm>
          <a:custGeom>
            <a:avLst/>
            <a:gdLst/>
            <a:ahLst/>
            <a:cxnLst/>
            <a:rect l="l" t="t" r="r" b="b"/>
            <a:pathLst>
              <a:path w="1104900" h="476250">
                <a:moveTo>
                  <a:pt x="883920" y="476250"/>
                </a:moveTo>
                <a:lnTo>
                  <a:pt x="0" y="476250"/>
                </a:lnTo>
                <a:lnTo>
                  <a:pt x="220972" y="238117"/>
                </a:lnTo>
                <a:lnTo>
                  <a:pt x="0" y="0"/>
                </a:lnTo>
                <a:lnTo>
                  <a:pt x="883920" y="0"/>
                </a:lnTo>
                <a:lnTo>
                  <a:pt x="1104892" y="238117"/>
                </a:lnTo>
                <a:lnTo>
                  <a:pt x="883920" y="47625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534540" y="5638800"/>
            <a:ext cx="1104900" cy="476250"/>
          </a:xfrm>
          <a:custGeom>
            <a:avLst/>
            <a:gdLst/>
            <a:ahLst/>
            <a:cxnLst/>
            <a:rect l="l" t="t" r="r" b="b"/>
            <a:pathLst>
              <a:path w="1104900" h="476250">
                <a:moveTo>
                  <a:pt x="883919" y="476249"/>
                </a:moveTo>
                <a:lnTo>
                  <a:pt x="0" y="476249"/>
                </a:lnTo>
                <a:lnTo>
                  <a:pt x="220979" y="238125"/>
                </a:lnTo>
                <a:lnTo>
                  <a:pt x="0" y="0"/>
                </a:lnTo>
                <a:lnTo>
                  <a:pt x="883919" y="0"/>
                </a:lnTo>
                <a:lnTo>
                  <a:pt x="1104892" y="238132"/>
                </a:lnTo>
                <a:lnTo>
                  <a:pt x="883919" y="47624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33450" y="7924800"/>
            <a:ext cx="1104900" cy="476250"/>
          </a:xfrm>
          <a:custGeom>
            <a:avLst/>
            <a:gdLst/>
            <a:ahLst/>
            <a:cxnLst/>
            <a:rect l="l" t="t" r="r" b="b"/>
            <a:pathLst>
              <a:path w="1104900" h="476250">
                <a:moveTo>
                  <a:pt x="883919" y="476249"/>
                </a:moveTo>
                <a:lnTo>
                  <a:pt x="0" y="476249"/>
                </a:lnTo>
                <a:lnTo>
                  <a:pt x="220979" y="238125"/>
                </a:lnTo>
                <a:lnTo>
                  <a:pt x="0" y="0"/>
                </a:lnTo>
                <a:lnTo>
                  <a:pt x="883919" y="0"/>
                </a:lnTo>
                <a:lnTo>
                  <a:pt x="1104892" y="238132"/>
                </a:lnTo>
                <a:lnTo>
                  <a:pt x="883919" y="47624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367790">
              <a:lnSpc>
                <a:spcPct val="154500"/>
              </a:lnSpc>
              <a:spcBef>
                <a:spcPts val="100"/>
              </a:spcBef>
            </a:pPr>
            <a:r>
              <a:rPr spc="225" dirty="0"/>
              <a:t>Absence</a:t>
            </a:r>
            <a:r>
              <a:rPr spc="-10" dirty="0"/>
              <a:t> </a:t>
            </a:r>
            <a:r>
              <a:rPr spc="265" dirty="0"/>
              <a:t>of</a:t>
            </a:r>
            <a:r>
              <a:rPr spc="-10" dirty="0"/>
              <a:t> </a:t>
            </a:r>
            <a:r>
              <a:rPr spc="300" dirty="0"/>
              <a:t>Axle</a:t>
            </a:r>
            <a:r>
              <a:rPr spc="-10" dirty="0"/>
              <a:t> </a:t>
            </a:r>
            <a:r>
              <a:rPr spc="270" dirty="0"/>
              <a:t>Load </a:t>
            </a:r>
            <a:r>
              <a:rPr spc="-780" dirty="0"/>
              <a:t> </a:t>
            </a:r>
            <a:r>
              <a:rPr spc="240" dirty="0"/>
              <a:t>Regime</a:t>
            </a:r>
            <a:r>
              <a:rPr dirty="0"/>
              <a:t> </a:t>
            </a:r>
            <a:r>
              <a:rPr spc="245" dirty="0"/>
              <a:t>on</a:t>
            </a:r>
            <a:r>
              <a:rPr dirty="0"/>
              <a:t> </a:t>
            </a:r>
            <a:r>
              <a:rPr spc="270" dirty="0"/>
              <a:t>Ground</a:t>
            </a:r>
          </a:p>
          <a:p>
            <a:pPr>
              <a:lnSpc>
                <a:spcPct val="100000"/>
              </a:lnSpc>
            </a:pPr>
            <a:endParaRPr sz="4400"/>
          </a:p>
          <a:p>
            <a:pPr marL="12700" marR="2220595">
              <a:lnSpc>
                <a:spcPct val="154500"/>
              </a:lnSpc>
              <a:spcBef>
                <a:spcPts val="3615"/>
              </a:spcBef>
            </a:pPr>
            <a:r>
              <a:rPr spc="225" dirty="0"/>
              <a:t>Absence</a:t>
            </a:r>
            <a:r>
              <a:rPr spc="-25" dirty="0"/>
              <a:t> </a:t>
            </a:r>
            <a:r>
              <a:rPr spc="265" dirty="0"/>
              <a:t>of</a:t>
            </a:r>
            <a:r>
              <a:rPr spc="-20" dirty="0"/>
              <a:t> </a:t>
            </a:r>
            <a:r>
              <a:rPr spc="295" dirty="0"/>
              <a:t>Model </a:t>
            </a:r>
            <a:r>
              <a:rPr spc="-775" dirty="0"/>
              <a:t> </a:t>
            </a:r>
            <a:r>
              <a:rPr spc="250" dirty="0"/>
              <a:t>Condition</a:t>
            </a: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6450"/>
          </a:p>
          <a:p>
            <a:pPr marL="22225">
              <a:lnSpc>
                <a:spcPct val="100000"/>
              </a:lnSpc>
            </a:pPr>
            <a:r>
              <a:rPr spc="220" dirty="0"/>
              <a:t>Halting</a:t>
            </a:r>
            <a:r>
              <a:rPr spc="-10" dirty="0"/>
              <a:t> </a:t>
            </a:r>
            <a:r>
              <a:rPr spc="225" dirty="0"/>
              <a:t>Charges</a:t>
            </a:r>
            <a:r>
              <a:rPr spc="-5" dirty="0"/>
              <a:t> </a:t>
            </a:r>
            <a:r>
              <a:rPr spc="265" dirty="0"/>
              <a:t>of</a:t>
            </a:r>
            <a:r>
              <a:rPr spc="-5" dirty="0"/>
              <a:t> </a:t>
            </a:r>
            <a:r>
              <a:rPr spc="170" dirty="0"/>
              <a:t>Vehicles</a:t>
            </a:r>
          </a:p>
        </p:txBody>
      </p:sp>
      <p:sp>
        <p:nvSpPr>
          <p:cNvPr id="12" name="object 12"/>
          <p:cNvSpPr/>
          <p:nvPr/>
        </p:nvSpPr>
        <p:spPr>
          <a:xfrm>
            <a:off x="9525000" y="7924800"/>
            <a:ext cx="1104900" cy="476250"/>
          </a:xfrm>
          <a:custGeom>
            <a:avLst/>
            <a:gdLst/>
            <a:ahLst/>
            <a:cxnLst/>
            <a:rect l="l" t="t" r="r" b="b"/>
            <a:pathLst>
              <a:path w="1104900" h="476250">
                <a:moveTo>
                  <a:pt x="883919" y="476249"/>
                </a:moveTo>
                <a:lnTo>
                  <a:pt x="0" y="476249"/>
                </a:lnTo>
                <a:lnTo>
                  <a:pt x="220979" y="238125"/>
                </a:lnTo>
                <a:lnTo>
                  <a:pt x="0" y="0"/>
                </a:lnTo>
                <a:lnTo>
                  <a:pt x="883919" y="0"/>
                </a:lnTo>
                <a:lnTo>
                  <a:pt x="1104892" y="238132"/>
                </a:lnTo>
                <a:lnTo>
                  <a:pt x="883919" y="47624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42290">
              <a:lnSpc>
                <a:spcPct val="154500"/>
              </a:lnSpc>
              <a:spcBef>
                <a:spcPts val="100"/>
              </a:spcBef>
            </a:pPr>
            <a:r>
              <a:rPr spc="229" dirty="0"/>
              <a:t>Non-Implementation </a:t>
            </a:r>
            <a:r>
              <a:rPr spc="265" dirty="0"/>
              <a:t>of </a:t>
            </a:r>
            <a:r>
              <a:rPr spc="270" dirty="0"/>
              <a:t> </a:t>
            </a:r>
            <a:r>
              <a:rPr spc="229" dirty="0"/>
              <a:t>Dimension</a:t>
            </a:r>
            <a:r>
              <a:rPr spc="-30" dirty="0"/>
              <a:t> </a:t>
            </a:r>
            <a:r>
              <a:rPr spc="165" dirty="0"/>
              <a:t>Regulations</a:t>
            </a:r>
            <a:r>
              <a:rPr spc="-25" dirty="0"/>
              <a:t> </a:t>
            </a:r>
            <a:r>
              <a:rPr spc="265" dirty="0"/>
              <a:t>of </a:t>
            </a:r>
            <a:r>
              <a:rPr spc="-775" dirty="0"/>
              <a:t> </a:t>
            </a:r>
            <a:r>
              <a:rPr spc="195" dirty="0"/>
              <a:t>Vehicle</a:t>
            </a:r>
          </a:p>
          <a:p>
            <a:pPr marL="12700" marR="239395">
              <a:lnSpc>
                <a:spcPct val="154500"/>
              </a:lnSpc>
              <a:spcBef>
                <a:spcPts val="2025"/>
              </a:spcBef>
            </a:pPr>
            <a:r>
              <a:rPr spc="225" dirty="0"/>
              <a:t>Absence</a:t>
            </a:r>
            <a:r>
              <a:rPr spc="-10" dirty="0"/>
              <a:t> </a:t>
            </a:r>
            <a:r>
              <a:rPr spc="265" dirty="0"/>
              <a:t>of</a:t>
            </a:r>
            <a:r>
              <a:rPr spc="-10" dirty="0"/>
              <a:t> </a:t>
            </a:r>
            <a:r>
              <a:rPr spc="175" dirty="0"/>
              <a:t>Insurance</a:t>
            </a:r>
            <a:r>
              <a:rPr spc="-10" dirty="0"/>
              <a:t> </a:t>
            </a:r>
            <a:r>
              <a:rPr spc="275" dirty="0"/>
              <a:t>Laws </a:t>
            </a:r>
            <a:r>
              <a:rPr spc="-780" dirty="0"/>
              <a:t> </a:t>
            </a:r>
            <a:r>
              <a:rPr spc="125" dirty="0"/>
              <a:t>(Vehicle</a:t>
            </a:r>
            <a:r>
              <a:rPr spc="5" dirty="0"/>
              <a:t> </a:t>
            </a:r>
            <a:r>
              <a:rPr spc="210" dirty="0"/>
              <a:t>and</a:t>
            </a:r>
            <a:r>
              <a:rPr spc="5" dirty="0"/>
              <a:t> </a:t>
            </a:r>
            <a:r>
              <a:rPr spc="150" dirty="0"/>
              <a:t>Cargo)</a:t>
            </a: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750"/>
          </a:p>
          <a:p>
            <a:pPr marL="184150" marR="5080">
              <a:lnSpc>
                <a:spcPct val="154500"/>
              </a:lnSpc>
            </a:pPr>
            <a:r>
              <a:rPr b="0" spc="240" dirty="0">
                <a:latin typeface="Cambria"/>
                <a:cs typeface="Cambria"/>
              </a:rPr>
              <a:t>Lack </a:t>
            </a:r>
            <a:r>
              <a:rPr b="0" spc="204" dirty="0">
                <a:latin typeface="Cambria"/>
                <a:cs typeface="Cambria"/>
              </a:rPr>
              <a:t>of </a:t>
            </a:r>
            <a:r>
              <a:rPr b="0" spc="85" dirty="0">
                <a:latin typeface="Cambria"/>
                <a:cs typeface="Cambria"/>
              </a:rPr>
              <a:t>Training </a:t>
            </a:r>
            <a:r>
              <a:rPr b="0" spc="130" dirty="0">
                <a:latin typeface="Cambria"/>
                <a:cs typeface="Cambria"/>
              </a:rPr>
              <a:t>and </a:t>
            </a:r>
            <a:r>
              <a:rPr b="0" spc="135" dirty="0">
                <a:latin typeface="Cambria"/>
                <a:cs typeface="Cambria"/>
              </a:rPr>
              <a:t> </a:t>
            </a:r>
            <a:r>
              <a:rPr b="0" spc="85" dirty="0">
                <a:latin typeface="Cambria"/>
                <a:cs typeface="Cambria"/>
              </a:rPr>
              <a:t>Awareness</a:t>
            </a:r>
            <a:r>
              <a:rPr b="0" spc="55" dirty="0">
                <a:latin typeface="Cambria"/>
                <a:cs typeface="Cambria"/>
              </a:rPr>
              <a:t> </a:t>
            </a:r>
            <a:r>
              <a:rPr b="0" spc="210" dirty="0">
                <a:latin typeface="Cambria"/>
                <a:cs typeface="Cambria"/>
              </a:rPr>
              <a:t>Among</a:t>
            </a:r>
            <a:r>
              <a:rPr b="0" spc="55" dirty="0">
                <a:latin typeface="Cambria"/>
                <a:cs typeface="Cambria"/>
              </a:rPr>
              <a:t> </a:t>
            </a:r>
            <a:r>
              <a:rPr b="0" spc="140" dirty="0">
                <a:latin typeface="Cambria"/>
                <a:cs typeface="Cambria"/>
              </a:rPr>
              <a:t>the</a:t>
            </a:r>
            <a:r>
              <a:rPr b="0" spc="55" dirty="0">
                <a:latin typeface="Cambria"/>
                <a:cs typeface="Cambria"/>
              </a:rPr>
              <a:t> </a:t>
            </a:r>
            <a:r>
              <a:rPr b="0" spc="90" dirty="0">
                <a:latin typeface="Cambria"/>
                <a:cs typeface="Cambria"/>
              </a:rPr>
              <a:t>Drivers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82775" y="1901828"/>
            <a:ext cx="2396490" cy="5054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150" b="0" spc="-60" dirty="0">
                <a:solidFill>
                  <a:srgbClr val="5F6078"/>
                </a:solidFill>
                <a:latin typeface="Roboto"/>
                <a:cs typeface="Roboto"/>
              </a:rPr>
              <a:t>Decentralized</a:t>
            </a:r>
            <a:endParaRPr sz="3150">
              <a:latin typeface="Roboto"/>
              <a:cs typeface="Robo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82775" y="2477138"/>
            <a:ext cx="12912090" cy="1225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3150" spc="-70" dirty="0">
                <a:solidFill>
                  <a:srgbClr val="FFFFFF"/>
                </a:solidFill>
                <a:latin typeface="Roboto"/>
                <a:cs typeface="Roboto"/>
              </a:rPr>
              <a:t>Transport Industry </a:t>
            </a:r>
            <a:r>
              <a:rPr sz="3150" spc="-60" dirty="0">
                <a:solidFill>
                  <a:srgbClr val="FFFFFF"/>
                </a:solidFill>
                <a:latin typeface="Roboto"/>
                <a:cs typeface="Roboto"/>
              </a:rPr>
              <a:t>in Pakistan </a:t>
            </a:r>
            <a:r>
              <a:rPr sz="3150" spc="-55" dirty="0">
                <a:solidFill>
                  <a:srgbClr val="FFFFFF"/>
                </a:solidFill>
                <a:latin typeface="Roboto"/>
                <a:cs typeface="Roboto"/>
              </a:rPr>
              <a:t>Scattered </a:t>
            </a:r>
            <a:r>
              <a:rPr sz="3150" spc="-65" dirty="0">
                <a:solidFill>
                  <a:srgbClr val="FFFFFF"/>
                </a:solidFill>
                <a:latin typeface="Roboto"/>
                <a:cs typeface="Roboto"/>
              </a:rPr>
              <a:t>Into Many </a:t>
            </a:r>
            <a:r>
              <a:rPr sz="3150" spc="-45" dirty="0">
                <a:solidFill>
                  <a:srgbClr val="FFFFFF"/>
                </a:solidFill>
                <a:latin typeface="Roboto"/>
                <a:cs typeface="Roboto"/>
              </a:rPr>
              <a:t>Parts on </a:t>
            </a:r>
            <a:r>
              <a:rPr sz="3150" spc="-55" dirty="0">
                <a:solidFill>
                  <a:srgbClr val="FFFFFF"/>
                </a:solidFill>
                <a:latin typeface="Roboto"/>
                <a:cs typeface="Roboto"/>
              </a:rPr>
              <a:t>Governmental </a:t>
            </a:r>
            <a:r>
              <a:rPr sz="3150" spc="-77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3150" spc="-55" dirty="0">
                <a:solidFill>
                  <a:srgbClr val="FFFFFF"/>
                </a:solidFill>
                <a:latin typeface="Roboto"/>
                <a:cs typeface="Roboto"/>
              </a:rPr>
              <a:t>Level,</a:t>
            </a:r>
            <a:r>
              <a:rPr sz="3150" spc="-7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3150" spc="-40" dirty="0">
                <a:solidFill>
                  <a:srgbClr val="FFFFFF"/>
                </a:solidFill>
                <a:latin typeface="Roboto"/>
                <a:cs typeface="Roboto"/>
              </a:rPr>
              <a:t>Which</a:t>
            </a:r>
            <a:r>
              <a:rPr sz="3150" spc="-7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3150" spc="-25" dirty="0">
                <a:solidFill>
                  <a:srgbClr val="FFFFFF"/>
                </a:solidFill>
                <a:latin typeface="Roboto"/>
                <a:cs typeface="Roboto"/>
              </a:rPr>
              <a:t>Needs</a:t>
            </a:r>
            <a:r>
              <a:rPr sz="3150" spc="-7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3150" spc="-50" dirty="0">
                <a:solidFill>
                  <a:srgbClr val="FFFFFF"/>
                </a:solidFill>
                <a:latin typeface="Roboto"/>
                <a:cs typeface="Roboto"/>
              </a:rPr>
              <a:t>to</a:t>
            </a:r>
            <a:r>
              <a:rPr sz="3150" spc="-7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3150" spc="-20" dirty="0">
                <a:solidFill>
                  <a:srgbClr val="FFFFFF"/>
                </a:solidFill>
                <a:latin typeface="Roboto"/>
                <a:cs typeface="Roboto"/>
              </a:rPr>
              <a:t>be</a:t>
            </a:r>
            <a:r>
              <a:rPr sz="3150" spc="-7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3150" spc="-55" dirty="0">
                <a:solidFill>
                  <a:srgbClr val="FFFFFF"/>
                </a:solidFill>
                <a:latin typeface="Roboto"/>
                <a:cs typeface="Roboto"/>
              </a:rPr>
              <a:t>Centralized.</a:t>
            </a:r>
            <a:endParaRPr sz="3150">
              <a:latin typeface="Roboto"/>
              <a:cs typeface="Roboto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7149770" y="2"/>
            <a:ext cx="9525" cy="10282555"/>
          </a:xfrm>
          <a:custGeom>
            <a:avLst/>
            <a:gdLst/>
            <a:ahLst/>
            <a:cxnLst/>
            <a:rect l="l" t="t" r="r" b="b"/>
            <a:pathLst>
              <a:path w="9525" h="10282555">
                <a:moveTo>
                  <a:pt x="0" y="0"/>
                </a:moveTo>
                <a:lnTo>
                  <a:pt x="9525" y="0"/>
                </a:lnTo>
                <a:lnTo>
                  <a:pt x="9525" y="10282238"/>
                </a:lnTo>
                <a:lnTo>
                  <a:pt x="0" y="10282238"/>
                </a:lnTo>
                <a:lnTo>
                  <a:pt x="0" y="0"/>
                </a:lnTo>
                <a:close/>
              </a:path>
            </a:pathLst>
          </a:custGeom>
          <a:solidFill>
            <a:srgbClr val="5F607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559050" y="4597400"/>
            <a:ext cx="4975225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b="1" spc="145" dirty="0">
                <a:solidFill>
                  <a:srgbClr val="FFFFFF"/>
                </a:solidFill>
                <a:latin typeface="Cambria"/>
                <a:cs typeface="Cambria"/>
              </a:rPr>
              <a:t>Ministry</a:t>
            </a:r>
            <a:r>
              <a:rPr sz="2700" b="1" spc="-3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700" b="1" spc="195" dirty="0">
                <a:solidFill>
                  <a:srgbClr val="FFFFFF"/>
                </a:solidFill>
                <a:latin typeface="Cambria"/>
                <a:cs typeface="Cambria"/>
              </a:rPr>
              <a:t>of</a:t>
            </a:r>
            <a:r>
              <a:rPr sz="2700" b="1" spc="-3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700" b="1" spc="165" dirty="0">
                <a:solidFill>
                  <a:srgbClr val="FFFFFF"/>
                </a:solidFill>
                <a:latin typeface="Cambria"/>
                <a:cs typeface="Cambria"/>
              </a:rPr>
              <a:t>Communications</a:t>
            </a:r>
            <a:endParaRPr sz="2700">
              <a:latin typeface="Cambria"/>
              <a:cs typeface="Cambri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905000" y="2462215"/>
            <a:ext cx="13335000" cy="0"/>
          </a:xfrm>
          <a:custGeom>
            <a:avLst/>
            <a:gdLst/>
            <a:ahLst/>
            <a:cxnLst/>
            <a:rect l="l" t="t" r="r" b="b"/>
            <a:pathLst>
              <a:path w="13335000">
                <a:moveTo>
                  <a:pt x="0" y="0"/>
                </a:moveTo>
                <a:lnTo>
                  <a:pt x="13335000" y="0"/>
                </a:lnTo>
              </a:path>
            </a:pathLst>
          </a:custGeom>
          <a:ln w="9525">
            <a:solidFill>
              <a:srgbClr val="5F607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610530" y="4457701"/>
            <a:ext cx="675005" cy="672465"/>
          </a:xfrm>
          <a:custGeom>
            <a:avLst/>
            <a:gdLst/>
            <a:ahLst/>
            <a:cxnLst/>
            <a:rect l="l" t="t" r="r" b="b"/>
            <a:pathLst>
              <a:path w="675005" h="672464">
                <a:moveTo>
                  <a:pt x="128848" y="672295"/>
                </a:moveTo>
                <a:lnTo>
                  <a:pt x="151798" y="434795"/>
                </a:lnTo>
                <a:lnTo>
                  <a:pt x="0" y="256793"/>
                </a:lnTo>
                <a:lnTo>
                  <a:pt x="222667" y="206287"/>
                </a:lnTo>
                <a:lnTo>
                  <a:pt x="337332" y="0"/>
                </a:lnTo>
                <a:lnTo>
                  <a:pt x="451999" y="206287"/>
                </a:lnTo>
                <a:lnTo>
                  <a:pt x="674663" y="256793"/>
                </a:lnTo>
                <a:lnTo>
                  <a:pt x="522864" y="434798"/>
                </a:lnTo>
                <a:lnTo>
                  <a:pt x="536513" y="576036"/>
                </a:lnTo>
                <a:lnTo>
                  <a:pt x="337324" y="576040"/>
                </a:lnTo>
                <a:lnTo>
                  <a:pt x="128848" y="672295"/>
                </a:lnTo>
                <a:close/>
              </a:path>
              <a:path w="675005" h="672464">
                <a:moveTo>
                  <a:pt x="545815" y="672295"/>
                </a:moveTo>
                <a:lnTo>
                  <a:pt x="337339" y="576040"/>
                </a:lnTo>
                <a:lnTo>
                  <a:pt x="536513" y="576040"/>
                </a:lnTo>
                <a:lnTo>
                  <a:pt x="545815" y="67229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144804" y="4352947"/>
            <a:ext cx="675005" cy="672465"/>
          </a:xfrm>
          <a:custGeom>
            <a:avLst/>
            <a:gdLst/>
            <a:ahLst/>
            <a:cxnLst/>
            <a:rect l="l" t="t" r="r" b="b"/>
            <a:pathLst>
              <a:path w="675004" h="672464">
                <a:moveTo>
                  <a:pt x="128857" y="672286"/>
                </a:moveTo>
                <a:lnTo>
                  <a:pt x="151808" y="434790"/>
                </a:lnTo>
                <a:lnTo>
                  <a:pt x="0" y="256788"/>
                </a:lnTo>
                <a:lnTo>
                  <a:pt x="222666" y="206266"/>
                </a:lnTo>
                <a:lnTo>
                  <a:pt x="337336" y="0"/>
                </a:lnTo>
                <a:lnTo>
                  <a:pt x="451998" y="206266"/>
                </a:lnTo>
                <a:lnTo>
                  <a:pt x="674662" y="256787"/>
                </a:lnTo>
                <a:lnTo>
                  <a:pt x="522865" y="434793"/>
                </a:lnTo>
                <a:lnTo>
                  <a:pt x="536511" y="576004"/>
                </a:lnTo>
                <a:lnTo>
                  <a:pt x="337340" y="576004"/>
                </a:lnTo>
                <a:lnTo>
                  <a:pt x="128857" y="672286"/>
                </a:lnTo>
                <a:close/>
              </a:path>
              <a:path w="675004" h="672464">
                <a:moveTo>
                  <a:pt x="545815" y="672286"/>
                </a:moveTo>
                <a:lnTo>
                  <a:pt x="337340" y="576004"/>
                </a:lnTo>
                <a:lnTo>
                  <a:pt x="536511" y="576004"/>
                </a:lnTo>
                <a:lnTo>
                  <a:pt x="545815" y="67228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610530" y="6029341"/>
            <a:ext cx="675005" cy="672465"/>
          </a:xfrm>
          <a:custGeom>
            <a:avLst/>
            <a:gdLst/>
            <a:ahLst/>
            <a:cxnLst/>
            <a:rect l="l" t="t" r="r" b="b"/>
            <a:pathLst>
              <a:path w="675005" h="672465">
                <a:moveTo>
                  <a:pt x="128848" y="672295"/>
                </a:moveTo>
                <a:lnTo>
                  <a:pt x="151798" y="434795"/>
                </a:lnTo>
                <a:lnTo>
                  <a:pt x="0" y="256793"/>
                </a:lnTo>
                <a:lnTo>
                  <a:pt x="222666" y="206272"/>
                </a:lnTo>
                <a:lnTo>
                  <a:pt x="337332" y="0"/>
                </a:lnTo>
                <a:lnTo>
                  <a:pt x="451997" y="206272"/>
                </a:lnTo>
                <a:lnTo>
                  <a:pt x="674664" y="256793"/>
                </a:lnTo>
                <a:lnTo>
                  <a:pt x="522864" y="434798"/>
                </a:lnTo>
                <a:lnTo>
                  <a:pt x="536510" y="576009"/>
                </a:lnTo>
                <a:lnTo>
                  <a:pt x="337333" y="576009"/>
                </a:lnTo>
                <a:lnTo>
                  <a:pt x="128848" y="672295"/>
                </a:lnTo>
                <a:close/>
              </a:path>
              <a:path w="675005" h="672465">
                <a:moveTo>
                  <a:pt x="545815" y="672295"/>
                </a:moveTo>
                <a:lnTo>
                  <a:pt x="337333" y="576009"/>
                </a:lnTo>
                <a:lnTo>
                  <a:pt x="536510" y="576009"/>
                </a:lnTo>
                <a:lnTo>
                  <a:pt x="545815" y="67229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144804" y="6029347"/>
            <a:ext cx="675005" cy="672465"/>
          </a:xfrm>
          <a:custGeom>
            <a:avLst/>
            <a:gdLst/>
            <a:ahLst/>
            <a:cxnLst/>
            <a:rect l="l" t="t" r="r" b="b"/>
            <a:pathLst>
              <a:path w="675004" h="672465">
                <a:moveTo>
                  <a:pt x="128857" y="672286"/>
                </a:moveTo>
                <a:lnTo>
                  <a:pt x="151808" y="434790"/>
                </a:lnTo>
                <a:lnTo>
                  <a:pt x="0" y="256788"/>
                </a:lnTo>
                <a:lnTo>
                  <a:pt x="222666" y="206266"/>
                </a:lnTo>
                <a:lnTo>
                  <a:pt x="337336" y="0"/>
                </a:lnTo>
                <a:lnTo>
                  <a:pt x="451998" y="206266"/>
                </a:lnTo>
                <a:lnTo>
                  <a:pt x="674662" y="256787"/>
                </a:lnTo>
                <a:lnTo>
                  <a:pt x="522865" y="434793"/>
                </a:lnTo>
                <a:lnTo>
                  <a:pt x="536511" y="576004"/>
                </a:lnTo>
                <a:lnTo>
                  <a:pt x="337340" y="576004"/>
                </a:lnTo>
                <a:lnTo>
                  <a:pt x="128857" y="672286"/>
                </a:lnTo>
                <a:close/>
              </a:path>
              <a:path w="675004" h="672465">
                <a:moveTo>
                  <a:pt x="545815" y="672286"/>
                </a:moveTo>
                <a:lnTo>
                  <a:pt x="337340" y="576004"/>
                </a:lnTo>
                <a:lnTo>
                  <a:pt x="536511" y="576004"/>
                </a:lnTo>
                <a:lnTo>
                  <a:pt x="545815" y="67228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610530" y="7915291"/>
            <a:ext cx="675005" cy="672465"/>
          </a:xfrm>
          <a:custGeom>
            <a:avLst/>
            <a:gdLst/>
            <a:ahLst/>
            <a:cxnLst/>
            <a:rect l="l" t="t" r="r" b="b"/>
            <a:pathLst>
              <a:path w="675005" h="672465">
                <a:moveTo>
                  <a:pt x="128848" y="672295"/>
                </a:moveTo>
                <a:lnTo>
                  <a:pt x="151798" y="434795"/>
                </a:lnTo>
                <a:lnTo>
                  <a:pt x="0" y="256793"/>
                </a:lnTo>
                <a:lnTo>
                  <a:pt x="222666" y="206272"/>
                </a:lnTo>
                <a:lnTo>
                  <a:pt x="337332" y="0"/>
                </a:lnTo>
                <a:lnTo>
                  <a:pt x="451997" y="206272"/>
                </a:lnTo>
                <a:lnTo>
                  <a:pt x="674663" y="256793"/>
                </a:lnTo>
                <a:lnTo>
                  <a:pt x="522864" y="434798"/>
                </a:lnTo>
                <a:lnTo>
                  <a:pt x="536510" y="576009"/>
                </a:lnTo>
                <a:lnTo>
                  <a:pt x="337333" y="576009"/>
                </a:lnTo>
                <a:lnTo>
                  <a:pt x="128848" y="672295"/>
                </a:lnTo>
                <a:close/>
              </a:path>
              <a:path w="675005" h="672465">
                <a:moveTo>
                  <a:pt x="545815" y="672295"/>
                </a:moveTo>
                <a:lnTo>
                  <a:pt x="337333" y="576009"/>
                </a:lnTo>
                <a:lnTo>
                  <a:pt x="536510" y="576009"/>
                </a:lnTo>
                <a:lnTo>
                  <a:pt x="545815" y="67229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144804" y="7915296"/>
            <a:ext cx="675005" cy="635635"/>
          </a:xfrm>
          <a:custGeom>
            <a:avLst/>
            <a:gdLst/>
            <a:ahLst/>
            <a:cxnLst/>
            <a:rect l="l" t="t" r="r" b="b"/>
            <a:pathLst>
              <a:path w="675004" h="635634">
                <a:moveTo>
                  <a:pt x="128857" y="635440"/>
                </a:moveTo>
                <a:lnTo>
                  <a:pt x="151808" y="410955"/>
                </a:lnTo>
                <a:lnTo>
                  <a:pt x="0" y="242717"/>
                </a:lnTo>
                <a:lnTo>
                  <a:pt x="222666" y="194964"/>
                </a:lnTo>
                <a:lnTo>
                  <a:pt x="337336" y="0"/>
                </a:lnTo>
                <a:lnTo>
                  <a:pt x="451998" y="194964"/>
                </a:lnTo>
                <a:lnTo>
                  <a:pt x="674654" y="242714"/>
                </a:lnTo>
                <a:lnTo>
                  <a:pt x="522865" y="410968"/>
                </a:lnTo>
                <a:lnTo>
                  <a:pt x="536512" y="544457"/>
                </a:lnTo>
                <a:lnTo>
                  <a:pt x="337340" y="544457"/>
                </a:lnTo>
                <a:lnTo>
                  <a:pt x="128857" y="635440"/>
                </a:lnTo>
                <a:close/>
              </a:path>
              <a:path w="675004" h="635634">
                <a:moveTo>
                  <a:pt x="545814" y="635436"/>
                </a:moveTo>
                <a:lnTo>
                  <a:pt x="337340" y="544457"/>
                </a:lnTo>
                <a:lnTo>
                  <a:pt x="536512" y="544457"/>
                </a:lnTo>
                <a:lnTo>
                  <a:pt x="545814" y="63543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0121900" y="4511690"/>
            <a:ext cx="3932554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b="1" spc="145" dirty="0">
                <a:solidFill>
                  <a:srgbClr val="FFFFFF"/>
                </a:solidFill>
                <a:latin typeface="Cambria"/>
                <a:cs typeface="Cambria"/>
              </a:rPr>
              <a:t>Ministry</a:t>
            </a:r>
            <a:r>
              <a:rPr sz="2700" b="1" spc="-5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700" b="1" spc="195" dirty="0">
                <a:solidFill>
                  <a:srgbClr val="FFFFFF"/>
                </a:solidFill>
                <a:latin typeface="Cambria"/>
                <a:cs typeface="Cambria"/>
              </a:rPr>
              <a:t>of</a:t>
            </a:r>
            <a:r>
              <a:rPr sz="2700" b="1" spc="-4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700" b="1" spc="225" dirty="0">
                <a:solidFill>
                  <a:srgbClr val="FFFFFF"/>
                </a:solidFill>
                <a:latin typeface="Cambria"/>
                <a:cs typeface="Cambria"/>
              </a:rPr>
              <a:t>Commerce</a:t>
            </a:r>
            <a:endParaRPr sz="2700">
              <a:latin typeface="Cambria"/>
              <a:cs typeface="Cambri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559050" y="6188090"/>
            <a:ext cx="488442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b="1" spc="145" dirty="0">
                <a:solidFill>
                  <a:srgbClr val="FFFFFF"/>
                </a:solidFill>
                <a:latin typeface="Cambria"/>
                <a:cs typeface="Cambria"/>
              </a:rPr>
              <a:t>Ministry</a:t>
            </a:r>
            <a:r>
              <a:rPr sz="2700" b="1" spc="-3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700" b="1" spc="195" dirty="0">
                <a:solidFill>
                  <a:srgbClr val="FFFFFF"/>
                </a:solidFill>
                <a:latin typeface="Cambria"/>
                <a:cs typeface="Cambria"/>
              </a:rPr>
              <a:t>of</a:t>
            </a:r>
            <a:r>
              <a:rPr sz="2700" b="1" spc="-3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700" b="1" spc="160" dirty="0">
                <a:solidFill>
                  <a:srgbClr val="FFFFFF"/>
                </a:solidFill>
                <a:latin typeface="Cambria"/>
                <a:cs typeface="Cambria"/>
              </a:rPr>
              <a:t>Maritime</a:t>
            </a:r>
            <a:r>
              <a:rPr sz="2700" b="1" spc="-2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700" b="1" spc="125" dirty="0">
                <a:solidFill>
                  <a:srgbClr val="FFFFFF"/>
                </a:solidFill>
                <a:latin typeface="Cambria"/>
                <a:cs typeface="Cambria"/>
              </a:rPr>
              <a:t>Affairs</a:t>
            </a:r>
            <a:endParaRPr sz="2700">
              <a:latin typeface="Cambria"/>
              <a:cs typeface="Cambri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0112390" y="6188090"/>
            <a:ext cx="604012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b="1" spc="114" dirty="0">
                <a:solidFill>
                  <a:srgbClr val="FFFFFF"/>
                </a:solidFill>
                <a:latin typeface="Cambria"/>
                <a:cs typeface="Cambria"/>
              </a:rPr>
              <a:t>Ministries</a:t>
            </a:r>
            <a:r>
              <a:rPr sz="2700" b="1" spc="-3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700" b="1" spc="195" dirty="0">
                <a:solidFill>
                  <a:srgbClr val="FFFFFF"/>
                </a:solidFill>
                <a:latin typeface="Cambria"/>
                <a:cs typeface="Cambria"/>
              </a:rPr>
              <a:t>of</a:t>
            </a:r>
            <a:r>
              <a:rPr sz="2700" b="1" spc="-3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700" b="1" spc="90" dirty="0">
                <a:solidFill>
                  <a:srgbClr val="FFFFFF"/>
                </a:solidFill>
                <a:latin typeface="Cambria"/>
                <a:cs typeface="Cambria"/>
              </a:rPr>
              <a:t>Tranpsort</a:t>
            </a:r>
            <a:r>
              <a:rPr sz="2700" b="1" spc="-3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700" b="1" spc="45" dirty="0">
                <a:solidFill>
                  <a:srgbClr val="FFFFFF"/>
                </a:solidFill>
                <a:latin typeface="Cambria"/>
                <a:cs typeface="Cambria"/>
              </a:rPr>
              <a:t>(Provincial)</a:t>
            </a:r>
            <a:endParaRPr sz="2700">
              <a:latin typeface="Cambria"/>
              <a:cs typeface="Cambri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559050" y="8074040"/>
            <a:ext cx="3679825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b="1" spc="120" dirty="0">
                <a:solidFill>
                  <a:srgbClr val="FFFFFF"/>
                </a:solidFill>
                <a:latin typeface="Cambria"/>
                <a:cs typeface="Cambria"/>
              </a:rPr>
              <a:t>Federal</a:t>
            </a:r>
            <a:r>
              <a:rPr sz="2700" b="1" spc="-6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700" b="1" spc="135" dirty="0">
                <a:solidFill>
                  <a:srgbClr val="FFFFFF"/>
                </a:solidFill>
                <a:latin typeface="Cambria"/>
                <a:cs typeface="Cambria"/>
              </a:rPr>
              <a:t>Departments</a:t>
            </a:r>
            <a:endParaRPr sz="2700">
              <a:latin typeface="Cambria"/>
              <a:cs typeface="Cambri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0112390" y="8026400"/>
            <a:ext cx="413639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b="1" spc="114" dirty="0">
                <a:solidFill>
                  <a:srgbClr val="FFFFFF"/>
                </a:solidFill>
                <a:latin typeface="Cambria"/>
                <a:cs typeface="Cambria"/>
              </a:rPr>
              <a:t>Provincial</a:t>
            </a:r>
            <a:r>
              <a:rPr sz="2700" b="1" spc="-4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700" b="1" spc="135" dirty="0">
                <a:solidFill>
                  <a:srgbClr val="FFFFFF"/>
                </a:solidFill>
                <a:latin typeface="Cambria"/>
                <a:cs typeface="Cambria"/>
              </a:rPr>
              <a:t>Departments</a:t>
            </a:r>
            <a:endParaRPr sz="27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149770" y="0"/>
            <a:ext cx="9525" cy="10282555"/>
          </a:xfrm>
          <a:custGeom>
            <a:avLst/>
            <a:gdLst/>
            <a:ahLst/>
            <a:cxnLst/>
            <a:rect l="l" t="t" r="r" b="b"/>
            <a:pathLst>
              <a:path w="9525" h="10282555">
                <a:moveTo>
                  <a:pt x="0" y="10282237"/>
                </a:moveTo>
                <a:lnTo>
                  <a:pt x="0" y="0"/>
                </a:lnTo>
                <a:lnTo>
                  <a:pt x="9525" y="0"/>
                </a:lnTo>
                <a:lnTo>
                  <a:pt x="9525" y="10282237"/>
                </a:lnTo>
                <a:lnTo>
                  <a:pt x="0" y="10282237"/>
                </a:lnTo>
                <a:close/>
              </a:path>
            </a:pathLst>
          </a:custGeom>
          <a:solidFill>
            <a:srgbClr val="5F607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381125" y="1452562"/>
            <a:ext cx="9525000" cy="0"/>
          </a:xfrm>
          <a:custGeom>
            <a:avLst/>
            <a:gdLst/>
            <a:ahLst/>
            <a:cxnLst/>
            <a:rect l="l" t="t" r="r" b="b"/>
            <a:pathLst>
              <a:path w="9525000">
                <a:moveTo>
                  <a:pt x="0" y="0"/>
                </a:moveTo>
                <a:lnTo>
                  <a:pt x="9525000" y="0"/>
                </a:lnTo>
              </a:path>
            </a:pathLst>
          </a:custGeom>
          <a:ln w="9525">
            <a:solidFill>
              <a:srgbClr val="5F607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30275" y="958850"/>
            <a:ext cx="10631170" cy="86099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spc="-30" dirty="0">
                <a:solidFill>
                  <a:srgbClr val="FFFFFF"/>
                </a:solidFill>
                <a:latin typeface="Roboto"/>
                <a:cs typeface="Roboto"/>
              </a:rPr>
              <a:t>Some</a:t>
            </a:r>
            <a:r>
              <a:rPr sz="2700" spc="-6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50" dirty="0">
                <a:solidFill>
                  <a:srgbClr val="FFFFFF"/>
                </a:solidFill>
                <a:latin typeface="Roboto"/>
                <a:cs typeface="Roboto"/>
              </a:rPr>
              <a:t>Potential</a:t>
            </a:r>
            <a:r>
              <a:rPr sz="2700" spc="-6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50" dirty="0">
                <a:solidFill>
                  <a:srgbClr val="FFFFFF"/>
                </a:solidFill>
                <a:latin typeface="Roboto"/>
                <a:cs typeface="Roboto"/>
              </a:rPr>
              <a:t>Points</a:t>
            </a:r>
            <a:r>
              <a:rPr sz="2700" spc="-6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Roboto"/>
                <a:cs typeface="Roboto"/>
              </a:rPr>
              <a:t>for</a:t>
            </a:r>
            <a:r>
              <a:rPr sz="2700" spc="-6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50" dirty="0">
                <a:solidFill>
                  <a:srgbClr val="FFFFFF"/>
                </a:solidFill>
                <a:latin typeface="Roboto"/>
                <a:cs typeface="Roboto"/>
              </a:rPr>
              <a:t>Improvement</a:t>
            </a:r>
            <a:endParaRPr sz="2700">
              <a:latin typeface="Roboto"/>
              <a:cs typeface="Roboto"/>
            </a:endParaRPr>
          </a:p>
          <a:p>
            <a:pPr marL="1683385" marR="450215" indent="-385445">
              <a:lnSpc>
                <a:spcPct val="125000"/>
              </a:lnSpc>
              <a:spcBef>
                <a:spcPts val="2100"/>
              </a:spcBef>
              <a:buClr>
                <a:srgbClr val="5F6078"/>
              </a:buClr>
              <a:buChar char="•"/>
              <a:tabLst>
                <a:tab pos="1683385" algn="l"/>
                <a:tab pos="1684020" algn="l"/>
              </a:tabLst>
            </a:pPr>
            <a:r>
              <a:rPr sz="2700" spc="-45" dirty="0">
                <a:solidFill>
                  <a:srgbClr val="FFFFFF"/>
                </a:solidFill>
                <a:latin typeface="Roboto"/>
                <a:cs typeface="Roboto"/>
              </a:rPr>
              <a:t>Formation</a:t>
            </a:r>
            <a:r>
              <a:rPr sz="2700" spc="-6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10" dirty="0">
                <a:solidFill>
                  <a:srgbClr val="FFFFFF"/>
                </a:solidFill>
                <a:latin typeface="Roboto"/>
                <a:cs typeface="Roboto"/>
              </a:rPr>
              <a:t>of</a:t>
            </a:r>
            <a:r>
              <a:rPr sz="2700" spc="-6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30" dirty="0">
                <a:solidFill>
                  <a:srgbClr val="FFFFFF"/>
                </a:solidFill>
                <a:latin typeface="Roboto"/>
                <a:cs typeface="Roboto"/>
              </a:rPr>
              <a:t>Competent</a:t>
            </a:r>
            <a:r>
              <a:rPr sz="2700" spc="-6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55" dirty="0">
                <a:solidFill>
                  <a:srgbClr val="FFFFFF"/>
                </a:solidFill>
                <a:latin typeface="Roboto"/>
                <a:cs typeface="Roboto"/>
              </a:rPr>
              <a:t>Authority</a:t>
            </a:r>
            <a:r>
              <a:rPr sz="2700" spc="-6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40" dirty="0">
                <a:solidFill>
                  <a:srgbClr val="FFFFFF"/>
                </a:solidFill>
                <a:latin typeface="Roboto"/>
                <a:cs typeface="Roboto"/>
              </a:rPr>
              <a:t>For</a:t>
            </a:r>
            <a:r>
              <a:rPr sz="2700" spc="-6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45" dirty="0">
                <a:solidFill>
                  <a:srgbClr val="FFFFFF"/>
                </a:solidFill>
                <a:latin typeface="Roboto"/>
                <a:cs typeface="Roboto"/>
              </a:rPr>
              <a:t>Implementation</a:t>
            </a:r>
            <a:r>
              <a:rPr sz="2700" spc="-6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10" dirty="0">
                <a:solidFill>
                  <a:srgbClr val="FFFFFF"/>
                </a:solidFill>
                <a:latin typeface="Roboto"/>
                <a:cs typeface="Roboto"/>
              </a:rPr>
              <a:t>of </a:t>
            </a:r>
            <a:r>
              <a:rPr sz="2700" spc="-65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45" dirty="0">
                <a:solidFill>
                  <a:srgbClr val="FFFFFF"/>
                </a:solidFill>
                <a:latin typeface="Roboto"/>
                <a:cs typeface="Roboto"/>
              </a:rPr>
              <a:t>Laws</a:t>
            </a:r>
            <a:r>
              <a:rPr sz="2700" spc="-6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55" dirty="0">
                <a:solidFill>
                  <a:srgbClr val="FFFFFF"/>
                </a:solidFill>
                <a:latin typeface="Roboto"/>
                <a:cs typeface="Roboto"/>
              </a:rPr>
              <a:t>Relating</a:t>
            </a:r>
            <a:r>
              <a:rPr sz="2700" spc="-6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40" dirty="0">
                <a:solidFill>
                  <a:srgbClr val="FFFFFF"/>
                </a:solidFill>
                <a:latin typeface="Roboto"/>
                <a:cs typeface="Roboto"/>
              </a:rPr>
              <a:t>to</a:t>
            </a:r>
            <a:r>
              <a:rPr sz="2700" spc="-60" dirty="0">
                <a:solidFill>
                  <a:srgbClr val="FFFFFF"/>
                </a:solidFill>
                <a:latin typeface="Roboto"/>
                <a:cs typeface="Roboto"/>
              </a:rPr>
              <a:t> Transport </a:t>
            </a:r>
            <a:r>
              <a:rPr sz="2700" spc="-45" dirty="0">
                <a:solidFill>
                  <a:srgbClr val="FFFFFF"/>
                </a:solidFill>
                <a:latin typeface="Roboto"/>
                <a:cs typeface="Roboto"/>
              </a:rPr>
              <a:t>Sector</a:t>
            </a:r>
            <a:endParaRPr sz="270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5F6078"/>
              </a:buClr>
              <a:buFont typeface="Roboto"/>
              <a:buChar char="•"/>
            </a:pPr>
            <a:endParaRPr sz="3350">
              <a:latin typeface="Roboto"/>
              <a:cs typeface="Roboto"/>
            </a:endParaRPr>
          </a:p>
          <a:p>
            <a:pPr marL="1683385" marR="941705" indent="-385445">
              <a:lnSpc>
                <a:spcPct val="125000"/>
              </a:lnSpc>
              <a:spcBef>
                <a:spcPts val="5"/>
              </a:spcBef>
              <a:buClr>
                <a:srgbClr val="5F6078"/>
              </a:buClr>
              <a:buChar char="•"/>
              <a:tabLst>
                <a:tab pos="1683385" algn="l"/>
                <a:tab pos="1684020" algn="l"/>
              </a:tabLst>
            </a:pPr>
            <a:r>
              <a:rPr sz="2700" spc="-60" dirty="0">
                <a:solidFill>
                  <a:srgbClr val="FFFFFF"/>
                </a:solidFill>
                <a:latin typeface="Roboto"/>
                <a:cs typeface="Roboto"/>
              </a:rPr>
              <a:t>Transport </a:t>
            </a:r>
            <a:r>
              <a:rPr sz="2700" spc="-45" dirty="0">
                <a:solidFill>
                  <a:srgbClr val="FFFFFF"/>
                </a:solidFill>
                <a:latin typeface="Roboto"/>
                <a:cs typeface="Roboto"/>
              </a:rPr>
              <a:t>Sector</a:t>
            </a:r>
            <a:r>
              <a:rPr sz="2700" spc="-6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Roboto"/>
                <a:cs typeface="Roboto"/>
              </a:rPr>
              <a:t>Needs</a:t>
            </a:r>
            <a:r>
              <a:rPr sz="2700" spc="-6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40" dirty="0">
                <a:solidFill>
                  <a:srgbClr val="FFFFFF"/>
                </a:solidFill>
                <a:latin typeface="Roboto"/>
                <a:cs typeface="Roboto"/>
              </a:rPr>
              <a:t>to</a:t>
            </a:r>
            <a:r>
              <a:rPr sz="2700" spc="-6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Roboto"/>
                <a:cs typeface="Roboto"/>
              </a:rPr>
              <a:t>be</a:t>
            </a:r>
            <a:r>
              <a:rPr sz="2700" spc="-6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40" dirty="0">
                <a:solidFill>
                  <a:srgbClr val="FFFFFF"/>
                </a:solidFill>
                <a:latin typeface="Roboto"/>
                <a:cs typeface="Roboto"/>
              </a:rPr>
              <a:t>Identified</a:t>
            </a:r>
            <a:r>
              <a:rPr sz="2700" spc="-6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35" dirty="0">
                <a:solidFill>
                  <a:srgbClr val="FFFFFF"/>
                </a:solidFill>
                <a:latin typeface="Roboto"/>
                <a:cs typeface="Roboto"/>
              </a:rPr>
              <a:t>as</a:t>
            </a:r>
            <a:r>
              <a:rPr sz="2700" spc="-60" dirty="0">
                <a:solidFill>
                  <a:srgbClr val="FFFFFF"/>
                </a:solidFill>
                <a:latin typeface="Roboto"/>
                <a:cs typeface="Roboto"/>
              </a:rPr>
              <a:t> Industry </a:t>
            </a:r>
            <a:r>
              <a:rPr sz="2700" spc="-75" dirty="0">
                <a:solidFill>
                  <a:srgbClr val="FFFFFF"/>
                </a:solidFill>
                <a:latin typeface="Roboto"/>
                <a:cs typeface="Roboto"/>
              </a:rPr>
              <a:t>by </a:t>
            </a:r>
            <a:r>
              <a:rPr sz="2700" spc="-65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45" dirty="0">
                <a:solidFill>
                  <a:srgbClr val="FFFFFF"/>
                </a:solidFill>
                <a:latin typeface="Roboto"/>
                <a:cs typeface="Roboto"/>
              </a:rPr>
              <a:t>Government</a:t>
            </a:r>
            <a:r>
              <a:rPr sz="2700" spc="-6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40" dirty="0">
                <a:solidFill>
                  <a:srgbClr val="FFFFFF"/>
                </a:solidFill>
                <a:latin typeface="Roboto"/>
                <a:cs typeface="Roboto"/>
              </a:rPr>
              <a:t>(Dedicated</a:t>
            </a:r>
            <a:r>
              <a:rPr sz="2700" spc="-6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55" dirty="0">
                <a:solidFill>
                  <a:srgbClr val="FFFFFF"/>
                </a:solidFill>
                <a:latin typeface="Roboto"/>
                <a:cs typeface="Roboto"/>
              </a:rPr>
              <a:t>Ministry</a:t>
            </a:r>
            <a:r>
              <a:rPr sz="2700" spc="-6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Roboto"/>
                <a:cs typeface="Roboto"/>
              </a:rPr>
              <a:t>for</a:t>
            </a:r>
            <a:r>
              <a:rPr sz="2700" spc="-6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55" dirty="0">
                <a:solidFill>
                  <a:srgbClr val="FFFFFF"/>
                </a:solidFill>
                <a:latin typeface="Roboto"/>
                <a:cs typeface="Roboto"/>
              </a:rPr>
              <a:t>Transport)</a:t>
            </a:r>
            <a:endParaRPr sz="270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5F6078"/>
              </a:buClr>
              <a:buFont typeface="Roboto"/>
              <a:buChar char="•"/>
            </a:pPr>
            <a:endParaRPr sz="3350">
              <a:latin typeface="Roboto"/>
              <a:cs typeface="Roboto"/>
            </a:endParaRPr>
          </a:p>
          <a:p>
            <a:pPr marL="1683385" marR="5080" indent="-385445">
              <a:lnSpc>
                <a:spcPct val="125000"/>
              </a:lnSpc>
              <a:buClr>
                <a:srgbClr val="5F6078"/>
              </a:buClr>
              <a:buChar char="•"/>
              <a:tabLst>
                <a:tab pos="1683385" algn="l"/>
                <a:tab pos="1684020" algn="l"/>
              </a:tabLst>
            </a:pPr>
            <a:r>
              <a:rPr sz="2700" spc="-55" dirty="0">
                <a:solidFill>
                  <a:srgbClr val="FFFFFF"/>
                </a:solidFill>
                <a:latin typeface="Roboto"/>
                <a:cs typeface="Roboto"/>
              </a:rPr>
              <a:t>Phasing </a:t>
            </a:r>
            <a:r>
              <a:rPr sz="2700" spc="-45" dirty="0">
                <a:solidFill>
                  <a:srgbClr val="FFFFFF"/>
                </a:solidFill>
                <a:latin typeface="Roboto"/>
                <a:cs typeface="Roboto"/>
              </a:rPr>
              <a:t>out </a:t>
            </a:r>
            <a:r>
              <a:rPr sz="2700" spc="10" dirty="0">
                <a:solidFill>
                  <a:srgbClr val="FFFFFF"/>
                </a:solidFill>
                <a:latin typeface="Roboto"/>
                <a:cs typeface="Roboto"/>
              </a:rPr>
              <a:t>of </a:t>
            </a:r>
            <a:r>
              <a:rPr sz="2700" spc="-35" dirty="0">
                <a:solidFill>
                  <a:srgbClr val="FFFFFF"/>
                </a:solidFill>
                <a:latin typeface="Roboto"/>
                <a:cs typeface="Roboto"/>
              </a:rPr>
              <a:t>obsolete </a:t>
            </a:r>
            <a:r>
              <a:rPr sz="2700" spc="-50" dirty="0">
                <a:solidFill>
                  <a:srgbClr val="FFFFFF"/>
                </a:solidFill>
                <a:latin typeface="Roboto"/>
                <a:cs typeface="Roboto"/>
              </a:rPr>
              <a:t>trucks, </a:t>
            </a:r>
            <a:r>
              <a:rPr sz="2700" spc="-75" dirty="0">
                <a:solidFill>
                  <a:srgbClr val="FFFFFF"/>
                </a:solidFill>
                <a:latin typeface="Roboto"/>
                <a:cs typeface="Roboto"/>
              </a:rPr>
              <a:t>by </a:t>
            </a:r>
            <a:r>
              <a:rPr sz="2700" spc="-60" dirty="0">
                <a:solidFill>
                  <a:srgbClr val="FFFFFF"/>
                </a:solidFill>
                <a:latin typeface="Roboto"/>
                <a:cs typeface="Roboto"/>
              </a:rPr>
              <a:t>providing </a:t>
            </a:r>
            <a:r>
              <a:rPr sz="2700" spc="-50" dirty="0">
                <a:solidFill>
                  <a:srgbClr val="FFFFFF"/>
                </a:solidFill>
                <a:latin typeface="Roboto"/>
                <a:cs typeface="Roboto"/>
              </a:rPr>
              <a:t>subsidies </a:t>
            </a:r>
            <a:r>
              <a:rPr sz="2700" spc="-40" dirty="0">
                <a:solidFill>
                  <a:srgbClr val="FFFFFF"/>
                </a:solidFill>
                <a:latin typeface="Roboto"/>
                <a:cs typeface="Roboto"/>
              </a:rPr>
              <a:t>to the </a:t>
            </a:r>
            <a:r>
              <a:rPr sz="2700" spc="-66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40" dirty="0">
                <a:solidFill>
                  <a:srgbClr val="FFFFFF"/>
                </a:solidFill>
                <a:latin typeface="Roboto"/>
                <a:cs typeface="Roboto"/>
              </a:rPr>
              <a:t>owners </a:t>
            </a:r>
            <a:r>
              <a:rPr sz="2700" spc="-15" dirty="0">
                <a:solidFill>
                  <a:srgbClr val="FFFFFF"/>
                </a:solidFill>
                <a:latin typeface="Roboto"/>
                <a:cs typeface="Roboto"/>
              </a:rPr>
              <a:t>for </a:t>
            </a:r>
            <a:r>
              <a:rPr sz="2700" spc="-50" dirty="0">
                <a:solidFill>
                  <a:srgbClr val="FFFFFF"/>
                </a:solidFill>
                <a:latin typeface="Roboto"/>
                <a:cs typeface="Roboto"/>
              </a:rPr>
              <a:t>alternatives, </a:t>
            </a:r>
            <a:r>
              <a:rPr sz="2700" spc="-40" dirty="0">
                <a:solidFill>
                  <a:srgbClr val="FFFFFF"/>
                </a:solidFill>
                <a:latin typeface="Roboto"/>
                <a:cs typeface="Roboto"/>
              </a:rPr>
              <a:t>special </a:t>
            </a:r>
            <a:r>
              <a:rPr sz="2700" spc="-35" dirty="0">
                <a:solidFill>
                  <a:srgbClr val="FFFFFF"/>
                </a:solidFill>
                <a:latin typeface="Roboto"/>
                <a:cs typeface="Roboto"/>
              </a:rPr>
              <a:t>schemes </a:t>
            </a:r>
            <a:r>
              <a:rPr sz="2700" spc="-45" dirty="0">
                <a:solidFill>
                  <a:srgbClr val="FFFFFF"/>
                </a:solidFill>
                <a:latin typeface="Roboto"/>
                <a:cs typeface="Roboto"/>
              </a:rPr>
              <a:t>and </a:t>
            </a:r>
            <a:r>
              <a:rPr sz="2700" spc="-50" dirty="0">
                <a:solidFill>
                  <a:srgbClr val="FFFFFF"/>
                </a:solidFill>
                <a:latin typeface="Roboto"/>
                <a:cs typeface="Roboto"/>
              </a:rPr>
              <a:t>investment </a:t>
            </a:r>
            <a:r>
              <a:rPr sz="2700" spc="-4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50" dirty="0">
                <a:solidFill>
                  <a:srgbClr val="FFFFFF"/>
                </a:solidFill>
                <a:latin typeface="Roboto"/>
                <a:cs typeface="Roboto"/>
              </a:rPr>
              <a:t>injections</a:t>
            </a:r>
            <a:r>
              <a:rPr sz="2700" spc="-6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25" dirty="0">
                <a:solidFill>
                  <a:srgbClr val="FFFFFF"/>
                </a:solidFill>
                <a:latin typeface="Roboto"/>
                <a:cs typeface="Roboto"/>
              </a:rPr>
              <a:t>from</a:t>
            </a:r>
            <a:r>
              <a:rPr sz="2700" spc="-6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40" dirty="0">
                <a:solidFill>
                  <a:srgbClr val="FFFFFF"/>
                </a:solidFill>
                <a:latin typeface="Roboto"/>
                <a:cs typeface="Roboto"/>
              </a:rPr>
              <a:t>the</a:t>
            </a:r>
            <a:r>
              <a:rPr sz="2700" spc="-6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50" dirty="0">
                <a:solidFill>
                  <a:srgbClr val="FFFFFF"/>
                </a:solidFill>
                <a:latin typeface="Roboto"/>
                <a:cs typeface="Roboto"/>
              </a:rPr>
              <a:t>government</a:t>
            </a:r>
            <a:r>
              <a:rPr sz="2700" spc="-6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50" dirty="0">
                <a:solidFill>
                  <a:srgbClr val="FFFFFF"/>
                </a:solidFill>
                <a:latin typeface="Roboto"/>
                <a:cs typeface="Roboto"/>
              </a:rPr>
              <a:t>in</a:t>
            </a:r>
            <a:r>
              <a:rPr sz="2700" spc="-6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55" dirty="0">
                <a:solidFill>
                  <a:srgbClr val="FFFFFF"/>
                </a:solidFill>
                <a:latin typeface="Roboto"/>
                <a:cs typeface="Roboto"/>
              </a:rPr>
              <a:t>this</a:t>
            </a:r>
            <a:r>
              <a:rPr sz="2700" spc="-6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45" dirty="0">
                <a:solidFill>
                  <a:srgbClr val="FFFFFF"/>
                </a:solidFill>
                <a:latin typeface="Roboto"/>
                <a:cs typeface="Roboto"/>
              </a:rPr>
              <a:t>sphere</a:t>
            </a:r>
            <a:r>
              <a:rPr sz="2700" spc="-6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40" dirty="0">
                <a:solidFill>
                  <a:srgbClr val="FFFFFF"/>
                </a:solidFill>
                <a:latin typeface="Roboto"/>
                <a:cs typeface="Roboto"/>
              </a:rPr>
              <a:t>are</a:t>
            </a:r>
            <a:r>
              <a:rPr sz="2700" spc="-6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45" dirty="0">
                <a:solidFill>
                  <a:srgbClr val="FFFFFF"/>
                </a:solidFill>
                <a:latin typeface="Roboto"/>
                <a:cs typeface="Roboto"/>
              </a:rPr>
              <a:t>essential</a:t>
            </a:r>
            <a:endParaRPr sz="270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5F6078"/>
              </a:buClr>
              <a:buFont typeface="Roboto"/>
              <a:buChar char="•"/>
            </a:pPr>
            <a:endParaRPr sz="3350">
              <a:latin typeface="Roboto"/>
              <a:cs typeface="Roboto"/>
            </a:endParaRPr>
          </a:p>
          <a:p>
            <a:pPr marL="1683385" marR="1029969" indent="-385445">
              <a:lnSpc>
                <a:spcPct val="125000"/>
              </a:lnSpc>
              <a:buClr>
                <a:srgbClr val="5F6078"/>
              </a:buClr>
              <a:buChar char="•"/>
              <a:tabLst>
                <a:tab pos="1683385" algn="l"/>
                <a:tab pos="1684020" algn="l"/>
              </a:tabLst>
            </a:pPr>
            <a:r>
              <a:rPr sz="2700" spc="-15" dirty="0">
                <a:solidFill>
                  <a:srgbClr val="FFFFFF"/>
                </a:solidFill>
                <a:latin typeface="Roboto"/>
                <a:cs typeface="Roboto"/>
              </a:rPr>
              <a:t>Need </a:t>
            </a:r>
            <a:r>
              <a:rPr sz="2700" spc="-50" dirty="0">
                <a:solidFill>
                  <a:srgbClr val="FFFFFF"/>
                </a:solidFill>
                <a:latin typeface="Roboto"/>
                <a:cs typeface="Roboto"/>
              </a:rPr>
              <a:t>Barriers </a:t>
            </a:r>
            <a:r>
              <a:rPr sz="2700" spc="-40" dirty="0">
                <a:solidFill>
                  <a:srgbClr val="FFFFFF"/>
                </a:solidFill>
                <a:latin typeface="Roboto"/>
                <a:cs typeface="Roboto"/>
              </a:rPr>
              <a:t>to </a:t>
            </a:r>
            <a:r>
              <a:rPr sz="2700" spc="-55" dirty="0">
                <a:solidFill>
                  <a:srgbClr val="FFFFFF"/>
                </a:solidFill>
                <a:latin typeface="Roboto"/>
                <a:cs typeface="Roboto"/>
              </a:rPr>
              <a:t>entry </a:t>
            </a:r>
            <a:r>
              <a:rPr sz="2700" spc="-30" dirty="0">
                <a:solidFill>
                  <a:srgbClr val="FFFFFF"/>
                </a:solidFill>
                <a:latin typeface="Roboto"/>
                <a:cs typeface="Roboto"/>
              </a:rPr>
              <a:t>or </a:t>
            </a:r>
            <a:r>
              <a:rPr sz="2700" spc="-40" dirty="0">
                <a:solidFill>
                  <a:srgbClr val="FFFFFF"/>
                </a:solidFill>
                <a:latin typeface="Roboto"/>
                <a:cs typeface="Roboto"/>
              </a:rPr>
              <a:t>exit </a:t>
            </a:r>
            <a:r>
              <a:rPr sz="2700" spc="-50" dirty="0">
                <a:solidFill>
                  <a:srgbClr val="FFFFFF"/>
                </a:solidFill>
                <a:latin typeface="Roboto"/>
                <a:cs typeface="Roboto"/>
              </a:rPr>
              <a:t>in </a:t>
            </a:r>
            <a:r>
              <a:rPr sz="2700" spc="-60" dirty="0">
                <a:solidFill>
                  <a:srgbClr val="FFFFFF"/>
                </a:solidFill>
                <a:latin typeface="Roboto"/>
                <a:cs typeface="Roboto"/>
              </a:rPr>
              <a:t>Transport Industry </a:t>
            </a:r>
            <a:r>
              <a:rPr sz="2700" spc="-15" dirty="0">
                <a:solidFill>
                  <a:srgbClr val="FFFFFF"/>
                </a:solidFill>
                <a:latin typeface="Roboto"/>
                <a:cs typeface="Roboto"/>
              </a:rPr>
              <a:t>for </a:t>
            </a:r>
            <a:r>
              <a:rPr sz="2700" spc="-66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50" dirty="0">
                <a:solidFill>
                  <a:srgbClr val="FFFFFF"/>
                </a:solidFill>
                <a:latin typeface="Roboto"/>
                <a:cs typeface="Roboto"/>
              </a:rPr>
              <a:t>Healthy</a:t>
            </a:r>
            <a:r>
              <a:rPr sz="2700" spc="-6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40" dirty="0">
                <a:solidFill>
                  <a:srgbClr val="FFFFFF"/>
                </a:solidFill>
                <a:latin typeface="Roboto"/>
                <a:cs typeface="Roboto"/>
              </a:rPr>
              <a:t>Compitition</a:t>
            </a:r>
            <a:endParaRPr sz="2700">
              <a:latin typeface="Roboto"/>
              <a:cs typeface="Roboto"/>
            </a:endParaRPr>
          </a:p>
          <a:p>
            <a:pPr marL="1683385" marR="38735" indent="-385445">
              <a:lnSpc>
                <a:spcPct val="125000"/>
              </a:lnSpc>
              <a:spcBef>
                <a:spcPts val="1500"/>
              </a:spcBef>
              <a:buClr>
                <a:srgbClr val="5F6078"/>
              </a:buClr>
              <a:buChar char="•"/>
              <a:tabLst>
                <a:tab pos="1683385" algn="l"/>
                <a:tab pos="1684020" algn="l"/>
              </a:tabLst>
            </a:pPr>
            <a:r>
              <a:rPr sz="2700" spc="-50" dirty="0">
                <a:solidFill>
                  <a:srgbClr val="FFFFFF"/>
                </a:solidFill>
                <a:latin typeface="Roboto"/>
                <a:cs typeface="Roboto"/>
              </a:rPr>
              <a:t>Onboarding </a:t>
            </a:r>
            <a:r>
              <a:rPr sz="2700" spc="10" dirty="0">
                <a:solidFill>
                  <a:srgbClr val="FFFFFF"/>
                </a:solidFill>
                <a:latin typeface="Roboto"/>
                <a:cs typeface="Roboto"/>
              </a:rPr>
              <a:t>of </a:t>
            </a:r>
            <a:r>
              <a:rPr sz="2700" spc="-45" dirty="0">
                <a:solidFill>
                  <a:srgbClr val="FFFFFF"/>
                </a:solidFill>
                <a:latin typeface="Roboto"/>
                <a:cs typeface="Roboto"/>
              </a:rPr>
              <a:t>stakeholders </a:t>
            </a:r>
            <a:r>
              <a:rPr sz="2700" spc="-25" dirty="0">
                <a:solidFill>
                  <a:srgbClr val="FFFFFF"/>
                </a:solidFill>
                <a:latin typeface="Roboto"/>
                <a:cs typeface="Roboto"/>
              </a:rPr>
              <a:t>from </a:t>
            </a:r>
            <a:r>
              <a:rPr sz="2700" spc="-50" dirty="0">
                <a:solidFill>
                  <a:srgbClr val="FFFFFF"/>
                </a:solidFill>
                <a:latin typeface="Roboto"/>
                <a:cs typeface="Roboto"/>
              </a:rPr>
              <a:t>public </a:t>
            </a:r>
            <a:r>
              <a:rPr sz="2700" spc="-45" dirty="0">
                <a:solidFill>
                  <a:srgbClr val="FFFFFF"/>
                </a:solidFill>
                <a:latin typeface="Roboto"/>
                <a:cs typeface="Roboto"/>
              </a:rPr>
              <a:t>and </a:t>
            </a:r>
            <a:r>
              <a:rPr sz="2700" spc="-55" dirty="0">
                <a:solidFill>
                  <a:srgbClr val="FFFFFF"/>
                </a:solidFill>
                <a:latin typeface="Roboto"/>
                <a:cs typeface="Roboto"/>
              </a:rPr>
              <a:t>private </a:t>
            </a:r>
            <a:r>
              <a:rPr sz="2700" spc="-50" dirty="0">
                <a:solidFill>
                  <a:srgbClr val="FFFFFF"/>
                </a:solidFill>
                <a:latin typeface="Roboto"/>
                <a:cs typeface="Roboto"/>
              </a:rPr>
              <a:t> partnerships </a:t>
            </a:r>
            <a:r>
              <a:rPr sz="2700" spc="-40" dirty="0">
                <a:solidFill>
                  <a:srgbClr val="FFFFFF"/>
                </a:solidFill>
                <a:latin typeface="Roboto"/>
                <a:cs typeface="Roboto"/>
              </a:rPr>
              <a:t>to develop </a:t>
            </a:r>
            <a:r>
              <a:rPr sz="2700" spc="-20" dirty="0">
                <a:solidFill>
                  <a:srgbClr val="FFFFFF"/>
                </a:solidFill>
                <a:latin typeface="Roboto"/>
                <a:cs typeface="Roboto"/>
              </a:rPr>
              <a:t>a </a:t>
            </a:r>
            <a:r>
              <a:rPr sz="2700" spc="-45" dirty="0">
                <a:solidFill>
                  <a:srgbClr val="FFFFFF"/>
                </a:solidFill>
                <a:latin typeface="Roboto"/>
                <a:cs typeface="Roboto"/>
              </a:rPr>
              <a:t>phase </a:t>
            </a:r>
            <a:r>
              <a:rPr sz="2700" spc="-35" dirty="0">
                <a:solidFill>
                  <a:srgbClr val="FFFFFF"/>
                </a:solidFill>
                <a:latin typeface="Roboto"/>
                <a:cs typeface="Roboto"/>
              </a:rPr>
              <a:t>wise </a:t>
            </a:r>
            <a:r>
              <a:rPr sz="2700" spc="-60" dirty="0">
                <a:solidFill>
                  <a:srgbClr val="FFFFFF"/>
                </a:solidFill>
                <a:latin typeface="Roboto"/>
                <a:cs typeface="Roboto"/>
              </a:rPr>
              <a:t>strategy </a:t>
            </a:r>
            <a:r>
              <a:rPr sz="2700" spc="-40" dirty="0">
                <a:solidFill>
                  <a:srgbClr val="FFFFFF"/>
                </a:solidFill>
                <a:latin typeface="Roboto"/>
                <a:cs typeface="Roboto"/>
              </a:rPr>
              <a:t>to </a:t>
            </a:r>
            <a:r>
              <a:rPr sz="2700" spc="-50" dirty="0">
                <a:solidFill>
                  <a:srgbClr val="FFFFFF"/>
                </a:solidFill>
                <a:latin typeface="Roboto"/>
                <a:cs typeface="Roboto"/>
              </a:rPr>
              <a:t>digitize </a:t>
            </a:r>
            <a:r>
              <a:rPr sz="2700" spc="-40" dirty="0">
                <a:solidFill>
                  <a:srgbClr val="FFFFFF"/>
                </a:solidFill>
                <a:latin typeface="Roboto"/>
                <a:cs typeface="Roboto"/>
              </a:rPr>
              <a:t>the </a:t>
            </a:r>
            <a:r>
              <a:rPr sz="2700" spc="-66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55" dirty="0">
                <a:solidFill>
                  <a:srgbClr val="FFFFFF"/>
                </a:solidFill>
                <a:latin typeface="Roboto"/>
                <a:cs typeface="Roboto"/>
              </a:rPr>
              <a:t>trucking</a:t>
            </a:r>
            <a:r>
              <a:rPr sz="2700" spc="-6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45" dirty="0">
                <a:solidFill>
                  <a:srgbClr val="FFFFFF"/>
                </a:solidFill>
                <a:latin typeface="Roboto"/>
                <a:cs typeface="Roboto"/>
              </a:rPr>
              <a:t>landscape</a:t>
            </a:r>
            <a:endParaRPr sz="2700">
              <a:latin typeface="Roboto"/>
              <a:cs typeface="Roboto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0025" y="9601200"/>
            <a:ext cx="771524" cy="46672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92300" y="4235465"/>
            <a:ext cx="7548880" cy="1671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840" dirty="0"/>
              <a:t>Thank</a:t>
            </a:r>
            <a:r>
              <a:rPr spc="50" dirty="0"/>
              <a:t> </a:t>
            </a:r>
            <a:r>
              <a:rPr spc="710" dirty="0"/>
              <a:t>you</a:t>
            </a:r>
          </a:p>
        </p:txBody>
      </p:sp>
      <p:sp>
        <p:nvSpPr>
          <p:cNvPr id="4" name="object 4"/>
          <p:cNvSpPr/>
          <p:nvPr/>
        </p:nvSpPr>
        <p:spPr>
          <a:xfrm>
            <a:off x="17649840" y="4981590"/>
            <a:ext cx="152400" cy="304800"/>
          </a:xfrm>
          <a:custGeom>
            <a:avLst/>
            <a:gdLst/>
            <a:ahLst/>
            <a:cxnLst/>
            <a:rect l="l" t="t" r="r" b="b"/>
            <a:pathLst>
              <a:path w="152400" h="304800">
                <a:moveTo>
                  <a:pt x="0" y="304800"/>
                </a:moveTo>
                <a:lnTo>
                  <a:pt x="0" y="0"/>
                </a:lnTo>
                <a:lnTo>
                  <a:pt x="152400" y="152400"/>
                </a:lnTo>
                <a:lnTo>
                  <a:pt x="0" y="3048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7149770" y="0"/>
            <a:ext cx="9525" cy="10282555"/>
          </a:xfrm>
          <a:custGeom>
            <a:avLst/>
            <a:gdLst/>
            <a:ahLst/>
            <a:cxnLst/>
            <a:rect l="l" t="t" r="r" b="b"/>
            <a:pathLst>
              <a:path w="9525" h="10282555">
                <a:moveTo>
                  <a:pt x="0" y="10282237"/>
                </a:moveTo>
                <a:lnTo>
                  <a:pt x="0" y="0"/>
                </a:lnTo>
                <a:lnTo>
                  <a:pt x="9525" y="0"/>
                </a:lnTo>
                <a:lnTo>
                  <a:pt x="9525" y="10282237"/>
                </a:lnTo>
                <a:lnTo>
                  <a:pt x="0" y="10282237"/>
                </a:lnTo>
                <a:close/>
              </a:path>
            </a:pathLst>
          </a:custGeom>
          <a:solidFill>
            <a:srgbClr val="5F607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892300" y="6647401"/>
            <a:ext cx="7437120" cy="2494280"/>
          </a:xfrm>
          <a:prstGeom prst="rect">
            <a:avLst/>
          </a:prstGeom>
        </p:spPr>
        <p:txBody>
          <a:bodyPr vert="horz" wrap="square" lIns="0" tIns="181610" rIns="0" bIns="0" rtlCol="0">
            <a:spAutoFit/>
          </a:bodyPr>
          <a:lstStyle/>
          <a:p>
            <a:pPr marR="3312160" algn="r">
              <a:lnSpc>
                <a:spcPct val="100000"/>
              </a:lnSpc>
              <a:spcBef>
                <a:spcPts val="1430"/>
              </a:spcBef>
            </a:pPr>
            <a:r>
              <a:rPr sz="2700" spc="-45" dirty="0">
                <a:solidFill>
                  <a:srgbClr val="FFFFFF"/>
                </a:solidFill>
                <a:latin typeface="Roboto"/>
                <a:cs typeface="Roboto"/>
              </a:rPr>
              <a:t>Muhammad</a:t>
            </a:r>
            <a:r>
              <a:rPr sz="2700" spc="-7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40" dirty="0">
                <a:solidFill>
                  <a:srgbClr val="FFFFFF"/>
                </a:solidFill>
                <a:latin typeface="Roboto"/>
                <a:cs typeface="Roboto"/>
              </a:rPr>
              <a:t>Awais</a:t>
            </a:r>
            <a:r>
              <a:rPr sz="2700" spc="-7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25" dirty="0">
                <a:solidFill>
                  <a:srgbClr val="FFFFFF"/>
                </a:solidFill>
                <a:latin typeface="Roboto"/>
                <a:cs typeface="Roboto"/>
              </a:rPr>
              <a:t>Ch.</a:t>
            </a:r>
            <a:r>
              <a:rPr sz="2700" spc="-7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65" dirty="0">
                <a:solidFill>
                  <a:srgbClr val="FFFFFF"/>
                </a:solidFill>
                <a:latin typeface="Roboto"/>
                <a:cs typeface="Roboto"/>
              </a:rPr>
              <a:t>Adv.</a:t>
            </a:r>
            <a:endParaRPr sz="2700">
              <a:latin typeface="Roboto"/>
              <a:cs typeface="Roboto"/>
            </a:endParaRPr>
          </a:p>
          <a:p>
            <a:pPr marR="3328670" algn="r">
              <a:lnSpc>
                <a:spcPct val="100000"/>
              </a:lnSpc>
              <a:spcBef>
                <a:spcPts val="1185"/>
              </a:spcBef>
            </a:pPr>
            <a:r>
              <a:rPr sz="2400" spc="-45" dirty="0">
                <a:solidFill>
                  <a:srgbClr val="FFFFFF"/>
                </a:solidFill>
                <a:latin typeface="Roboto"/>
                <a:cs typeface="Roboto"/>
              </a:rPr>
              <a:t>General</a:t>
            </a:r>
            <a:r>
              <a:rPr sz="2400" spc="-10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400" spc="-50" dirty="0">
                <a:solidFill>
                  <a:srgbClr val="FFFFFF"/>
                </a:solidFill>
                <a:latin typeface="Roboto"/>
                <a:cs typeface="Roboto"/>
              </a:rPr>
              <a:t>Secretary</a:t>
            </a:r>
            <a:endParaRPr sz="240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69"/>
              </a:spcBef>
            </a:pPr>
            <a:r>
              <a:rPr sz="2700" spc="-20" dirty="0">
                <a:solidFill>
                  <a:srgbClr val="FFFFFF"/>
                </a:solidFill>
                <a:latin typeface="Roboto"/>
                <a:cs typeface="Roboto"/>
              </a:rPr>
              <a:t>All</a:t>
            </a:r>
            <a:r>
              <a:rPr sz="2700" spc="-6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55" dirty="0">
                <a:solidFill>
                  <a:srgbClr val="FFFFFF"/>
                </a:solidFill>
                <a:latin typeface="Roboto"/>
                <a:cs typeface="Roboto"/>
              </a:rPr>
              <a:t>Pakistan </a:t>
            </a:r>
            <a:r>
              <a:rPr sz="2700" spc="-30" dirty="0">
                <a:solidFill>
                  <a:srgbClr val="FFFFFF"/>
                </a:solidFill>
                <a:latin typeface="Roboto"/>
                <a:cs typeface="Roboto"/>
              </a:rPr>
              <a:t>Goods</a:t>
            </a:r>
            <a:r>
              <a:rPr sz="2700" spc="-5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60" dirty="0">
                <a:solidFill>
                  <a:srgbClr val="FFFFFF"/>
                </a:solidFill>
                <a:latin typeface="Roboto"/>
                <a:cs typeface="Roboto"/>
              </a:rPr>
              <a:t>Transport</a:t>
            </a:r>
            <a:r>
              <a:rPr sz="2700" spc="-5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40" dirty="0">
                <a:solidFill>
                  <a:srgbClr val="FFFFFF"/>
                </a:solidFill>
                <a:latin typeface="Roboto"/>
                <a:cs typeface="Roboto"/>
              </a:rPr>
              <a:t>Owners</a:t>
            </a:r>
            <a:r>
              <a:rPr sz="2700" spc="-5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700" spc="-40" dirty="0">
                <a:solidFill>
                  <a:srgbClr val="FFFFFF"/>
                </a:solidFill>
                <a:latin typeface="Roboto"/>
                <a:cs typeface="Roboto"/>
              </a:rPr>
              <a:t>Association</a:t>
            </a:r>
            <a:endParaRPr sz="270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40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tabLst>
                <a:tab pos="4060190" algn="l"/>
              </a:tabLst>
            </a:pPr>
            <a:r>
              <a:rPr sz="3150" spc="-50" dirty="0">
                <a:solidFill>
                  <a:srgbClr val="5F6078"/>
                </a:solidFill>
                <a:latin typeface="Roboto"/>
                <a:cs typeface="Roboto"/>
                <a:hlinkClick r:id="rId3"/>
              </a:rPr>
              <a:t>jz.awais@gmail.com</a:t>
            </a:r>
            <a:r>
              <a:rPr sz="3150" spc="-50" dirty="0">
                <a:solidFill>
                  <a:srgbClr val="5F6078"/>
                </a:solidFill>
                <a:latin typeface="Roboto"/>
                <a:cs typeface="Roboto"/>
              </a:rPr>
              <a:t>	</a:t>
            </a:r>
            <a:r>
              <a:rPr sz="3150" spc="-40" dirty="0">
                <a:solidFill>
                  <a:srgbClr val="5F6078"/>
                </a:solidFill>
                <a:latin typeface="Roboto"/>
                <a:cs typeface="Roboto"/>
              </a:rPr>
              <a:t>03008568688</a:t>
            </a:r>
            <a:endParaRPr sz="3150">
              <a:latin typeface="Roboto"/>
              <a:cs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5F6078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309</Words>
  <Application>Microsoft Office PowerPoint</Application>
  <PresentationFormat>Custom</PresentationFormat>
  <Paragraphs>52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Major Problems Currently Facing the Trucking Sector</vt:lpstr>
      <vt:lpstr>Some Other Main Porblems</vt:lpstr>
      <vt:lpstr>Decentralized</vt:lpstr>
      <vt:lpstr>Slide 6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DELL</cp:lastModifiedBy>
  <cp:revision>3</cp:revision>
  <dcterms:created xsi:type="dcterms:W3CDTF">2022-10-26T08:26:28Z</dcterms:created>
  <dcterms:modified xsi:type="dcterms:W3CDTF">2022-10-26T08:34:35Z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2022-10-26T00:00:00Z</vt:filetime>
  </property>
  <property fmtid="{D5CDD505-2E9C-101B-9397-08002B2CF9AE}" pid="3" name="Creator">
    <vt:lpwstr>Chromium</vt:lpwstr>
  </property>
  <property fmtid="{D5CDD505-2E9C-101B-9397-08002B2CF9AE}" pid="4" name="LastSaved">
    <vt:filetime>2022-10-26T00:00:00Z</vt:filetime>
  </property>
</Properties>
</file>