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Ex1.xml" ContentType="application/vnd.ms-office.chartex+xml"/>
  <Override PartName="/ppt/charts/style47.xml" ContentType="application/vnd.ms-office.chartstyle+xml"/>
  <Override PartName="/ppt/charts/colors4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5">
  <p:sldMasterIdLst>
    <p:sldMasterId id="2147483680" r:id="rId1"/>
    <p:sldMasterId id="2147483681" r:id="rId2"/>
  </p:sldMasterIdLst>
  <p:notesMasterIdLst>
    <p:notesMasterId r:id="rId108"/>
  </p:notesMasterIdLst>
  <p:sldIdLst>
    <p:sldId id="362" r:id="rId3"/>
    <p:sldId id="313" r:id="rId4"/>
    <p:sldId id="364" r:id="rId5"/>
    <p:sldId id="367" r:id="rId6"/>
    <p:sldId id="388" r:id="rId7"/>
    <p:sldId id="368" r:id="rId8"/>
    <p:sldId id="314" r:id="rId9"/>
    <p:sldId id="442" r:id="rId10"/>
    <p:sldId id="458" r:id="rId11"/>
    <p:sldId id="457" r:id="rId12"/>
    <p:sldId id="456" r:id="rId13"/>
    <p:sldId id="443" r:id="rId14"/>
    <p:sldId id="444" r:id="rId15"/>
    <p:sldId id="445" r:id="rId16"/>
    <p:sldId id="415" r:id="rId17"/>
    <p:sldId id="446" r:id="rId18"/>
    <p:sldId id="373" r:id="rId19"/>
    <p:sldId id="372" r:id="rId20"/>
    <p:sldId id="371" r:id="rId21"/>
    <p:sldId id="376" r:id="rId22"/>
    <p:sldId id="377" r:id="rId23"/>
    <p:sldId id="378" r:id="rId24"/>
    <p:sldId id="340" r:id="rId25"/>
    <p:sldId id="259" r:id="rId26"/>
    <p:sldId id="338" r:id="rId27"/>
    <p:sldId id="380" r:id="rId28"/>
    <p:sldId id="382" r:id="rId29"/>
    <p:sldId id="315" r:id="rId30"/>
    <p:sldId id="381" r:id="rId31"/>
    <p:sldId id="322" r:id="rId32"/>
    <p:sldId id="323" r:id="rId33"/>
    <p:sldId id="384" r:id="rId34"/>
    <p:sldId id="383" r:id="rId35"/>
    <p:sldId id="324" r:id="rId36"/>
    <p:sldId id="327" r:id="rId37"/>
    <p:sldId id="329" r:id="rId38"/>
    <p:sldId id="330" r:id="rId39"/>
    <p:sldId id="331" r:id="rId40"/>
    <p:sldId id="332" r:id="rId41"/>
    <p:sldId id="333" r:id="rId42"/>
    <p:sldId id="334" r:id="rId43"/>
    <p:sldId id="335" r:id="rId44"/>
    <p:sldId id="386" r:id="rId45"/>
    <p:sldId id="356" r:id="rId46"/>
    <p:sldId id="395" r:id="rId47"/>
    <p:sldId id="390" r:id="rId48"/>
    <p:sldId id="355" r:id="rId49"/>
    <p:sldId id="393" r:id="rId50"/>
    <p:sldId id="394" r:id="rId51"/>
    <p:sldId id="389" r:id="rId52"/>
    <p:sldId id="397" r:id="rId53"/>
    <p:sldId id="436" r:id="rId54"/>
    <p:sldId id="400" r:id="rId55"/>
    <p:sldId id="360" r:id="rId56"/>
    <p:sldId id="262" r:id="rId57"/>
    <p:sldId id="336" r:id="rId58"/>
    <p:sldId id="401" r:id="rId59"/>
    <p:sldId id="402" r:id="rId60"/>
    <p:sldId id="459" r:id="rId61"/>
    <p:sldId id="403" r:id="rId62"/>
    <p:sldId id="404" r:id="rId63"/>
    <p:sldId id="405" r:id="rId64"/>
    <p:sldId id="406" r:id="rId65"/>
    <p:sldId id="407" r:id="rId66"/>
    <p:sldId id="408" r:id="rId67"/>
    <p:sldId id="409" r:id="rId68"/>
    <p:sldId id="410" r:id="rId69"/>
    <p:sldId id="411" r:id="rId70"/>
    <p:sldId id="460" r:id="rId71"/>
    <p:sldId id="412" r:id="rId72"/>
    <p:sldId id="413" r:id="rId73"/>
    <p:sldId id="342" r:id="rId74"/>
    <p:sldId id="414" r:id="rId75"/>
    <p:sldId id="344" r:id="rId76"/>
    <p:sldId id="463" r:id="rId77"/>
    <p:sldId id="462" r:id="rId78"/>
    <p:sldId id="417" r:id="rId79"/>
    <p:sldId id="464" r:id="rId80"/>
    <p:sldId id="465" r:id="rId81"/>
    <p:sldId id="418" r:id="rId82"/>
    <p:sldId id="461" r:id="rId83"/>
    <p:sldId id="466" r:id="rId84"/>
    <p:sldId id="467" r:id="rId85"/>
    <p:sldId id="421" r:id="rId86"/>
    <p:sldId id="452" r:id="rId87"/>
    <p:sldId id="422" r:id="rId88"/>
    <p:sldId id="469" r:id="rId89"/>
    <p:sldId id="448" r:id="rId90"/>
    <p:sldId id="450" r:id="rId91"/>
    <p:sldId id="426" r:id="rId92"/>
    <p:sldId id="449" r:id="rId93"/>
    <p:sldId id="453" r:id="rId94"/>
    <p:sldId id="439" r:id="rId95"/>
    <p:sldId id="427" r:id="rId96"/>
    <p:sldId id="470" r:id="rId97"/>
    <p:sldId id="353" r:id="rId98"/>
    <p:sldId id="354" r:id="rId99"/>
    <p:sldId id="419" r:id="rId100"/>
    <p:sldId id="471" r:id="rId101"/>
    <p:sldId id="430" r:id="rId102"/>
    <p:sldId id="472" r:id="rId103"/>
    <p:sldId id="475" r:id="rId104"/>
    <p:sldId id="476" r:id="rId105"/>
    <p:sldId id="477" r:id="rId106"/>
    <p:sldId id="352" r:id="rId107"/>
  </p:sldIdLst>
  <p:sldSz cx="12192000" cy="6858000"/>
  <p:notesSz cx="6858000" cy="9144000"/>
  <p:embeddedFontLst>
    <p:embeddedFont>
      <p:font typeface="Abadi" panose="020B0604020104020204" pitchFamily="34" charset="0"/>
      <p:regular r:id="rId109"/>
    </p:embeddedFont>
    <p:embeddedFont>
      <p:font typeface="Calibri" panose="020F0502020204030204" pitchFamily="34" charset="0"/>
      <p:regular r:id="rId110"/>
      <p:bold r:id="rId111"/>
      <p:italic r:id="rId112"/>
      <p:boldItalic r:id="rId113"/>
    </p:embeddedFont>
    <p:embeddedFont>
      <p:font typeface="Darker Grotesque SemiBold" panose="020B0604020202020204" charset="0"/>
      <p:bold r:id="rId114"/>
    </p:embeddedFont>
    <p:embeddedFont>
      <p:font typeface="Gill Sans MT" panose="020B0502020104020203" pitchFamily="34" charset="0"/>
      <p:regular r:id="rId115"/>
      <p:bold r:id="rId116"/>
      <p:italic r:id="rId117"/>
      <p:boldItalic r:id="rId118"/>
    </p:embeddedFont>
    <p:embeddedFont>
      <p:font typeface="Myriad Pro" panose="020B0503030403020204" charset="0"/>
      <p:regular r:id="rId119"/>
      <p:bold r:id="rId120"/>
      <p:italic r:id="rId121"/>
      <p:boldItalic r:id="rId122"/>
    </p:embeddedFont>
    <p:embeddedFont>
      <p:font typeface="Proxima Nova" panose="020B0604020202020204" charset="0"/>
      <p:regular r:id="rId123"/>
      <p:bold r:id="rId124"/>
      <p:italic r:id="rId125"/>
      <p:boldItalic r:id="rId126"/>
    </p:embeddedFont>
    <p:embeddedFont>
      <p:font typeface="Proxima Nova Semibold" panose="020B0604020202020204" charset="0"/>
      <p:regular r:id="rId127"/>
      <p:bold r:id="rId128"/>
      <p:boldItalic r:id="rId129"/>
    </p:embeddedFont>
    <p:embeddedFont>
      <p:font typeface="Rockwell Condensed" panose="02060603050405020104" pitchFamily="18" charset="0"/>
      <p:regular r:id="rId130"/>
      <p:bold r:id="rId131"/>
    </p:embeddedFont>
    <p:embeddedFont>
      <p:font typeface="Sabon Next LT" panose="02000500000000000000" pitchFamily="2" charset="0"/>
      <p:regular r:id="rId132"/>
      <p:bold r:id="rId133"/>
      <p:italic r:id="rId134"/>
      <p:boldItalic r:id="rId135"/>
    </p:embeddedFont>
    <p:embeddedFont>
      <p:font typeface="Staatliches" pitchFamily="2" charset="0"/>
      <p:regular r:id="rId136"/>
    </p:embeddedFont>
    <p:embeddedFont>
      <p:font typeface="Vani" panose="02040502050405020303" pitchFamily="18" charset="0"/>
      <p:regular r:id="rId137"/>
      <p:bold r:id="rId138"/>
    </p:embeddedFont>
    <p:embeddedFont>
      <p:font typeface="Varela Round" panose="00000500000000000000" pitchFamily="2" charset="-79"/>
      <p:regular r:id="rId1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9004"/>
    <a:srgbClr val="FBC036"/>
    <a:srgbClr val="000000"/>
    <a:srgbClr val="008500"/>
    <a:srgbClr val="018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BF1BEE-69BF-43CB-AD97-035C8F8B0CF0}">
  <a:tblStyle styleId="{B1BF1BEE-69BF-43CB-AD97-035C8F8B0CF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9.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30.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5.fntdata"/><Relationship Id="rId128" Type="http://schemas.openxmlformats.org/officeDocument/2006/relationships/font" Target="fonts/font2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5.fntdata"/><Relationship Id="rId118" Type="http://schemas.openxmlformats.org/officeDocument/2006/relationships/font" Target="fonts/font10.fntdata"/><Relationship Id="rId134" Type="http://schemas.openxmlformats.org/officeDocument/2006/relationships/font" Target="fonts/font26.fntdata"/><Relationship Id="rId139" Type="http://schemas.openxmlformats.org/officeDocument/2006/relationships/font" Target="fonts/font3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124" Type="http://schemas.openxmlformats.org/officeDocument/2006/relationships/font" Target="fonts/font16.fntdata"/><Relationship Id="rId129" Type="http://schemas.openxmlformats.org/officeDocument/2006/relationships/font" Target="fonts/font2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2.fntdata"/><Relationship Id="rId135" Type="http://schemas.openxmlformats.org/officeDocument/2006/relationships/font" Target="fonts/font2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2.fntdata"/><Relationship Id="rId125" Type="http://schemas.openxmlformats.org/officeDocument/2006/relationships/font" Target="fonts/font17.fntdata"/><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2.fntdata"/><Relationship Id="rId115" Type="http://schemas.openxmlformats.org/officeDocument/2006/relationships/font" Target="fonts/font7.fntdata"/><Relationship Id="rId131" Type="http://schemas.openxmlformats.org/officeDocument/2006/relationships/font" Target="fonts/font23.fntdata"/><Relationship Id="rId136" Type="http://schemas.openxmlformats.org/officeDocument/2006/relationships/font" Target="fonts/font2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3.fntdata"/><Relationship Id="rId142"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8.fntdata"/><Relationship Id="rId137"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3.fntdata"/><Relationship Id="rId132" Type="http://schemas.openxmlformats.org/officeDocument/2006/relationships/font" Target="fonts/font2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4.fntdata"/><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4.fntdata"/><Relationship Id="rId133" Type="http://schemas.openxmlformats.org/officeDocument/2006/relationships/font" Target="fonts/font25.fntdata"/><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waqas\OneDrive\Desktop\Chapter%201\E&amp;TD%20Analysis\2%20KPK%20-%2024%20OCT%20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waqas\OneDrive\Desktop\Chapter%201\E&amp;TD%20Analysis\3%20Punjab%20-%2024%20OCT%20202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waqas\OneDrive\Desktop\Chapter%201\E&amp;TD%20Analysis\3%20Punjab%20-%2024%20OCT%20202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waqas\OneDrive\Desktop\Chapter%201\E&amp;TD%20Analysis\3%20Punjab%20-%2024%20OCT%20202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waqas\OneDrive\Desktop\Chapter%201\E&amp;TD%20Analysis\4%20Sindh%20-%2024%20Oct%20202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waqas\OneDrive\Desktop\Chapter%201\E&amp;TD%20Analysis\4%20Sindh%20-%2024%20Oct%202021.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waqas\OneDrive\Desktop\Chapter%201\E&amp;TD%20Analysis\4%20Sindh%20-%2024%20Oct%202021.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waqas\OneDrive\Desktop\Chapter%201\E&amp;TD%20Analysis\5%20ICT%20-%2024%20Oct%202021.xls"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waqas\OneDrive\Desktop\Chapter%201\E&amp;TD%20Analysis\5%20ICT%20-%2024%20Oct%202021.xls"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waqas\OneDrive\Desktop\Chapter%201\E&amp;TD%20Analysis\5%20ICT%20-%2024%20Oct%202021.xls"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aqas\OneDrive\Documents\PROJECTS\Study%20on%20Freight%20Transport%20(Trucking)%20in%20Pakistan\Excise%20Data%20-%20FINAL\3.%20FINAL\TOTA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waqas\OneDrive\Desktop\Chapter%201\E&amp;TD%20Analysis\6%20AJK%20-%2025%20Oct%202021.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waqas\OneDrive\Desktop\Chapter%201\E&amp;TD%20Analysis\6%20AJK%20-%2025%20Oct%202021.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waqas\OneDrive\Desktop\Chapter%201\E&amp;TD%20Analysis\6%20AJK%20-%2025%20Oct%202021.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waqas\OneDrive\Desktop\Chapter%201\E&amp;TD%20Analysis\7%20GB%20-%2025%20Oct%202021.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waqas\OneDrive\Desktop\Chapter%201\E&amp;TD%20Analysis\7%20GB%20-%2025%20Oct%202021.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waqas\OneDrive\Desktop\Chapter%201\E&amp;TD%20Analysis\7%20GB%20-%2025%20Oct%202021.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waqas\OneDrive\Desktop\DRAFT%20REPORT\Ch%201%20-%201.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waqas\OneDrive\Desktop\DRAFT%20REPORT\Ch%201%20-%201.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waqas\OneDrive\Desktop\DRAFT%20REPORT\Ch%201%20-%201.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waqas\OneDrive\Desktop\DRAFT%20REPORT\Ch%201%20-%201.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aqas\OneDrive\Desktop\Chapter%201\E&amp;TD%20Analysis\8--%20Total.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waqas\OneDrive\Desktop\DRAFT%20REPORT\Chapter%202\Owners%20Survey-(2021-06-01)-02.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waqas\OneDrive\Desktop\DRAFT%20REPORT\Ch%201%20-%201.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waqas\OneDrive\Desktop\DRAFT%20REPORT\Ch%201%20-%201.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waqas\OneDrive\Desktop\RSI%20Survey_Analysis.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waqas\OneDrive\Desktop\RSI%20Survey_Analysis.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waqas\OneDrive\Desktop\RSI%20Survey_Analysis.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C:\Users\waqas\OneDrive\Desktop\DRAFT%20REPORT\Chapter%202\Owners%20Survey-(2021-06-01)-02.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Kacho\Desktop\DRAFT%20REPORT\Chapter%202\Ch%202.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C:\Users\Kacho\Desktop\DRAFT%20REPORT\Chapter%202\Ch%202.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C:\Users\waqas\OneDrive\Desktop\DRAFT%20REPORT\Chapter%202\Ch%202.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waqas\OneDrive\Desktop\RSI%20Survey_Analysis.xlsx" TargetMode="External"/><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aqas\OneDrive\Desktop\Chapter%201\1%20Baluchistan%20(FINAL)%20-%2024%20oct%20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aqas\OneDrive\Desktop\E&amp;TD%20Analysis\1%20Balochistan%20-%2024%20OCT%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aqas\OneDrive\Desktop\Chapter%201\E&amp;TD%20Analysis\1%20Balochistan%20-%2024%20OCT%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aqas\OneDrive\Desktop\Chapter%201\E&amp;TD%20Analysis\2%20KPK%20-%2024%20OCT%2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waqas\OneDrive\Desktop\Chapter%201\E&amp;TD%20Analysis\2%20KPK%20-%2024%20OCT%202021.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47.xml"/><Relationship Id="rId2" Type="http://schemas.microsoft.com/office/2011/relationships/chartStyle" Target="style47.xml"/><Relationship Id="rId1" Type="http://schemas.openxmlformats.org/officeDocument/2006/relationships/oleObject" Target="file:///C:\Users\waqas\Downloads\12323423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a:t>Goods Vehicles Registerd in Pakistan </a:t>
            </a:r>
          </a:p>
        </c:rich>
      </c:tx>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1"/>
          <c:order val="0"/>
          <c:tx>
            <c:v>Mini Truck</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756896433765911E-2"/>
                  <c:y val="-3.0672704893449126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C783-4398-939E-E6DCC30C018B}"/>
                </c:ext>
              </c:extLst>
            </c:dLbl>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Sheet1!$J$5</c:f>
              <c:numCache>
                <c:formatCode>#,##0</c:formatCode>
                <c:ptCount val="1"/>
                <c:pt idx="0">
                  <c:v>103257</c:v>
                </c:pt>
              </c:numCache>
            </c:numRef>
          </c:val>
          <c:extLst>
            <c:ext xmlns:c16="http://schemas.microsoft.com/office/drawing/2014/chart" uri="{C3380CC4-5D6E-409C-BE32-E72D297353CC}">
              <c16:uniqueId val="{00000000-C783-4398-939E-E6DCC30C018B}"/>
            </c:ext>
          </c:extLst>
        </c:ser>
        <c:ser>
          <c:idx val="0"/>
          <c:order val="1"/>
          <c:tx>
            <c:v>Rigid Truck</c:v>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0"/>
                  <c:y val="-3.9037988046208033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C783-4398-939E-E6DCC30C018B}"/>
                </c:ext>
              </c:extLst>
            </c:dLbl>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Sheet1!$J$6</c:f>
              <c:numCache>
                <c:formatCode>#,##0</c:formatCode>
                <c:ptCount val="1"/>
                <c:pt idx="0">
                  <c:v>161840</c:v>
                </c:pt>
              </c:numCache>
            </c:numRef>
          </c:val>
          <c:extLst>
            <c:ext xmlns:c16="http://schemas.microsoft.com/office/drawing/2014/chart" uri="{C3380CC4-5D6E-409C-BE32-E72D297353CC}">
              <c16:uniqueId val="{00000001-C783-4398-939E-E6DCC30C018B}"/>
            </c:ext>
          </c:extLst>
        </c:ser>
        <c:ser>
          <c:idx val="2"/>
          <c:order val="2"/>
          <c:tx>
            <c:strRef>
              <c:f>Sheet1!$B$7</c:f>
              <c:strCache>
                <c:ptCount val="1"/>
                <c:pt idx="0">
                  <c:v>Articulated Trucks</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2005555555555469E-2"/>
                  <c:y val="-0.12729583333333341"/>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C783-4398-939E-E6DCC30C018B}"/>
                </c:ext>
              </c:extLst>
            </c:dLbl>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Sheet1!$J$7</c:f>
              <c:numCache>
                <c:formatCode>#,##0</c:formatCode>
                <c:ptCount val="1"/>
                <c:pt idx="0">
                  <c:v>60003</c:v>
                </c:pt>
              </c:numCache>
            </c:numRef>
          </c:val>
          <c:extLst>
            <c:ext xmlns:c16="http://schemas.microsoft.com/office/drawing/2014/chart" uri="{C3380CC4-5D6E-409C-BE32-E72D297353CC}">
              <c16:uniqueId val="{00000002-C783-4398-939E-E6DCC30C018B}"/>
            </c:ext>
          </c:extLst>
        </c:ser>
        <c:ser>
          <c:idx val="3"/>
          <c:order val="3"/>
          <c:tx>
            <c:strRef>
              <c:f>Sheet1!$B$8</c:f>
              <c:strCache>
                <c:ptCount val="1"/>
                <c:pt idx="0">
                  <c:v>Oil Tankers</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4760837253060802E-2"/>
                  <c:y val="-4.7403271198966833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C783-4398-939E-E6DCC30C018B}"/>
                </c:ext>
              </c:extLst>
            </c:dLbl>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Sheet1!$J$8</c:f>
              <c:numCache>
                <c:formatCode>#,##0</c:formatCode>
                <c:ptCount val="1"/>
                <c:pt idx="0">
                  <c:v>29120</c:v>
                </c:pt>
              </c:numCache>
            </c:numRef>
          </c:val>
          <c:extLst>
            <c:ext xmlns:c16="http://schemas.microsoft.com/office/drawing/2014/chart" uri="{C3380CC4-5D6E-409C-BE32-E72D297353CC}">
              <c16:uniqueId val="{00000003-C783-4398-939E-E6DCC30C018B}"/>
            </c:ext>
          </c:extLst>
        </c:ser>
        <c:ser>
          <c:idx val="4"/>
          <c:order val="4"/>
          <c:tx>
            <c:strRef>
              <c:f>Sheet1!$B$9</c:f>
              <c:strCache>
                <c:ptCount val="1"/>
                <c:pt idx="0">
                  <c:v>Total </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C783-4398-939E-E6DCC30C018B}"/>
                </c:ext>
              </c:extLst>
            </c:dLbl>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Sheet1!$J$9</c:f>
              <c:numCache>
                <c:formatCode>#,##0</c:formatCode>
                <c:ptCount val="1"/>
                <c:pt idx="0">
                  <c:v>354220</c:v>
                </c:pt>
              </c:numCache>
            </c:numRef>
          </c:val>
          <c:extLst>
            <c:ext xmlns:c16="http://schemas.microsoft.com/office/drawing/2014/chart" uri="{C3380CC4-5D6E-409C-BE32-E72D297353CC}">
              <c16:uniqueId val="{00000004-C783-4398-939E-E6DCC30C018B}"/>
            </c:ext>
          </c:extLst>
        </c:ser>
        <c:dLbls>
          <c:dLblPos val="outEnd"/>
          <c:showLegendKey val="0"/>
          <c:showVal val="1"/>
          <c:showCatName val="0"/>
          <c:showSerName val="0"/>
          <c:showPercent val="0"/>
          <c:showBubbleSize val="0"/>
        </c:dLbls>
        <c:gapWidth val="150"/>
        <c:axId val="266283496"/>
        <c:axId val="297139264"/>
      </c:barChart>
      <c:catAx>
        <c:axId val="2662834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crossAx val="297139264"/>
        <c:crosses val="autoZero"/>
        <c:auto val="1"/>
        <c:lblAlgn val="ctr"/>
        <c:lblOffset val="100"/>
        <c:noMultiLvlLbl val="0"/>
      </c:catAx>
      <c:valAx>
        <c:axId val="29713926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000" b="1" i="0" u="none" strike="noStrike" kern="1200" cap="all" baseline="0">
                    <a:solidFill>
                      <a:schemeClr val="lt1">
                        <a:lumMod val="85000"/>
                      </a:schemeClr>
                    </a:solidFill>
                    <a:latin typeface="+mn-lt"/>
                    <a:ea typeface="+mn-ea"/>
                    <a:cs typeface="+mn-cs"/>
                  </a:defRPr>
                </a:pPr>
                <a:r>
                  <a:rPr lang="en-US"/>
                  <a:t>Number of Vehicles</a:t>
                </a:r>
              </a:p>
            </c:rich>
          </c:tx>
          <c:overlay val="0"/>
          <c:spPr>
            <a:noFill/>
            <a:ln>
              <a:noFill/>
            </a:ln>
            <a:effectLst/>
          </c:spPr>
          <c:txPr>
            <a:bodyPr rot="-5400000" spcFirstLastPara="1" vertOverflow="ellipsis" vert="horz" wrap="square" anchor="ctr" anchorCtr="1"/>
            <a:lstStyle/>
            <a:p>
              <a:pPr>
                <a:defRPr sz="1000"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crossAx val="266283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600"/>
              <a:t>Age Structure of Registered Trucks in Khyber Pakhtunkhwa</a:t>
            </a:r>
            <a:endParaRPr lang="en-PK" sz="160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Summary!$N$4</c:f>
              <c:strCache>
                <c:ptCount val="1"/>
                <c:pt idx="0">
                  <c:v>Model (Year)</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Summary!$M$5:$M$11</c:f>
              <c:strCache>
                <c:ptCount val="7"/>
                <c:pt idx="0">
                  <c:v>&lt; = 1960</c:v>
                </c:pt>
                <c:pt idx="1">
                  <c:v>1961 - 1970</c:v>
                </c:pt>
                <c:pt idx="2">
                  <c:v>1971 - 1980</c:v>
                </c:pt>
                <c:pt idx="3">
                  <c:v>1981 - 1990</c:v>
                </c:pt>
                <c:pt idx="4">
                  <c:v>1991 - 2000</c:v>
                </c:pt>
                <c:pt idx="5">
                  <c:v>2001-2010</c:v>
                </c:pt>
                <c:pt idx="6">
                  <c:v>2011-2020</c:v>
                </c:pt>
              </c:strCache>
            </c:strRef>
          </c:cat>
          <c:val>
            <c:numRef>
              <c:f>Summary!$N$5:$N$11</c:f>
              <c:numCache>
                <c:formatCode>_(* #,##0_);_(* \(#,##0\);_(* "-"??_);_(@_)</c:formatCode>
                <c:ptCount val="7"/>
                <c:pt idx="0">
                  <c:v>246</c:v>
                </c:pt>
                <c:pt idx="1">
                  <c:v>3847</c:v>
                </c:pt>
                <c:pt idx="2">
                  <c:v>12872</c:v>
                </c:pt>
                <c:pt idx="3">
                  <c:v>14368</c:v>
                </c:pt>
                <c:pt idx="4">
                  <c:v>16455</c:v>
                </c:pt>
                <c:pt idx="5">
                  <c:v>6229</c:v>
                </c:pt>
                <c:pt idx="6">
                  <c:v>4643</c:v>
                </c:pt>
              </c:numCache>
            </c:numRef>
          </c:val>
          <c:extLst>
            <c:ext xmlns:c16="http://schemas.microsoft.com/office/drawing/2014/chart" uri="{C3380CC4-5D6E-409C-BE32-E72D297353CC}">
              <c16:uniqueId val="{00000000-4841-429F-8F62-A13301706C4C}"/>
            </c:ext>
          </c:extLst>
        </c:ser>
        <c:dLbls>
          <c:dLblPos val="outEnd"/>
          <c:showLegendKey val="0"/>
          <c:showVal val="1"/>
          <c:showCatName val="0"/>
          <c:showSerName val="0"/>
          <c:showPercent val="0"/>
          <c:showBubbleSize val="0"/>
        </c:dLbls>
        <c:gapWidth val="115"/>
        <c:overlap val="-20"/>
        <c:axId val="1373150207"/>
        <c:axId val="1373150623"/>
      </c:barChart>
      <c:catAx>
        <c:axId val="1373150207"/>
        <c:scaling>
          <c:orientation val="minMax"/>
        </c:scaling>
        <c:delete val="0"/>
        <c:axPos val="l"/>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Model (Year) </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73150623"/>
        <c:crosses val="autoZero"/>
        <c:auto val="1"/>
        <c:lblAlgn val="ctr"/>
        <c:lblOffset val="100"/>
        <c:noMultiLvlLbl val="0"/>
      </c:catAx>
      <c:valAx>
        <c:axId val="1373150623"/>
        <c:scaling>
          <c:orientation val="minMax"/>
        </c:scaling>
        <c:delete val="0"/>
        <c:axPos val="b"/>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73150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Punjab</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'Fleet Size - Punjab'!$L$29:$L$32</c:f>
              <c:strCache>
                <c:ptCount val="4"/>
                <c:pt idx="0">
                  <c:v>Mini Trucks</c:v>
                </c:pt>
                <c:pt idx="1">
                  <c:v>Rigid Trucks</c:v>
                </c:pt>
                <c:pt idx="2">
                  <c:v>Articulated Trucks</c:v>
                </c:pt>
                <c:pt idx="3">
                  <c:v>Oil Tankers</c:v>
                </c:pt>
              </c:strCache>
            </c:strRef>
          </c:cat>
          <c:val>
            <c:numRef>
              <c:f>'Fleet Size - Punjab'!$M$29:$M$32</c:f>
              <c:numCache>
                <c:formatCode>#,##0</c:formatCode>
                <c:ptCount val="4"/>
                <c:pt idx="0">
                  <c:v>81125</c:v>
                </c:pt>
                <c:pt idx="1">
                  <c:v>51451</c:v>
                </c:pt>
                <c:pt idx="2">
                  <c:v>5087</c:v>
                </c:pt>
                <c:pt idx="3">
                  <c:v>2620</c:v>
                </c:pt>
              </c:numCache>
            </c:numRef>
          </c:val>
          <c:extLst>
            <c:ext xmlns:c16="http://schemas.microsoft.com/office/drawing/2014/chart" uri="{C3380CC4-5D6E-409C-BE32-E72D297353CC}">
              <c16:uniqueId val="{00000000-CE70-4212-851B-8B5E1380441F}"/>
            </c:ext>
          </c:extLst>
        </c:ser>
        <c:dLbls>
          <c:dLblPos val="outEnd"/>
          <c:showLegendKey val="0"/>
          <c:showVal val="1"/>
          <c:showCatName val="0"/>
          <c:showSerName val="0"/>
          <c:showPercent val="0"/>
          <c:showBubbleSize val="0"/>
        </c:dLbls>
        <c:gapWidth val="100"/>
        <c:overlap val="-24"/>
        <c:axId val="772828632"/>
        <c:axId val="772826336"/>
      </c:barChart>
      <c:catAx>
        <c:axId val="7728286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72826336"/>
        <c:crosses val="autoZero"/>
        <c:auto val="1"/>
        <c:lblAlgn val="ctr"/>
        <c:lblOffset val="100"/>
        <c:noMultiLvlLbl val="0"/>
      </c:catAx>
      <c:valAx>
        <c:axId val="772826336"/>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72828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Punjab</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1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DA9-42CA-9B25-6DB2EA7AAA23}"/>
              </c:ext>
            </c:extLst>
          </c:dPt>
          <c:dPt>
            <c:idx val="1"/>
            <c:bubble3D val="0"/>
            <c:explosion val="12"/>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DA9-42CA-9B25-6DB2EA7AAA23}"/>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DA9-42CA-9B25-6DB2EA7AAA23}"/>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DA9-42CA-9B25-6DB2EA7AAA23}"/>
              </c:ext>
            </c:extLst>
          </c:dPt>
          <c:dPt>
            <c:idx val="4"/>
            <c:bubble3D val="0"/>
            <c:explosion val="34"/>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DA9-42CA-9B25-6DB2EA7AAA23}"/>
              </c:ext>
            </c:extLst>
          </c:dPt>
          <c:dPt>
            <c:idx val="5"/>
            <c:bubble3D val="0"/>
            <c:explosion val="7"/>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DA9-42CA-9B25-6DB2EA7AAA23}"/>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Summary!$M$5:$R$5</c:f>
              <c:strCache>
                <c:ptCount val="6"/>
                <c:pt idx="0">
                  <c:v>Bed Ford</c:v>
                </c:pt>
                <c:pt idx="1">
                  <c:v>Hino</c:v>
                </c:pt>
                <c:pt idx="2">
                  <c:v>Isuzu</c:v>
                </c:pt>
                <c:pt idx="3">
                  <c:v>Mercedes Benz</c:v>
                </c:pt>
                <c:pt idx="4">
                  <c:v>Nissan</c:v>
                </c:pt>
                <c:pt idx="5">
                  <c:v>Others</c:v>
                </c:pt>
              </c:strCache>
            </c:strRef>
          </c:cat>
          <c:val>
            <c:numRef>
              <c:f>Summary!$M$10:$R$10</c:f>
              <c:numCache>
                <c:formatCode>_(* #,##0_);_(* \(#,##0\);_(* "-"??_);_(@_)</c:formatCode>
                <c:ptCount val="6"/>
                <c:pt idx="0">
                  <c:v>36166</c:v>
                </c:pt>
                <c:pt idx="1">
                  <c:v>14836</c:v>
                </c:pt>
                <c:pt idx="2">
                  <c:v>9961</c:v>
                </c:pt>
                <c:pt idx="3">
                  <c:v>2198</c:v>
                </c:pt>
                <c:pt idx="4">
                  <c:v>3699</c:v>
                </c:pt>
                <c:pt idx="5">
                  <c:v>73423</c:v>
                </c:pt>
              </c:numCache>
            </c:numRef>
          </c:val>
          <c:extLst>
            <c:ext xmlns:c16="http://schemas.microsoft.com/office/drawing/2014/chart" uri="{C3380CC4-5D6E-409C-BE32-E72D297353CC}">
              <c16:uniqueId val="{0000000C-0DA9-42CA-9B25-6DB2EA7AAA23}"/>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Punjab</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Summary!$U$6:$U$12</c:f>
              <c:strCache>
                <c:ptCount val="7"/>
                <c:pt idx="0">
                  <c:v>&lt; = 1960</c:v>
                </c:pt>
                <c:pt idx="1">
                  <c:v>1961 - 1970</c:v>
                </c:pt>
                <c:pt idx="2">
                  <c:v>1971 - 1980</c:v>
                </c:pt>
                <c:pt idx="3">
                  <c:v>1981 - 1990</c:v>
                </c:pt>
                <c:pt idx="4">
                  <c:v>1991 - 2000</c:v>
                </c:pt>
                <c:pt idx="5">
                  <c:v>2001-2010</c:v>
                </c:pt>
                <c:pt idx="6">
                  <c:v>2011-2020</c:v>
                </c:pt>
              </c:strCache>
            </c:strRef>
          </c:cat>
          <c:val>
            <c:numRef>
              <c:f>Summary!$V$6:$V$12</c:f>
              <c:numCache>
                <c:formatCode>#,##0_);\(#,##0\)</c:formatCode>
                <c:ptCount val="7"/>
                <c:pt idx="0">
                  <c:v>3519</c:v>
                </c:pt>
                <c:pt idx="1">
                  <c:v>11000</c:v>
                </c:pt>
                <c:pt idx="2">
                  <c:v>25803</c:v>
                </c:pt>
                <c:pt idx="3">
                  <c:v>25268</c:v>
                </c:pt>
                <c:pt idx="4">
                  <c:v>16377</c:v>
                </c:pt>
                <c:pt idx="5">
                  <c:v>39783</c:v>
                </c:pt>
                <c:pt idx="6">
                  <c:v>18308</c:v>
                </c:pt>
              </c:numCache>
            </c:numRef>
          </c:val>
          <c:extLst>
            <c:ext xmlns:c16="http://schemas.microsoft.com/office/drawing/2014/chart" uri="{C3380CC4-5D6E-409C-BE32-E72D297353CC}">
              <c16:uniqueId val="{00000000-8457-4909-B601-C403C76E5EE3}"/>
            </c:ext>
          </c:extLst>
        </c:ser>
        <c:dLbls>
          <c:dLblPos val="outEnd"/>
          <c:showLegendKey val="0"/>
          <c:showVal val="1"/>
          <c:showCatName val="0"/>
          <c:showSerName val="0"/>
          <c:showPercent val="0"/>
          <c:showBubbleSize val="0"/>
        </c:dLbls>
        <c:gapWidth val="115"/>
        <c:overlap val="-20"/>
        <c:axId val="1812029663"/>
        <c:axId val="1812030079"/>
      </c:barChart>
      <c:catAx>
        <c:axId val="1812029663"/>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 </a:t>
                </a:r>
                <a:endParaRPr lang="en-PK"/>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30079"/>
        <c:crosses val="autoZero"/>
        <c:auto val="1"/>
        <c:lblAlgn val="ctr"/>
        <c:lblOffset val="100"/>
        <c:noMultiLvlLbl val="0"/>
      </c:catAx>
      <c:valAx>
        <c:axId val="1812030079"/>
        <c:scaling>
          <c:orientation val="minMax"/>
        </c:scaling>
        <c:delete val="0"/>
        <c:axPos val="b"/>
        <c:majorGridlines>
          <c:spPr>
            <a:ln w="9525" cap="flat" cmpd="sng" algn="ctr">
              <a:solidFill>
                <a:schemeClr val="lt1">
                  <a:lumMod val="95000"/>
                  <a:alpha val="10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2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Sindh</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'Fleet Size_Sindh'!$B$16:$B$19</c:f>
              <c:strCache>
                <c:ptCount val="4"/>
                <c:pt idx="0">
                  <c:v>Mini Trucks</c:v>
                </c:pt>
                <c:pt idx="1">
                  <c:v>Rigid Trucks</c:v>
                </c:pt>
                <c:pt idx="2">
                  <c:v>Articulated Trucks</c:v>
                </c:pt>
                <c:pt idx="3">
                  <c:v>Oil Tankers</c:v>
                </c:pt>
              </c:strCache>
            </c:strRef>
          </c:cat>
          <c:val>
            <c:numRef>
              <c:f>'Fleet Size_Sindh'!$C$16:$C$19</c:f>
              <c:numCache>
                <c:formatCode>#,##0</c:formatCode>
                <c:ptCount val="4"/>
                <c:pt idx="0">
                  <c:v>10196</c:v>
                </c:pt>
                <c:pt idx="1">
                  <c:v>18236</c:v>
                </c:pt>
                <c:pt idx="2">
                  <c:v>4232</c:v>
                </c:pt>
                <c:pt idx="3">
                  <c:v>1747</c:v>
                </c:pt>
              </c:numCache>
            </c:numRef>
          </c:val>
          <c:extLst>
            <c:ext xmlns:c16="http://schemas.microsoft.com/office/drawing/2014/chart" uri="{C3380CC4-5D6E-409C-BE32-E72D297353CC}">
              <c16:uniqueId val="{00000000-3F2B-40ED-B090-C59A6FE9346F}"/>
            </c:ext>
          </c:extLst>
        </c:ser>
        <c:dLbls>
          <c:dLblPos val="outEnd"/>
          <c:showLegendKey val="0"/>
          <c:showVal val="1"/>
          <c:showCatName val="0"/>
          <c:showSerName val="0"/>
          <c:showPercent val="0"/>
          <c:showBubbleSize val="0"/>
        </c:dLbls>
        <c:gapWidth val="100"/>
        <c:overlap val="-24"/>
        <c:axId val="682806168"/>
        <c:axId val="682800264"/>
      </c:barChart>
      <c:catAx>
        <c:axId val="6828061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682800264"/>
        <c:crosses val="autoZero"/>
        <c:auto val="1"/>
        <c:lblAlgn val="ctr"/>
        <c:lblOffset val="100"/>
        <c:noMultiLvlLbl val="0"/>
      </c:catAx>
      <c:valAx>
        <c:axId val="68280026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682806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Sindh</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1"/>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A71-497B-9A3A-6FD0B86F61C9}"/>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A71-497B-9A3A-6FD0B86F61C9}"/>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A71-497B-9A3A-6FD0B86F61C9}"/>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A71-497B-9A3A-6FD0B86F61C9}"/>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DA71-497B-9A3A-6FD0B86F61C9}"/>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DA71-497B-9A3A-6FD0B86F61C9}"/>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Summary!$M$5:$R$5</c:f>
              <c:strCache>
                <c:ptCount val="6"/>
                <c:pt idx="0">
                  <c:v>Bed Ford</c:v>
                </c:pt>
                <c:pt idx="1">
                  <c:v>Hino</c:v>
                </c:pt>
                <c:pt idx="2">
                  <c:v>Isuzu</c:v>
                </c:pt>
                <c:pt idx="3">
                  <c:v>Mercedes Benz</c:v>
                </c:pt>
                <c:pt idx="4">
                  <c:v>Nissan</c:v>
                </c:pt>
                <c:pt idx="5">
                  <c:v>Others</c:v>
                </c:pt>
              </c:strCache>
            </c:strRef>
          </c:cat>
          <c:val>
            <c:numRef>
              <c:f>Summary!$M$10:$R$10</c:f>
              <c:numCache>
                <c:formatCode>_(* #,##0_);_(* \(#,##0\);_(* "-"??_);_(@_)</c:formatCode>
                <c:ptCount val="6"/>
                <c:pt idx="0">
                  <c:v>6297</c:v>
                </c:pt>
                <c:pt idx="1">
                  <c:v>6913</c:v>
                </c:pt>
                <c:pt idx="2">
                  <c:v>3034</c:v>
                </c:pt>
                <c:pt idx="3">
                  <c:v>422</c:v>
                </c:pt>
                <c:pt idx="4">
                  <c:v>3651</c:v>
                </c:pt>
                <c:pt idx="5">
                  <c:v>14094</c:v>
                </c:pt>
              </c:numCache>
            </c:numRef>
          </c:val>
          <c:extLst>
            <c:ext xmlns:c16="http://schemas.microsoft.com/office/drawing/2014/chart" uri="{C3380CC4-5D6E-409C-BE32-E72D297353CC}">
              <c16:uniqueId val="{0000000C-DA71-497B-9A3A-6FD0B86F61C9}"/>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Sindh</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Summary!$U$6:$U$12</c:f>
              <c:strCache>
                <c:ptCount val="7"/>
                <c:pt idx="0">
                  <c:v>&lt; = 1960</c:v>
                </c:pt>
                <c:pt idx="1">
                  <c:v>1961 - 1970</c:v>
                </c:pt>
                <c:pt idx="2">
                  <c:v>1971 - 1980</c:v>
                </c:pt>
                <c:pt idx="3">
                  <c:v>1981 - 1990</c:v>
                </c:pt>
                <c:pt idx="4">
                  <c:v>1991 - 2000</c:v>
                </c:pt>
                <c:pt idx="5">
                  <c:v>2001-2010</c:v>
                </c:pt>
                <c:pt idx="6">
                  <c:v>2011-2020</c:v>
                </c:pt>
              </c:strCache>
            </c:strRef>
          </c:cat>
          <c:val>
            <c:numRef>
              <c:f>Summary!$V$6:$V$12</c:f>
              <c:numCache>
                <c:formatCode>#,##0_);\(#,##0\)</c:formatCode>
                <c:ptCount val="7"/>
                <c:pt idx="0">
                  <c:v>470</c:v>
                </c:pt>
                <c:pt idx="1">
                  <c:v>2496</c:v>
                </c:pt>
                <c:pt idx="2">
                  <c:v>4866</c:v>
                </c:pt>
                <c:pt idx="3">
                  <c:v>7066</c:v>
                </c:pt>
                <c:pt idx="4">
                  <c:v>9865</c:v>
                </c:pt>
                <c:pt idx="5">
                  <c:v>4078</c:v>
                </c:pt>
                <c:pt idx="6">
                  <c:v>5570</c:v>
                </c:pt>
              </c:numCache>
            </c:numRef>
          </c:val>
          <c:extLst>
            <c:ext xmlns:c16="http://schemas.microsoft.com/office/drawing/2014/chart" uri="{C3380CC4-5D6E-409C-BE32-E72D297353CC}">
              <c16:uniqueId val="{00000000-A4F6-4F99-81A0-A3978A71A011}"/>
            </c:ext>
          </c:extLst>
        </c:ser>
        <c:dLbls>
          <c:dLblPos val="outEnd"/>
          <c:showLegendKey val="0"/>
          <c:showVal val="1"/>
          <c:showCatName val="0"/>
          <c:showSerName val="0"/>
          <c:showPercent val="0"/>
          <c:showBubbleSize val="0"/>
        </c:dLbls>
        <c:gapWidth val="115"/>
        <c:overlap val="-20"/>
        <c:axId val="1812029663"/>
        <c:axId val="1812030079"/>
      </c:barChart>
      <c:catAx>
        <c:axId val="1812029663"/>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 </a:t>
                </a:r>
                <a:endParaRPr lang="en-PK"/>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30079"/>
        <c:crosses val="autoZero"/>
        <c:auto val="1"/>
        <c:lblAlgn val="ctr"/>
        <c:lblOffset val="100"/>
        <c:noMultiLvlLbl val="0"/>
      </c:catAx>
      <c:valAx>
        <c:axId val="1812030079"/>
        <c:scaling>
          <c:orientation val="minMax"/>
        </c:scaling>
        <c:delete val="0"/>
        <c:axPos val="b"/>
        <c:majorGridlines>
          <c:spPr>
            <a:ln w="9525" cap="flat" cmpd="sng" algn="ctr">
              <a:solidFill>
                <a:schemeClr val="lt1">
                  <a:lumMod val="95000"/>
                  <a:alpha val="10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2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ICT</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'Working Data'!$P$3:$P$6</c:f>
              <c:strCache>
                <c:ptCount val="4"/>
                <c:pt idx="0">
                  <c:v>Mini Truck</c:v>
                </c:pt>
                <c:pt idx="1">
                  <c:v>Rigid</c:v>
                </c:pt>
                <c:pt idx="2">
                  <c:v>Articulated</c:v>
                </c:pt>
                <c:pt idx="3">
                  <c:v>Oil Tankers</c:v>
                </c:pt>
              </c:strCache>
            </c:strRef>
          </c:cat>
          <c:val>
            <c:numRef>
              <c:f>'Working Data'!$Q$3:$Q$6</c:f>
              <c:numCache>
                <c:formatCode>#,##0</c:formatCode>
                <c:ptCount val="4"/>
                <c:pt idx="0">
                  <c:v>1927</c:v>
                </c:pt>
                <c:pt idx="1">
                  <c:v>370</c:v>
                </c:pt>
                <c:pt idx="2">
                  <c:v>378</c:v>
                </c:pt>
                <c:pt idx="3">
                  <c:v>34</c:v>
                </c:pt>
              </c:numCache>
            </c:numRef>
          </c:val>
          <c:extLst>
            <c:ext xmlns:c16="http://schemas.microsoft.com/office/drawing/2014/chart" uri="{C3380CC4-5D6E-409C-BE32-E72D297353CC}">
              <c16:uniqueId val="{00000000-A8DB-44B8-A80B-923363A67459}"/>
            </c:ext>
          </c:extLst>
        </c:ser>
        <c:dLbls>
          <c:showLegendKey val="0"/>
          <c:showVal val="0"/>
          <c:showCatName val="0"/>
          <c:showSerName val="0"/>
          <c:showPercent val="0"/>
          <c:showBubbleSize val="0"/>
        </c:dLbls>
        <c:gapWidth val="100"/>
        <c:overlap val="-24"/>
        <c:axId val="1223560095"/>
        <c:axId val="1"/>
      </c:barChart>
      <c:catAx>
        <c:axId val="1223560095"/>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223560095"/>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ICT</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4"/>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4B5-47F4-8668-8DBAA9747480}"/>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4B5-47F4-8668-8DBAA9747480}"/>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4B5-47F4-8668-8DBAA9747480}"/>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4B5-47F4-8668-8DBAA9747480}"/>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4B5-47F4-8668-8DBAA9747480}"/>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64B5-47F4-8668-8DBAA9747480}"/>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Summary!$M$4:$R$4</c:f>
              <c:strCache>
                <c:ptCount val="6"/>
                <c:pt idx="0">
                  <c:v>Bed Ford</c:v>
                </c:pt>
                <c:pt idx="1">
                  <c:v>Hino</c:v>
                </c:pt>
                <c:pt idx="2">
                  <c:v>Isuzu</c:v>
                </c:pt>
                <c:pt idx="3">
                  <c:v>Mercedes Benz</c:v>
                </c:pt>
                <c:pt idx="4">
                  <c:v>Nissan</c:v>
                </c:pt>
                <c:pt idx="5">
                  <c:v>Others</c:v>
                </c:pt>
              </c:strCache>
            </c:strRef>
          </c:cat>
          <c:val>
            <c:numRef>
              <c:f>Summary!$M$9:$R$9</c:f>
              <c:numCache>
                <c:formatCode>_(* #,##0_);_(* \(#,##0\);_(* "-"??_);_(@_)</c:formatCode>
                <c:ptCount val="6"/>
                <c:pt idx="0">
                  <c:v>234</c:v>
                </c:pt>
                <c:pt idx="1">
                  <c:v>733</c:v>
                </c:pt>
                <c:pt idx="2">
                  <c:v>416</c:v>
                </c:pt>
                <c:pt idx="3">
                  <c:v>34</c:v>
                </c:pt>
                <c:pt idx="4">
                  <c:v>176</c:v>
                </c:pt>
                <c:pt idx="5">
                  <c:v>1116</c:v>
                </c:pt>
              </c:numCache>
            </c:numRef>
          </c:val>
          <c:extLst>
            <c:ext xmlns:c16="http://schemas.microsoft.com/office/drawing/2014/chart" uri="{C3380CC4-5D6E-409C-BE32-E72D297353CC}">
              <c16:uniqueId val="{0000000C-64B5-47F4-8668-8DBAA9747480}"/>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ICT</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Summary!$U$8:$U$11</c:f>
              <c:strCache>
                <c:ptCount val="4"/>
                <c:pt idx="0">
                  <c:v>1981 - 1990</c:v>
                </c:pt>
                <c:pt idx="1">
                  <c:v>1991 - 2000</c:v>
                </c:pt>
                <c:pt idx="2">
                  <c:v>2001-2010</c:v>
                </c:pt>
                <c:pt idx="3">
                  <c:v>2011-2020</c:v>
                </c:pt>
              </c:strCache>
            </c:strRef>
          </c:cat>
          <c:val>
            <c:numRef>
              <c:f>Summary!$V$8:$V$11</c:f>
              <c:numCache>
                <c:formatCode>General</c:formatCode>
                <c:ptCount val="4"/>
                <c:pt idx="0">
                  <c:v>431</c:v>
                </c:pt>
                <c:pt idx="1">
                  <c:v>475</c:v>
                </c:pt>
                <c:pt idx="2">
                  <c:v>954</c:v>
                </c:pt>
                <c:pt idx="3">
                  <c:v>849</c:v>
                </c:pt>
              </c:numCache>
            </c:numRef>
          </c:val>
          <c:extLst>
            <c:ext xmlns:c16="http://schemas.microsoft.com/office/drawing/2014/chart" uri="{C3380CC4-5D6E-409C-BE32-E72D297353CC}">
              <c16:uniqueId val="{00000000-873A-446C-9279-A0C64D8525D7}"/>
            </c:ext>
          </c:extLst>
        </c:ser>
        <c:dLbls>
          <c:showLegendKey val="0"/>
          <c:showVal val="0"/>
          <c:showCatName val="0"/>
          <c:showSerName val="0"/>
          <c:showPercent val="0"/>
          <c:showBubbleSize val="0"/>
        </c:dLbls>
        <c:gapWidth val="115"/>
        <c:overlap val="-20"/>
        <c:axId val="1223555935"/>
        <c:axId val="1"/>
      </c:barChart>
      <c:catAx>
        <c:axId val="1223555935"/>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223555935"/>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a:t>Composition of Trucks by Vehicle Type in Pakistan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7"/>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EA05-4F23-8B69-FAB77033073A}"/>
              </c:ext>
            </c:extLst>
          </c:dPt>
          <c:dPt>
            <c:idx val="1"/>
            <c:bubble3D val="0"/>
            <c:explosion val="38"/>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EA05-4F23-8B69-FAB77033073A}"/>
              </c:ext>
            </c:extLst>
          </c:dPt>
          <c:dPt>
            <c:idx val="2"/>
            <c:bubble3D val="0"/>
            <c:explosion val="17"/>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EA05-4F23-8B69-FAB77033073A}"/>
              </c:ext>
            </c:extLst>
          </c:dPt>
          <c:dPt>
            <c:idx val="3"/>
            <c:bubble3D val="0"/>
            <c:explosion val="23"/>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EA05-4F23-8B69-FAB77033073A}"/>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Sheet1!$K$14:$K$17</c:f>
              <c:strCache>
                <c:ptCount val="4"/>
                <c:pt idx="0">
                  <c:v>Mini Trucks</c:v>
                </c:pt>
                <c:pt idx="1">
                  <c:v>Rigid Trucks</c:v>
                </c:pt>
                <c:pt idx="2">
                  <c:v>Articulated Trucks</c:v>
                </c:pt>
                <c:pt idx="3">
                  <c:v>Oil Tankers</c:v>
                </c:pt>
              </c:strCache>
            </c:strRef>
          </c:cat>
          <c:val>
            <c:numRef>
              <c:f>Sheet1!$S$14:$S$17</c:f>
              <c:numCache>
                <c:formatCode>#,##0</c:formatCode>
                <c:ptCount val="4"/>
                <c:pt idx="0">
                  <c:v>103257</c:v>
                </c:pt>
                <c:pt idx="1">
                  <c:v>161840</c:v>
                </c:pt>
                <c:pt idx="2">
                  <c:v>60003</c:v>
                </c:pt>
                <c:pt idx="3">
                  <c:v>29120</c:v>
                </c:pt>
              </c:numCache>
            </c:numRef>
          </c:val>
          <c:extLst>
            <c:ext xmlns:c16="http://schemas.microsoft.com/office/drawing/2014/chart" uri="{C3380CC4-5D6E-409C-BE32-E72D297353CC}">
              <c16:uniqueId val="{00000008-EA05-4F23-8B69-FAB77033073A}"/>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solidFill>
            <a:schemeClr val="bg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Azad Jammu &amp; Kashmir</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'Fleet Size_AJK'!$B$32:$B$35</c:f>
              <c:strCache>
                <c:ptCount val="4"/>
                <c:pt idx="0">
                  <c:v>Mini Trucks</c:v>
                </c:pt>
                <c:pt idx="1">
                  <c:v>Rigid Trucks</c:v>
                </c:pt>
                <c:pt idx="2">
                  <c:v>Articulated Trucks</c:v>
                </c:pt>
                <c:pt idx="3">
                  <c:v>Oil Tankers</c:v>
                </c:pt>
              </c:strCache>
            </c:strRef>
          </c:cat>
          <c:val>
            <c:numRef>
              <c:f>'Fleet Size_AJK'!$C$32:$C$35</c:f>
              <c:numCache>
                <c:formatCode>#,##0</c:formatCode>
                <c:ptCount val="4"/>
                <c:pt idx="0">
                  <c:v>373</c:v>
                </c:pt>
                <c:pt idx="1">
                  <c:v>2140</c:v>
                </c:pt>
                <c:pt idx="2">
                  <c:v>57</c:v>
                </c:pt>
                <c:pt idx="3">
                  <c:v>126</c:v>
                </c:pt>
              </c:numCache>
            </c:numRef>
          </c:val>
          <c:extLst>
            <c:ext xmlns:c16="http://schemas.microsoft.com/office/drawing/2014/chart" uri="{C3380CC4-5D6E-409C-BE32-E72D297353CC}">
              <c16:uniqueId val="{00000000-8836-4824-A3BA-C68EFE672E0C}"/>
            </c:ext>
          </c:extLst>
        </c:ser>
        <c:dLbls>
          <c:dLblPos val="outEnd"/>
          <c:showLegendKey val="0"/>
          <c:showVal val="1"/>
          <c:showCatName val="0"/>
          <c:showSerName val="0"/>
          <c:showPercent val="0"/>
          <c:showBubbleSize val="0"/>
        </c:dLbls>
        <c:gapWidth val="100"/>
        <c:overlap val="-24"/>
        <c:axId val="556285528"/>
        <c:axId val="737845856"/>
      </c:barChart>
      <c:catAx>
        <c:axId val="5562855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37845856"/>
        <c:crosses val="autoZero"/>
        <c:auto val="1"/>
        <c:lblAlgn val="ctr"/>
        <c:lblOffset val="100"/>
        <c:noMultiLvlLbl val="0"/>
      </c:catAx>
      <c:valAx>
        <c:axId val="737845856"/>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556285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in Azad Jammu &amp; Kashmir</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9"/>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4E9-480B-AB70-168B4A237E96}"/>
              </c:ext>
            </c:extLst>
          </c:dPt>
          <c:dPt>
            <c:idx val="1"/>
            <c:bubble3D val="0"/>
            <c:explosion val="19"/>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4E9-480B-AB70-168B4A237E96}"/>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4E9-480B-AB70-168B4A237E96}"/>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4E9-480B-AB70-168B4A237E96}"/>
              </c:ext>
            </c:extLst>
          </c:dPt>
          <c:dPt>
            <c:idx val="4"/>
            <c:bubble3D val="0"/>
            <c:explosion val="2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4E9-480B-AB70-168B4A237E96}"/>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54E9-480B-AB70-168B4A237E96}"/>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Summary!$M$5:$R$5</c:f>
              <c:strCache>
                <c:ptCount val="6"/>
                <c:pt idx="0">
                  <c:v>Bed Ford</c:v>
                </c:pt>
                <c:pt idx="1">
                  <c:v>Hino</c:v>
                </c:pt>
                <c:pt idx="2">
                  <c:v>Isuzu</c:v>
                </c:pt>
                <c:pt idx="3">
                  <c:v>Mercedes-Benz</c:v>
                </c:pt>
                <c:pt idx="4">
                  <c:v>Nissan</c:v>
                </c:pt>
                <c:pt idx="5">
                  <c:v>Others</c:v>
                </c:pt>
              </c:strCache>
            </c:strRef>
          </c:cat>
          <c:val>
            <c:numRef>
              <c:f>Summary!$M$10:$R$10</c:f>
              <c:numCache>
                <c:formatCode>_(* #,##0_);_(* \(#,##0\);_(* "-"??_);_(@_)</c:formatCode>
                <c:ptCount val="6"/>
                <c:pt idx="0">
                  <c:v>1500</c:v>
                </c:pt>
                <c:pt idx="1">
                  <c:v>377</c:v>
                </c:pt>
                <c:pt idx="2">
                  <c:v>121</c:v>
                </c:pt>
                <c:pt idx="3">
                  <c:v>41</c:v>
                </c:pt>
                <c:pt idx="4">
                  <c:v>300</c:v>
                </c:pt>
                <c:pt idx="5">
                  <c:v>357</c:v>
                </c:pt>
              </c:numCache>
            </c:numRef>
          </c:val>
          <c:extLst>
            <c:ext xmlns:c16="http://schemas.microsoft.com/office/drawing/2014/chart" uri="{C3380CC4-5D6E-409C-BE32-E72D297353CC}">
              <c16:uniqueId val="{0000000C-54E9-480B-AB70-168B4A237E96}"/>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in Azad Jammu &amp; Kashmir</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Summary!$U$6:$U$12</c:f>
              <c:strCache>
                <c:ptCount val="7"/>
                <c:pt idx="0">
                  <c:v>&lt; = 1960</c:v>
                </c:pt>
                <c:pt idx="1">
                  <c:v>1961 - 1970</c:v>
                </c:pt>
                <c:pt idx="2">
                  <c:v>1971 - 1980</c:v>
                </c:pt>
                <c:pt idx="3">
                  <c:v>1981 - 1990</c:v>
                </c:pt>
                <c:pt idx="4">
                  <c:v>1991 - 2000</c:v>
                </c:pt>
                <c:pt idx="5">
                  <c:v>2001-2010</c:v>
                </c:pt>
                <c:pt idx="6">
                  <c:v>2011-2020</c:v>
                </c:pt>
              </c:strCache>
            </c:strRef>
          </c:cat>
          <c:val>
            <c:numRef>
              <c:f>Summary!$V$6:$V$12</c:f>
              <c:numCache>
                <c:formatCode>#,##0_);\(#,##0\)</c:formatCode>
                <c:ptCount val="7"/>
                <c:pt idx="0">
                  <c:v>11</c:v>
                </c:pt>
                <c:pt idx="1">
                  <c:v>299</c:v>
                </c:pt>
                <c:pt idx="2">
                  <c:v>912</c:v>
                </c:pt>
                <c:pt idx="3">
                  <c:v>727</c:v>
                </c:pt>
                <c:pt idx="4">
                  <c:v>400</c:v>
                </c:pt>
                <c:pt idx="5">
                  <c:v>273</c:v>
                </c:pt>
                <c:pt idx="6">
                  <c:v>70</c:v>
                </c:pt>
              </c:numCache>
            </c:numRef>
          </c:val>
          <c:extLst>
            <c:ext xmlns:c16="http://schemas.microsoft.com/office/drawing/2014/chart" uri="{C3380CC4-5D6E-409C-BE32-E72D297353CC}">
              <c16:uniqueId val="{00000000-B691-4975-8724-82128575355D}"/>
            </c:ext>
          </c:extLst>
        </c:ser>
        <c:dLbls>
          <c:dLblPos val="outEnd"/>
          <c:showLegendKey val="0"/>
          <c:showVal val="1"/>
          <c:showCatName val="0"/>
          <c:showSerName val="0"/>
          <c:showPercent val="0"/>
          <c:showBubbleSize val="0"/>
        </c:dLbls>
        <c:gapWidth val="115"/>
        <c:overlap val="-20"/>
        <c:axId val="1812029663"/>
        <c:axId val="1812030079"/>
      </c:barChart>
      <c:catAx>
        <c:axId val="1812029663"/>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 </a:t>
                </a:r>
                <a:endParaRPr lang="en-PK"/>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30079"/>
        <c:crosses val="autoZero"/>
        <c:auto val="1"/>
        <c:lblAlgn val="ctr"/>
        <c:lblOffset val="100"/>
        <c:noMultiLvlLbl val="0"/>
      </c:catAx>
      <c:valAx>
        <c:axId val="1812030079"/>
        <c:scaling>
          <c:orientation val="minMax"/>
        </c:scaling>
        <c:delete val="0"/>
        <c:axPos val="b"/>
        <c:majorGridlines>
          <c:spPr>
            <a:ln w="9525" cap="flat" cmpd="sng" algn="ctr">
              <a:solidFill>
                <a:schemeClr val="lt1">
                  <a:lumMod val="95000"/>
                  <a:alpha val="10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2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Gilgit Baltistan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'Fleet Size_GB'!$B$17:$B$20</c:f>
              <c:strCache>
                <c:ptCount val="4"/>
                <c:pt idx="0">
                  <c:v>Mini Trucks</c:v>
                </c:pt>
                <c:pt idx="1">
                  <c:v>Rigid Trucks</c:v>
                </c:pt>
                <c:pt idx="2">
                  <c:v>Articulated Trucks</c:v>
                </c:pt>
                <c:pt idx="3">
                  <c:v>Oil Tankers</c:v>
                </c:pt>
              </c:strCache>
            </c:strRef>
          </c:cat>
          <c:val>
            <c:numRef>
              <c:f>'Fleet Size_GB'!$C$17:$C$20</c:f>
              <c:numCache>
                <c:formatCode>#,##0</c:formatCode>
                <c:ptCount val="4"/>
                <c:pt idx="0">
                  <c:v>72</c:v>
                </c:pt>
                <c:pt idx="1">
                  <c:v>9738</c:v>
                </c:pt>
                <c:pt idx="2">
                  <c:v>378</c:v>
                </c:pt>
                <c:pt idx="3">
                  <c:v>748</c:v>
                </c:pt>
              </c:numCache>
            </c:numRef>
          </c:val>
          <c:extLst>
            <c:ext xmlns:c16="http://schemas.microsoft.com/office/drawing/2014/chart" uri="{C3380CC4-5D6E-409C-BE32-E72D297353CC}">
              <c16:uniqueId val="{00000000-0491-418C-9BFA-3A84E2F92117}"/>
            </c:ext>
          </c:extLst>
        </c:ser>
        <c:dLbls>
          <c:dLblPos val="outEnd"/>
          <c:showLegendKey val="0"/>
          <c:showVal val="1"/>
          <c:showCatName val="0"/>
          <c:showSerName val="0"/>
          <c:showPercent val="0"/>
          <c:showBubbleSize val="0"/>
        </c:dLbls>
        <c:gapWidth val="100"/>
        <c:overlap val="-24"/>
        <c:axId val="732361024"/>
        <c:axId val="732366272"/>
      </c:barChart>
      <c:catAx>
        <c:axId val="73236102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32366272"/>
        <c:crosses val="autoZero"/>
        <c:auto val="1"/>
        <c:lblAlgn val="ctr"/>
        <c:lblOffset val="100"/>
        <c:noMultiLvlLbl val="0"/>
      </c:catAx>
      <c:valAx>
        <c:axId val="73236627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3236102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Gilgit Baltistan</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1"/>
          <c:dPt>
            <c:idx val="0"/>
            <c:bubble3D val="0"/>
            <c:explosion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24D-4E72-9613-4C6708C5255F}"/>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24D-4E72-9613-4C6708C5255F}"/>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724D-4E72-9613-4C6708C5255F}"/>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724D-4E72-9613-4C6708C5255F}"/>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724D-4E72-9613-4C6708C5255F}"/>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724D-4E72-9613-4C6708C5255F}"/>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Summary!$M$5:$R$5</c:f>
              <c:strCache>
                <c:ptCount val="6"/>
                <c:pt idx="0">
                  <c:v>Bed Ford</c:v>
                </c:pt>
                <c:pt idx="1">
                  <c:v>Hino</c:v>
                </c:pt>
                <c:pt idx="2">
                  <c:v>Isuzu</c:v>
                </c:pt>
                <c:pt idx="3">
                  <c:v>Mercedes Benz</c:v>
                </c:pt>
                <c:pt idx="4">
                  <c:v>Nissan</c:v>
                </c:pt>
                <c:pt idx="5">
                  <c:v>Others</c:v>
                </c:pt>
              </c:strCache>
            </c:strRef>
          </c:cat>
          <c:val>
            <c:numRef>
              <c:f>Summary!$M$10:$R$10</c:f>
              <c:numCache>
                <c:formatCode>_(* #,##0_);_(* \(#,##0\);_(* "-"??_);_(@_)</c:formatCode>
                <c:ptCount val="6"/>
                <c:pt idx="0">
                  <c:v>5242</c:v>
                </c:pt>
                <c:pt idx="1">
                  <c:v>1900</c:v>
                </c:pt>
                <c:pt idx="2">
                  <c:v>396</c:v>
                </c:pt>
                <c:pt idx="3">
                  <c:v>192</c:v>
                </c:pt>
                <c:pt idx="4">
                  <c:v>1680</c:v>
                </c:pt>
                <c:pt idx="5">
                  <c:v>1526</c:v>
                </c:pt>
              </c:numCache>
            </c:numRef>
          </c:val>
          <c:extLst>
            <c:ext xmlns:c16="http://schemas.microsoft.com/office/drawing/2014/chart" uri="{C3380CC4-5D6E-409C-BE32-E72D297353CC}">
              <c16:uniqueId val="{0000000C-724D-4E72-9613-4C6708C5255F}"/>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Gilgit Baltistan</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Summary!$W$6:$W$12</c:f>
              <c:strCache>
                <c:ptCount val="7"/>
                <c:pt idx="0">
                  <c:v>&lt; = 1960</c:v>
                </c:pt>
                <c:pt idx="1">
                  <c:v>1961 - 1970</c:v>
                </c:pt>
                <c:pt idx="2">
                  <c:v>1971 - 1980</c:v>
                </c:pt>
                <c:pt idx="3">
                  <c:v>1981 - 1990</c:v>
                </c:pt>
                <c:pt idx="4">
                  <c:v>1991 - 2000</c:v>
                </c:pt>
                <c:pt idx="5">
                  <c:v>2001-2010</c:v>
                </c:pt>
                <c:pt idx="6">
                  <c:v>2011-2020</c:v>
                </c:pt>
              </c:strCache>
            </c:strRef>
          </c:cat>
          <c:val>
            <c:numRef>
              <c:f>Summary!$X$6:$X$12</c:f>
              <c:numCache>
                <c:formatCode>#,##0</c:formatCode>
                <c:ptCount val="7"/>
                <c:pt idx="0">
                  <c:v>48</c:v>
                </c:pt>
                <c:pt idx="1">
                  <c:v>496</c:v>
                </c:pt>
                <c:pt idx="2">
                  <c:v>2654</c:v>
                </c:pt>
                <c:pt idx="3">
                  <c:v>4608</c:v>
                </c:pt>
                <c:pt idx="4">
                  <c:v>1215</c:v>
                </c:pt>
                <c:pt idx="5">
                  <c:v>717</c:v>
                </c:pt>
                <c:pt idx="6">
                  <c:v>1193</c:v>
                </c:pt>
              </c:numCache>
            </c:numRef>
          </c:val>
          <c:extLst>
            <c:ext xmlns:c16="http://schemas.microsoft.com/office/drawing/2014/chart" uri="{C3380CC4-5D6E-409C-BE32-E72D297353CC}">
              <c16:uniqueId val="{00000000-CD14-4F54-8D3E-64341D54F2B6}"/>
            </c:ext>
          </c:extLst>
        </c:ser>
        <c:dLbls>
          <c:dLblPos val="outEnd"/>
          <c:showLegendKey val="0"/>
          <c:showVal val="1"/>
          <c:showCatName val="0"/>
          <c:showSerName val="0"/>
          <c:showPercent val="0"/>
          <c:showBubbleSize val="0"/>
        </c:dLbls>
        <c:gapWidth val="115"/>
        <c:overlap val="-20"/>
        <c:axId val="1812029663"/>
        <c:axId val="1812030079"/>
      </c:barChart>
      <c:catAx>
        <c:axId val="1812029663"/>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 </a:t>
                </a:r>
                <a:endParaRPr lang="en-PK"/>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30079"/>
        <c:crosses val="autoZero"/>
        <c:auto val="1"/>
        <c:lblAlgn val="ctr"/>
        <c:lblOffset val="100"/>
        <c:noMultiLvlLbl val="0"/>
      </c:catAx>
      <c:valAx>
        <c:axId val="1812030079"/>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81202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Vehicle Classification by Axle Configuration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517-49A5-B4BB-64FDAC7D27F4}"/>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517-49A5-B4BB-64FDAC7D27F4}"/>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517-49A5-B4BB-64FDAC7D27F4}"/>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517-49A5-B4BB-64FDAC7D27F4}"/>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9517-49A5-B4BB-64FDAC7D27F4}"/>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RSI!$A$27:$A$31</c:f>
              <c:strCache>
                <c:ptCount val="5"/>
                <c:pt idx="0">
                  <c:v>2-Axle Truck</c:v>
                </c:pt>
                <c:pt idx="1">
                  <c:v>3-Axle Truck</c:v>
                </c:pt>
                <c:pt idx="2">
                  <c:v>4-Axle Truck</c:v>
                </c:pt>
                <c:pt idx="3">
                  <c:v>5-Axle Truck</c:v>
                </c:pt>
                <c:pt idx="4">
                  <c:v>6-Axle Truck</c:v>
                </c:pt>
              </c:strCache>
            </c:strRef>
          </c:cat>
          <c:val>
            <c:numRef>
              <c:f>RSI!$B$27:$B$31</c:f>
              <c:numCache>
                <c:formatCode>_(* #,##0_);_(* \(#,##0\);_(* "-"??_);_(@_)</c:formatCode>
                <c:ptCount val="5"/>
                <c:pt idx="0">
                  <c:v>1062</c:v>
                </c:pt>
                <c:pt idx="1">
                  <c:v>1138</c:v>
                </c:pt>
                <c:pt idx="2">
                  <c:v>520</c:v>
                </c:pt>
                <c:pt idx="3">
                  <c:v>220</c:v>
                </c:pt>
                <c:pt idx="4">
                  <c:v>342</c:v>
                </c:pt>
              </c:numCache>
            </c:numRef>
          </c:val>
          <c:extLst>
            <c:ext xmlns:c16="http://schemas.microsoft.com/office/drawing/2014/chart" uri="{C3380CC4-5D6E-409C-BE32-E72D297353CC}">
              <c16:uniqueId val="{0000000A-9517-49A5-B4BB-64FDAC7D27F4}"/>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Vehicle Classification by Make</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9CE-4369-A1A7-FFEAF1D9DD7B}"/>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9CE-4369-A1A7-FFEAF1D9DD7B}"/>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9CE-4369-A1A7-FFEAF1D9DD7B}"/>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9CE-4369-A1A7-FFEAF1D9DD7B}"/>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29CE-4369-A1A7-FFEAF1D9DD7B}"/>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29CE-4369-A1A7-FFEAF1D9DD7B}"/>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RSI!$A$2:$A$7</c:f>
              <c:strCache>
                <c:ptCount val="6"/>
                <c:pt idx="0">
                  <c:v> Bedford </c:v>
                </c:pt>
                <c:pt idx="1">
                  <c:v> Hino </c:v>
                </c:pt>
                <c:pt idx="2">
                  <c:v> Isuzu </c:v>
                </c:pt>
                <c:pt idx="3">
                  <c:v> Mercedes </c:v>
                </c:pt>
                <c:pt idx="4">
                  <c:v> Nissan </c:v>
                </c:pt>
                <c:pt idx="5">
                  <c:v> Others </c:v>
                </c:pt>
              </c:strCache>
            </c:strRef>
          </c:cat>
          <c:val>
            <c:numRef>
              <c:f>RSI!$B$2:$B$7</c:f>
              <c:numCache>
                <c:formatCode>_(* #,##0_);_(* \(#,##0\);_(* "-"??_);_(@_)</c:formatCode>
                <c:ptCount val="6"/>
                <c:pt idx="0">
                  <c:v>635</c:v>
                </c:pt>
                <c:pt idx="1">
                  <c:v>1686</c:v>
                </c:pt>
                <c:pt idx="2">
                  <c:v>132</c:v>
                </c:pt>
                <c:pt idx="3">
                  <c:v>30</c:v>
                </c:pt>
                <c:pt idx="4">
                  <c:v>531</c:v>
                </c:pt>
                <c:pt idx="5">
                  <c:v>268</c:v>
                </c:pt>
              </c:numCache>
            </c:numRef>
          </c:val>
          <c:extLst>
            <c:ext xmlns:c16="http://schemas.microsoft.com/office/drawing/2014/chart" uri="{C3380CC4-5D6E-409C-BE32-E72D297353CC}">
              <c16:uniqueId val="{0000000C-29CE-4369-A1A7-FFEAF1D9DD7B}"/>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Trucks</a:t>
            </a:r>
          </a:p>
          <a:p>
            <a:pPr>
              <a:defRPr/>
            </a:pPr>
            <a:r>
              <a:rPr lang="en-US"/>
              <a:t>Roadside Interviews Survey</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RSI!$J$46:$J$51</c:f>
              <c:strCache>
                <c:ptCount val="6"/>
                <c:pt idx="0">
                  <c:v> &lt; = 1970 </c:v>
                </c:pt>
                <c:pt idx="1">
                  <c:v> 1971-1980 </c:v>
                </c:pt>
                <c:pt idx="2">
                  <c:v> 1981-1990 </c:v>
                </c:pt>
                <c:pt idx="3">
                  <c:v> 1991-2000 </c:v>
                </c:pt>
                <c:pt idx="4">
                  <c:v> 2001-2010 </c:v>
                </c:pt>
                <c:pt idx="5">
                  <c:v> 2011-2020 </c:v>
                </c:pt>
              </c:strCache>
            </c:strRef>
          </c:cat>
          <c:val>
            <c:numRef>
              <c:f>RSI!$K$46:$K$51</c:f>
              <c:numCache>
                <c:formatCode>_(* #,##0_);_(* \(#,##0\);_(* "-"??_);_(@_)</c:formatCode>
                <c:ptCount val="6"/>
                <c:pt idx="0">
                  <c:v>27</c:v>
                </c:pt>
                <c:pt idx="1">
                  <c:v>160</c:v>
                </c:pt>
                <c:pt idx="2">
                  <c:v>367</c:v>
                </c:pt>
                <c:pt idx="3">
                  <c:v>607</c:v>
                </c:pt>
                <c:pt idx="4">
                  <c:v>1011</c:v>
                </c:pt>
                <c:pt idx="5">
                  <c:v>1001</c:v>
                </c:pt>
              </c:numCache>
            </c:numRef>
          </c:val>
          <c:extLst>
            <c:ext xmlns:c16="http://schemas.microsoft.com/office/drawing/2014/chart" uri="{C3380CC4-5D6E-409C-BE32-E72D297353CC}">
              <c16:uniqueId val="{00000000-F05E-473C-A2A6-543CF55FB5D7}"/>
            </c:ext>
          </c:extLst>
        </c:ser>
        <c:dLbls>
          <c:dLblPos val="outEnd"/>
          <c:showLegendKey val="0"/>
          <c:showVal val="1"/>
          <c:showCatName val="0"/>
          <c:showSerName val="0"/>
          <c:showPercent val="0"/>
          <c:showBubbleSize val="0"/>
        </c:dLbls>
        <c:gapWidth val="115"/>
        <c:overlap val="-20"/>
        <c:axId val="883669448"/>
        <c:axId val="883670432"/>
      </c:barChart>
      <c:catAx>
        <c:axId val="883669448"/>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83670432"/>
        <c:crosses val="autoZero"/>
        <c:auto val="1"/>
        <c:lblAlgn val="ctr"/>
        <c:lblOffset val="100"/>
        <c:noMultiLvlLbl val="0"/>
      </c:catAx>
      <c:valAx>
        <c:axId val="883670432"/>
        <c:scaling>
          <c:orientation val="minMax"/>
        </c:scaling>
        <c:delete val="0"/>
        <c:axPos val="b"/>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8366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Vehicle Modifications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explosion val="1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983-41B8-AD81-3CF83F63453A}"/>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983-41B8-AD81-3CF83F63453A}"/>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983-41B8-AD81-3CF83F63453A}"/>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983-41B8-AD81-3CF83F63453A}"/>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2983-41B8-AD81-3CF83F63453A}"/>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RSI!$A$146:$A$150</c:f>
              <c:strCache>
                <c:ptCount val="5"/>
                <c:pt idx="0">
                  <c:v>Chassis</c:v>
                </c:pt>
                <c:pt idx="1">
                  <c:v>Extra Axle Added</c:v>
                </c:pt>
                <c:pt idx="2">
                  <c:v>Engine</c:v>
                </c:pt>
                <c:pt idx="3">
                  <c:v>Don’t know</c:v>
                </c:pt>
                <c:pt idx="4">
                  <c:v>Not at all</c:v>
                </c:pt>
              </c:strCache>
            </c:strRef>
          </c:cat>
          <c:val>
            <c:numRef>
              <c:f>RSI!$B$146:$B$150</c:f>
              <c:numCache>
                <c:formatCode>_(* #,##0_);_(* \(#,##0\);_(* "-"??_);_(@_)</c:formatCode>
                <c:ptCount val="5"/>
                <c:pt idx="0">
                  <c:v>9</c:v>
                </c:pt>
                <c:pt idx="1">
                  <c:v>149</c:v>
                </c:pt>
                <c:pt idx="2">
                  <c:v>288</c:v>
                </c:pt>
                <c:pt idx="3">
                  <c:v>512</c:v>
                </c:pt>
                <c:pt idx="4">
                  <c:v>2264</c:v>
                </c:pt>
              </c:numCache>
            </c:numRef>
          </c:val>
          <c:extLst>
            <c:ext xmlns:c16="http://schemas.microsoft.com/office/drawing/2014/chart" uri="{C3380CC4-5D6E-409C-BE32-E72D297353CC}">
              <c16:uniqueId val="{0000000A-2983-41B8-AD81-3CF83F63453A}"/>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Pakistan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Summary!$Y$3:$Y$9</c:f>
              <c:strCache>
                <c:ptCount val="7"/>
                <c:pt idx="0">
                  <c:v>&lt; = 1960</c:v>
                </c:pt>
                <c:pt idx="1">
                  <c:v>1961 - 1970</c:v>
                </c:pt>
                <c:pt idx="2">
                  <c:v>1971 - 1980</c:v>
                </c:pt>
                <c:pt idx="3">
                  <c:v>1981 - 1990</c:v>
                </c:pt>
                <c:pt idx="4">
                  <c:v>1991 - 2000</c:v>
                </c:pt>
                <c:pt idx="5">
                  <c:v>2001-2010</c:v>
                </c:pt>
                <c:pt idx="6">
                  <c:v>2011-2020</c:v>
                </c:pt>
              </c:strCache>
            </c:strRef>
          </c:cat>
          <c:val>
            <c:numRef>
              <c:f>Summary!$Z$3:$Z$9</c:f>
              <c:numCache>
                <c:formatCode>_(* #,##0_);_(* \(#,##0\);_(* "-"??_);_(@_)</c:formatCode>
                <c:ptCount val="7"/>
                <c:pt idx="0">
                  <c:v>5126</c:v>
                </c:pt>
                <c:pt idx="1">
                  <c:v>20319</c:v>
                </c:pt>
                <c:pt idx="2">
                  <c:v>55635</c:v>
                </c:pt>
                <c:pt idx="3">
                  <c:v>80124</c:v>
                </c:pt>
                <c:pt idx="4">
                  <c:v>79502</c:v>
                </c:pt>
                <c:pt idx="5">
                  <c:v>67797</c:v>
                </c:pt>
                <c:pt idx="6">
                  <c:v>45220</c:v>
                </c:pt>
              </c:numCache>
            </c:numRef>
          </c:val>
          <c:extLst>
            <c:ext xmlns:c16="http://schemas.microsoft.com/office/drawing/2014/chart" uri="{C3380CC4-5D6E-409C-BE32-E72D297353CC}">
              <c16:uniqueId val="{00000000-0C9A-4A8C-A855-801F7FC87118}"/>
            </c:ext>
          </c:extLst>
        </c:ser>
        <c:dLbls>
          <c:dLblPos val="outEnd"/>
          <c:showLegendKey val="0"/>
          <c:showVal val="1"/>
          <c:showCatName val="0"/>
          <c:showSerName val="0"/>
          <c:showPercent val="0"/>
          <c:showBubbleSize val="0"/>
        </c:dLbls>
        <c:gapWidth val="115"/>
        <c:overlap val="-20"/>
        <c:axId val="1473871760"/>
        <c:axId val="1473872592"/>
      </c:barChart>
      <c:catAx>
        <c:axId val="1473871760"/>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473872592"/>
        <c:crosses val="autoZero"/>
        <c:auto val="1"/>
        <c:lblAlgn val="ctr"/>
        <c:lblOffset val="100"/>
        <c:noMultiLvlLbl val="0"/>
      </c:catAx>
      <c:valAx>
        <c:axId val="1473872592"/>
        <c:scaling>
          <c:orientation val="minMax"/>
        </c:scaling>
        <c:delete val="0"/>
        <c:axPos val="b"/>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47387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[Owners Survey-(2021-06-01)-02.xlsx](2)!PivotTable1</c:name>
    <c:fmtId val="-1"/>
  </c:pivotSource>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dirty="0"/>
              <a:t>Modifications and Strengthening of Trucks</a:t>
            </a:r>
          </a:p>
        </c:rich>
      </c:tx>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19050">
            <a:noFill/>
          </a:ln>
          <a:effectLst/>
          <a:scene3d>
            <a:camera prst="orthographicFront">
              <a:rot lat="0" lon="0" rev="0"/>
            </a:camera>
            <a:lightRig rig="threePt" dir="t">
              <a:rot lat="0" lon="0" rev="1200000"/>
            </a:lightRig>
          </a:scene3d>
          <a:sp3d>
            <a:bevelT w="63500" h="25400"/>
          </a:sp3d>
        </c:spPr>
      </c:pivotFmt>
      <c:pivotFmt>
        <c:idx val="8"/>
        <c:spPr>
          <a:solidFill>
            <a:schemeClr val="accent1"/>
          </a:solidFill>
          <a:ln w="19050">
            <a:noFill/>
          </a:ln>
          <a:effectLst/>
          <a:scene3d>
            <a:camera prst="orthographicFront">
              <a:rot lat="0" lon="0" rev="0"/>
            </a:camera>
            <a:lightRig rig="threePt" dir="t">
              <a:rot lat="0" lon="0" rev="1200000"/>
            </a:lightRig>
          </a:scene3d>
          <a:sp3d>
            <a:bevelT w="63500" h="25400"/>
          </a:sp3d>
        </c:spPr>
      </c:pivotFmt>
      <c:pivotFmt>
        <c:idx val="9"/>
        <c:spPr>
          <a:solidFill>
            <a:schemeClr val="accent1"/>
          </a:solidFill>
          <a:ln w="19050">
            <a:noFill/>
          </a:ln>
          <a:effectLst/>
          <a:scene3d>
            <a:camera prst="orthographicFront">
              <a:rot lat="0" lon="0" rev="0"/>
            </a:camera>
            <a:lightRig rig="threePt" dir="t">
              <a:rot lat="0" lon="0" rev="1200000"/>
            </a:lightRig>
          </a:scene3d>
          <a:sp3d>
            <a:bevelT w="63500" h="25400"/>
          </a:sp3d>
        </c:spPr>
      </c:pivotFmt>
      <c:pivotFmt>
        <c:idx val="10"/>
        <c:spPr>
          <a:solidFill>
            <a:schemeClr val="accent1"/>
          </a:solidFill>
          <a:ln w="19050">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noFill/>
          </a:ln>
          <a:effectLst/>
          <a:scene3d>
            <a:camera prst="orthographicFront">
              <a:rot lat="0" lon="0" rev="0"/>
            </a:camera>
            <a:lightRig rig="threePt" dir="t">
              <a:rot lat="0" lon="0" rev="1200000"/>
            </a:lightRig>
          </a:scene3d>
          <a:sp3d>
            <a:bevelT w="63500" h="25400"/>
          </a:sp3d>
        </c:spPr>
      </c:pivotFmt>
      <c:pivotFmt>
        <c:idx val="12"/>
        <c:spPr>
          <a:solidFill>
            <a:schemeClr val="accent1"/>
          </a:solidFill>
          <a:ln w="19050">
            <a:noFill/>
          </a:ln>
          <a:effectLst/>
          <a:scene3d>
            <a:camera prst="orthographicFront">
              <a:rot lat="0" lon="0" rev="0"/>
            </a:camera>
            <a:lightRig rig="threePt" dir="t">
              <a:rot lat="0" lon="0" rev="1200000"/>
            </a:lightRig>
          </a:scene3d>
          <a:sp3d>
            <a:bevelT w="63500" h="25400"/>
          </a:sp3d>
        </c:spPr>
      </c:pivotFmt>
      <c:pivotFmt>
        <c:idx val="13"/>
        <c:spPr>
          <a:solidFill>
            <a:schemeClr val="accent1"/>
          </a:solidFill>
          <a:ln w="19050">
            <a:noFill/>
          </a:ln>
          <a:effectLst/>
          <a:scene3d>
            <a:camera prst="orthographicFront">
              <a:rot lat="0" lon="0" rev="0"/>
            </a:camera>
            <a:lightRig rig="threePt" dir="t">
              <a:rot lat="0" lon="0" rev="1200000"/>
            </a:lightRig>
          </a:scene3d>
          <a:sp3d>
            <a:bevelT w="63500" h="25400"/>
          </a:sp3d>
        </c:spPr>
      </c:pivotFmt>
    </c:pivotFmts>
    <c:plotArea>
      <c:layout/>
      <c:pieChart>
        <c:varyColors val="1"/>
        <c:ser>
          <c:idx val="0"/>
          <c:order val="0"/>
          <c:tx>
            <c:strRef>
              <c:f>'(2)'!$B$1</c:f>
              <c:strCache>
                <c:ptCount val="1"/>
                <c:pt idx="0">
                  <c:v>Total</c:v>
                </c:pt>
              </c:strCache>
            </c:strRef>
          </c:tx>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3C6A-45A8-BCDD-AA0E4C7B2C42}"/>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3C6A-45A8-BCDD-AA0E4C7B2C42}"/>
              </c:ext>
            </c:extLst>
          </c:dPt>
          <c:dPt>
            <c:idx val="2"/>
            <c:bubble3D val="0"/>
            <c:explosion val="2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3C6A-45A8-BCDD-AA0E4C7B2C42}"/>
              </c:ext>
            </c:extLst>
          </c:dPt>
          <c:dLbls>
            <c:dLbl>
              <c:idx val="0"/>
              <c:layout>
                <c:manualLayout>
                  <c:x val="1.9460634763827953E-2"/>
                  <c:y val="4.55267720249791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C6A-45A8-BCDD-AA0E4C7B2C42}"/>
                </c:ext>
              </c:extLst>
            </c:dLbl>
            <c:dLbl>
              <c:idx val="2"/>
              <c:layout>
                <c:manualLayout>
                  <c:x val="-4.9863845761628778E-3"/>
                  <c:y val="-0.2005269228511963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6A-45A8-BCDD-AA0E4C7B2C4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'(2)'!$A$2:$A$5</c:f>
              <c:strCache>
                <c:ptCount val="3"/>
                <c:pt idx="0">
                  <c:v>Engine</c:v>
                </c:pt>
                <c:pt idx="1">
                  <c:v>Extra Axle Added</c:v>
                </c:pt>
                <c:pt idx="2">
                  <c:v>Not at all</c:v>
                </c:pt>
              </c:strCache>
            </c:strRef>
          </c:cat>
          <c:val>
            <c:numRef>
              <c:f>'(2)'!$B$2:$B$5</c:f>
              <c:numCache>
                <c:formatCode>General</c:formatCode>
                <c:ptCount val="3"/>
                <c:pt idx="0">
                  <c:v>24</c:v>
                </c:pt>
                <c:pt idx="1">
                  <c:v>17</c:v>
                </c:pt>
                <c:pt idx="2">
                  <c:v>44</c:v>
                </c:pt>
              </c:numCache>
            </c:numRef>
          </c:val>
          <c:extLst>
            <c:ext xmlns:c16="http://schemas.microsoft.com/office/drawing/2014/chart" uri="{C3380CC4-5D6E-409C-BE32-E72D297353CC}">
              <c16:uniqueId val="{00000006-3C6A-45A8-BCDD-AA0E4C7B2C42}"/>
            </c:ext>
          </c:extLst>
        </c:ser>
        <c:dLbls>
          <c:showLegendKey val="0"/>
          <c:showVal val="0"/>
          <c:showCatName val="1"/>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Make Wise Vehicle Modifications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stacked"/>
        <c:varyColors val="0"/>
        <c:ser>
          <c:idx val="0"/>
          <c:order val="0"/>
          <c:tx>
            <c:strRef>
              <c:f>RSI!$L$145</c:f>
              <c:strCache>
                <c:ptCount val="1"/>
                <c:pt idx="0">
                  <c:v>Chassis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RSI!$K$146:$K$151</c:f>
              <c:strCache>
                <c:ptCount val="6"/>
                <c:pt idx="0">
                  <c:v>Hino</c:v>
                </c:pt>
                <c:pt idx="1">
                  <c:v>Bedford</c:v>
                </c:pt>
                <c:pt idx="2">
                  <c:v>Nissan</c:v>
                </c:pt>
                <c:pt idx="3">
                  <c:v>Isuzu</c:v>
                </c:pt>
                <c:pt idx="4">
                  <c:v>Others</c:v>
                </c:pt>
                <c:pt idx="5">
                  <c:v>Mercedes</c:v>
                </c:pt>
              </c:strCache>
            </c:strRef>
          </c:cat>
          <c:val>
            <c:numRef>
              <c:f>RSI!$L$146:$L$151</c:f>
              <c:numCache>
                <c:formatCode>General</c:formatCode>
                <c:ptCount val="6"/>
                <c:pt idx="0">
                  <c:v>4</c:v>
                </c:pt>
                <c:pt idx="1">
                  <c:v>2</c:v>
                </c:pt>
                <c:pt idx="2">
                  <c:v>1</c:v>
                </c:pt>
                <c:pt idx="4">
                  <c:v>2</c:v>
                </c:pt>
              </c:numCache>
            </c:numRef>
          </c:val>
          <c:extLst>
            <c:ext xmlns:c16="http://schemas.microsoft.com/office/drawing/2014/chart" uri="{C3380CC4-5D6E-409C-BE32-E72D297353CC}">
              <c16:uniqueId val="{00000000-7B3E-4749-A01E-3E90E78281E1}"/>
            </c:ext>
          </c:extLst>
        </c:ser>
        <c:ser>
          <c:idx val="1"/>
          <c:order val="1"/>
          <c:tx>
            <c:strRef>
              <c:f>RSI!$M$145</c:f>
              <c:strCache>
                <c:ptCount val="1"/>
                <c:pt idx="0">
                  <c:v>Engine</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RSI!$K$146:$K$151</c:f>
              <c:strCache>
                <c:ptCount val="6"/>
                <c:pt idx="0">
                  <c:v>Hino</c:v>
                </c:pt>
                <c:pt idx="1">
                  <c:v>Bedford</c:v>
                </c:pt>
                <c:pt idx="2">
                  <c:v>Nissan</c:v>
                </c:pt>
                <c:pt idx="3">
                  <c:v>Isuzu</c:v>
                </c:pt>
                <c:pt idx="4">
                  <c:v>Others</c:v>
                </c:pt>
                <c:pt idx="5">
                  <c:v>Mercedes</c:v>
                </c:pt>
              </c:strCache>
            </c:strRef>
          </c:cat>
          <c:val>
            <c:numRef>
              <c:f>RSI!$M$146:$M$151</c:f>
              <c:numCache>
                <c:formatCode>General</c:formatCode>
                <c:ptCount val="6"/>
                <c:pt idx="0">
                  <c:v>212</c:v>
                </c:pt>
                <c:pt idx="1">
                  <c:v>25</c:v>
                </c:pt>
                <c:pt idx="2">
                  <c:v>44</c:v>
                </c:pt>
                <c:pt idx="3">
                  <c:v>1</c:v>
                </c:pt>
                <c:pt idx="4">
                  <c:v>5</c:v>
                </c:pt>
                <c:pt idx="5">
                  <c:v>1</c:v>
                </c:pt>
              </c:numCache>
            </c:numRef>
          </c:val>
          <c:extLst>
            <c:ext xmlns:c16="http://schemas.microsoft.com/office/drawing/2014/chart" uri="{C3380CC4-5D6E-409C-BE32-E72D297353CC}">
              <c16:uniqueId val="{00000001-7B3E-4749-A01E-3E90E78281E1}"/>
            </c:ext>
          </c:extLst>
        </c:ser>
        <c:ser>
          <c:idx val="2"/>
          <c:order val="2"/>
          <c:tx>
            <c:strRef>
              <c:f>RSI!$N$145</c:f>
              <c:strCache>
                <c:ptCount val="1"/>
                <c:pt idx="0">
                  <c:v>Extra Axle Added</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RSI!$K$146:$K$151</c:f>
              <c:strCache>
                <c:ptCount val="6"/>
                <c:pt idx="0">
                  <c:v>Hino</c:v>
                </c:pt>
                <c:pt idx="1">
                  <c:v>Bedford</c:v>
                </c:pt>
                <c:pt idx="2">
                  <c:v>Nissan</c:v>
                </c:pt>
                <c:pt idx="3">
                  <c:v>Isuzu</c:v>
                </c:pt>
                <c:pt idx="4">
                  <c:v>Others</c:v>
                </c:pt>
                <c:pt idx="5">
                  <c:v>Mercedes</c:v>
                </c:pt>
              </c:strCache>
            </c:strRef>
          </c:cat>
          <c:val>
            <c:numRef>
              <c:f>RSI!$N$146:$N$151</c:f>
              <c:numCache>
                <c:formatCode>General</c:formatCode>
                <c:ptCount val="6"/>
                <c:pt idx="0">
                  <c:v>67</c:v>
                </c:pt>
                <c:pt idx="1">
                  <c:v>41</c:v>
                </c:pt>
                <c:pt idx="2">
                  <c:v>23</c:v>
                </c:pt>
                <c:pt idx="3">
                  <c:v>12</c:v>
                </c:pt>
                <c:pt idx="4">
                  <c:v>5</c:v>
                </c:pt>
                <c:pt idx="5">
                  <c:v>1</c:v>
                </c:pt>
              </c:numCache>
            </c:numRef>
          </c:val>
          <c:extLst>
            <c:ext xmlns:c16="http://schemas.microsoft.com/office/drawing/2014/chart" uri="{C3380CC4-5D6E-409C-BE32-E72D297353CC}">
              <c16:uniqueId val="{00000002-7B3E-4749-A01E-3E90E78281E1}"/>
            </c:ext>
          </c:extLst>
        </c:ser>
        <c:dLbls>
          <c:showLegendKey val="0"/>
          <c:showVal val="0"/>
          <c:showCatName val="0"/>
          <c:showSerName val="0"/>
          <c:showPercent val="0"/>
          <c:showBubbleSize val="0"/>
        </c:dLbls>
        <c:gapWidth val="150"/>
        <c:overlap val="100"/>
        <c:axId val="941781400"/>
        <c:axId val="941789928"/>
      </c:barChart>
      <c:catAx>
        <c:axId val="9417814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941789928"/>
        <c:crosses val="autoZero"/>
        <c:auto val="1"/>
        <c:lblAlgn val="ctr"/>
        <c:lblOffset val="100"/>
        <c:noMultiLvlLbl val="0"/>
      </c:catAx>
      <c:valAx>
        <c:axId val="94178992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941781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Axle Wise Vehicle Modifications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stacked"/>
        <c:varyColors val="0"/>
        <c:ser>
          <c:idx val="0"/>
          <c:order val="0"/>
          <c:tx>
            <c:strRef>
              <c:f>RSI!$L$162</c:f>
              <c:strCache>
                <c:ptCount val="1"/>
                <c:pt idx="0">
                  <c:v>Chassis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95E7-456C-A063-973E6038E616}"/>
                </c:ext>
              </c:extLst>
            </c:dLbl>
            <c:dLbl>
              <c:idx val="1"/>
              <c:delete val="1"/>
              <c:extLst>
                <c:ext xmlns:c15="http://schemas.microsoft.com/office/drawing/2012/chart" uri="{CE6537A1-D6FC-4f65-9D91-7224C49458BB}"/>
                <c:ext xmlns:c16="http://schemas.microsoft.com/office/drawing/2014/chart" uri="{C3380CC4-5D6E-409C-BE32-E72D297353CC}">
                  <c16:uniqueId val="{00000001-95E7-456C-A063-973E6038E616}"/>
                </c:ext>
              </c:extLst>
            </c:dLbl>
            <c:dLbl>
              <c:idx val="2"/>
              <c:delete val="1"/>
              <c:extLst>
                <c:ext xmlns:c15="http://schemas.microsoft.com/office/drawing/2012/chart" uri="{CE6537A1-D6FC-4f65-9D91-7224C49458BB}"/>
                <c:ext xmlns:c16="http://schemas.microsoft.com/office/drawing/2014/chart" uri="{C3380CC4-5D6E-409C-BE32-E72D297353CC}">
                  <c16:uniqueId val="{00000002-95E7-456C-A063-973E6038E616}"/>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RSI!$K$163:$K$167</c:f>
              <c:strCache>
                <c:ptCount val="5"/>
                <c:pt idx="0">
                  <c:v>6-Axle</c:v>
                </c:pt>
                <c:pt idx="1">
                  <c:v>5-Axle</c:v>
                </c:pt>
                <c:pt idx="2">
                  <c:v>4-Axle</c:v>
                </c:pt>
                <c:pt idx="3">
                  <c:v>3-Axle</c:v>
                </c:pt>
                <c:pt idx="4">
                  <c:v>2-Axle</c:v>
                </c:pt>
              </c:strCache>
            </c:strRef>
          </c:cat>
          <c:val>
            <c:numRef>
              <c:f>RSI!$L$163:$L$167</c:f>
              <c:numCache>
                <c:formatCode>General</c:formatCode>
                <c:ptCount val="5"/>
                <c:pt idx="0">
                  <c:v>0</c:v>
                </c:pt>
                <c:pt idx="1">
                  <c:v>0</c:v>
                </c:pt>
                <c:pt idx="2">
                  <c:v>0</c:v>
                </c:pt>
                <c:pt idx="3">
                  <c:v>3</c:v>
                </c:pt>
                <c:pt idx="4">
                  <c:v>6</c:v>
                </c:pt>
              </c:numCache>
            </c:numRef>
          </c:val>
          <c:extLst>
            <c:ext xmlns:c16="http://schemas.microsoft.com/office/drawing/2014/chart" uri="{C3380CC4-5D6E-409C-BE32-E72D297353CC}">
              <c16:uniqueId val="{00000003-95E7-456C-A063-973E6038E616}"/>
            </c:ext>
          </c:extLst>
        </c:ser>
        <c:ser>
          <c:idx val="1"/>
          <c:order val="1"/>
          <c:tx>
            <c:strRef>
              <c:f>RSI!$M$162</c:f>
              <c:strCache>
                <c:ptCount val="1"/>
                <c:pt idx="0">
                  <c:v>Engine</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RSI!$K$163:$K$167</c:f>
              <c:strCache>
                <c:ptCount val="5"/>
                <c:pt idx="0">
                  <c:v>6-Axle</c:v>
                </c:pt>
                <c:pt idx="1">
                  <c:v>5-Axle</c:v>
                </c:pt>
                <c:pt idx="2">
                  <c:v>4-Axle</c:v>
                </c:pt>
                <c:pt idx="3">
                  <c:v>3-Axle</c:v>
                </c:pt>
                <c:pt idx="4">
                  <c:v>2-Axle</c:v>
                </c:pt>
              </c:strCache>
            </c:strRef>
          </c:cat>
          <c:val>
            <c:numRef>
              <c:f>RSI!$M$163:$M$167</c:f>
              <c:numCache>
                <c:formatCode>General</c:formatCode>
                <c:ptCount val="5"/>
                <c:pt idx="0">
                  <c:v>26</c:v>
                </c:pt>
                <c:pt idx="1">
                  <c:v>23</c:v>
                </c:pt>
                <c:pt idx="2">
                  <c:v>47</c:v>
                </c:pt>
                <c:pt idx="3">
                  <c:v>100</c:v>
                </c:pt>
                <c:pt idx="4">
                  <c:v>92</c:v>
                </c:pt>
              </c:numCache>
            </c:numRef>
          </c:val>
          <c:extLst>
            <c:ext xmlns:c16="http://schemas.microsoft.com/office/drawing/2014/chart" uri="{C3380CC4-5D6E-409C-BE32-E72D297353CC}">
              <c16:uniqueId val="{00000004-95E7-456C-A063-973E6038E616}"/>
            </c:ext>
          </c:extLst>
        </c:ser>
        <c:ser>
          <c:idx val="2"/>
          <c:order val="2"/>
          <c:tx>
            <c:strRef>
              <c:f>RSI!$N$162</c:f>
              <c:strCache>
                <c:ptCount val="1"/>
                <c:pt idx="0">
                  <c:v>Extra Axle Added</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95E7-456C-A063-973E6038E616}"/>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RSI!$K$163:$K$167</c:f>
              <c:strCache>
                <c:ptCount val="5"/>
                <c:pt idx="0">
                  <c:v>6-Axle</c:v>
                </c:pt>
                <c:pt idx="1">
                  <c:v>5-Axle</c:v>
                </c:pt>
                <c:pt idx="2">
                  <c:v>4-Axle</c:v>
                </c:pt>
                <c:pt idx="3">
                  <c:v>3-Axle</c:v>
                </c:pt>
                <c:pt idx="4">
                  <c:v>2-Axle</c:v>
                </c:pt>
              </c:strCache>
            </c:strRef>
          </c:cat>
          <c:val>
            <c:numRef>
              <c:f>RSI!$N$163:$N$167</c:f>
              <c:numCache>
                <c:formatCode>General</c:formatCode>
                <c:ptCount val="5"/>
                <c:pt idx="0">
                  <c:v>0</c:v>
                </c:pt>
                <c:pt idx="1">
                  <c:v>9</c:v>
                </c:pt>
                <c:pt idx="2">
                  <c:v>35</c:v>
                </c:pt>
                <c:pt idx="3">
                  <c:v>52</c:v>
                </c:pt>
                <c:pt idx="4">
                  <c:v>53</c:v>
                </c:pt>
              </c:numCache>
            </c:numRef>
          </c:val>
          <c:extLst>
            <c:ext xmlns:c16="http://schemas.microsoft.com/office/drawing/2014/chart" uri="{C3380CC4-5D6E-409C-BE32-E72D297353CC}">
              <c16:uniqueId val="{00000006-95E7-456C-A063-973E6038E616}"/>
            </c:ext>
          </c:extLst>
        </c:ser>
        <c:dLbls>
          <c:showLegendKey val="0"/>
          <c:showVal val="1"/>
          <c:showCatName val="0"/>
          <c:showSerName val="0"/>
          <c:showPercent val="0"/>
          <c:showBubbleSize val="0"/>
        </c:dLbls>
        <c:gapWidth val="150"/>
        <c:overlap val="100"/>
        <c:axId val="878324088"/>
        <c:axId val="878324416"/>
      </c:barChart>
      <c:catAx>
        <c:axId val="87832408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78324416"/>
        <c:crosses val="autoZero"/>
        <c:auto val="1"/>
        <c:lblAlgn val="ctr"/>
        <c:lblOffset val="100"/>
        <c:noMultiLvlLbl val="0"/>
      </c:catAx>
      <c:valAx>
        <c:axId val="87832441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78324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[RSI Survey_Analysis.xlsx]Own.!PivotTable1</c:name>
    <c:fmtId val="-1"/>
  </c:pivotSource>
  <c:chart>
    <c:title>
      <c:tx>
        <c:rich>
          <a:bodyPr rot="0" spcFirstLastPara="1" vertOverflow="ellipsis" vert="horz" wrap="square" anchor="ctr" anchorCtr="1"/>
          <a:lstStyle/>
          <a:p>
            <a:pPr>
              <a:defRPr lang="en-US"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Vehicle Ownership</a:t>
            </a:r>
          </a:p>
        </c:rich>
      </c:tx>
      <c:overlay val="0"/>
      <c:spPr>
        <a:noFill/>
        <a:ln>
          <a:noFill/>
        </a:ln>
        <a:effectLst/>
      </c:spPr>
      <c:txPr>
        <a:bodyPr rot="0" spcFirstLastPara="1" vertOverflow="ellipsis" vert="horz" wrap="square" anchor="ctr" anchorCtr="1"/>
        <a:lstStyle/>
        <a:p>
          <a:pPr>
            <a:defRPr lang="en-US"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
        <c:spPr>
          <a:solidFill>
            <a:schemeClr val="accent2"/>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
        <c:spPr>
          <a:solidFill>
            <a:schemeClr val="accent3"/>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
        <c:spPr>
          <a:solidFill>
            <a:schemeClr val="accent4"/>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8"/>
        <c:spPr>
          <a:solidFill>
            <a:schemeClr val="accent5"/>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9"/>
        <c:spPr>
          <a:solidFill>
            <a:schemeClr val="accent6"/>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0"/>
        <c:spPr>
          <a:solidFill>
            <a:schemeClr val="accent1">
              <a:lumMod val="60000"/>
            </a:schemeClr>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4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7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6267052112808329E-2"/>
          <c:y val="0.27253865221525414"/>
          <c:w val="0.82746589577438334"/>
          <c:h val="0.69664730162743271"/>
        </c:manualLayout>
      </c:layout>
      <c:pie3DChart>
        <c:varyColors val="1"/>
        <c:ser>
          <c:idx val="0"/>
          <c:order val="0"/>
          <c:tx>
            <c:strRef>
              <c:f>Own.!$B$3</c:f>
              <c:strCache>
                <c:ptCount val="1"/>
                <c:pt idx="0">
                  <c:v>Total</c:v>
                </c:pt>
              </c:strCache>
            </c:strRef>
          </c:tx>
          <c:explosion val="36"/>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19D-44CE-903D-CDD36F987032}"/>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19D-44CE-903D-CDD36F987032}"/>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19D-44CE-903D-CDD36F987032}"/>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19D-44CE-903D-CDD36F987032}"/>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D19D-44CE-903D-CDD36F987032}"/>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D19D-44CE-903D-CDD36F987032}"/>
              </c:ext>
            </c:extLst>
          </c:dPt>
          <c:dLbls>
            <c:dLbl>
              <c:idx val="0"/>
              <c:layout>
                <c:manualLayout>
                  <c:x val="-0.15237971840718667"/>
                  <c:y val="7.151121431812747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19D-44CE-903D-CDD36F987032}"/>
                </c:ext>
              </c:extLst>
            </c:dLbl>
            <c:dLbl>
              <c:idx val="4"/>
              <c:layout>
                <c:manualLayout>
                  <c:x val="-3.0738686073331651E-2"/>
                  <c:y val="2.76733188523847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19D-44CE-903D-CDD36F987032}"/>
                </c:ext>
              </c:extLst>
            </c:dLbl>
            <c:dLbl>
              <c:idx val="5"/>
              <c:layout>
                <c:manualLayout>
                  <c:x val="8.3763719875924597E-2"/>
                  <c:y val="-0.2686072646091652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19D-44CE-903D-CDD36F987032}"/>
                </c:ext>
              </c:extLst>
            </c:dLbl>
            <c:spPr>
              <a:noFill/>
              <a:ln>
                <a:noFill/>
              </a:ln>
              <a:effectLst/>
            </c:spPr>
            <c:txPr>
              <a:bodyPr rot="0" spcFirstLastPara="1" vertOverflow="ellipsis" vert="horz" wrap="square" anchor="ctr" anchorCtr="1"/>
              <a:lstStyle/>
              <a:p>
                <a:pPr>
                  <a:defRPr lang="en-US"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Own.!$A$4:$A$10</c:f>
              <c:strCache>
                <c:ptCount val="6"/>
                <c:pt idx="0">
                  <c:v>Commercial Company</c:v>
                </c:pt>
                <c:pt idx="1">
                  <c:v>Don't know</c:v>
                </c:pt>
                <c:pt idx="2">
                  <c:v>Driver (self)</c:v>
                </c:pt>
                <c:pt idx="3">
                  <c:v>Government</c:v>
                </c:pt>
                <c:pt idx="4">
                  <c:v>Joint Owner</c:v>
                </c:pt>
                <c:pt idx="5">
                  <c:v>Sole Owner</c:v>
                </c:pt>
              </c:strCache>
            </c:strRef>
          </c:cat>
          <c:val>
            <c:numRef>
              <c:f>Own.!$B$4:$B$10</c:f>
              <c:numCache>
                <c:formatCode>_(* #,##0_);_(* \(#,##0\);_(* "-"??_);_(@_)</c:formatCode>
                <c:ptCount val="6"/>
                <c:pt idx="0">
                  <c:v>70</c:v>
                </c:pt>
                <c:pt idx="1">
                  <c:v>221</c:v>
                </c:pt>
                <c:pt idx="2">
                  <c:v>533</c:v>
                </c:pt>
                <c:pt idx="3">
                  <c:v>1</c:v>
                </c:pt>
                <c:pt idx="4">
                  <c:v>680</c:v>
                </c:pt>
                <c:pt idx="5">
                  <c:v>1759</c:v>
                </c:pt>
              </c:numCache>
            </c:numRef>
          </c:val>
          <c:extLst>
            <c:ext xmlns:c16="http://schemas.microsoft.com/office/drawing/2014/chart" uri="{C3380CC4-5D6E-409C-BE32-E72D297353CC}">
              <c16:uniqueId val="{0000000C-D19D-44CE-903D-CDD36F987032}"/>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lang="en-US" sz="12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[RSI Survey_Analysis.xlsx]Acq.!PivotTable1</c:name>
    <c:fmtId val="-1"/>
  </c:pivotSource>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Acquisition Mode Type</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
        <c:spPr>
          <a:solidFill>
            <a:schemeClr val="accent2"/>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
        <c:spPr>
          <a:solidFill>
            <a:schemeClr val="accent3"/>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
        <c:spPr>
          <a:solidFill>
            <a:schemeClr val="accent4"/>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8"/>
        <c:spPr>
          <a:solidFill>
            <a:schemeClr val="accent5"/>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9"/>
        <c:spPr>
          <a:solidFill>
            <a:schemeClr val="accent6"/>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0"/>
        <c:spPr>
          <a:solidFill>
            <a:schemeClr val="accent1">
              <a:lumMod val="60000"/>
            </a:schemeClr>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4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7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7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106374660463501E-2"/>
          <c:y val="0.23414744338956617"/>
          <c:w val="0.82746595448075888"/>
          <c:h val="0.69664738499217205"/>
        </c:manualLayout>
      </c:layout>
      <c:pie3DChart>
        <c:varyColors val="1"/>
        <c:ser>
          <c:idx val="0"/>
          <c:order val="0"/>
          <c:tx>
            <c:strRef>
              <c:f>Acq.!$B$3</c:f>
              <c:strCache>
                <c:ptCount val="1"/>
                <c:pt idx="0">
                  <c:v>Total</c:v>
                </c:pt>
              </c:strCache>
            </c:strRef>
          </c:tx>
          <c:explosion val="38"/>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EA6F-4C06-BE66-30099180FA52}"/>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EA6F-4C06-BE66-30099180FA52}"/>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EA6F-4C06-BE66-30099180FA52}"/>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EA6F-4C06-BE66-30099180FA52}"/>
              </c:ext>
            </c:extLst>
          </c:dPt>
          <c:dPt>
            <c:idx val="4"/>
            <c:bubble3D val="0"/>
            <c:explosion val="24"/>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EA6F-4C06-BE66-30099180FA52}"/>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EA6F-4C06-BE66-30099180FA52}"/>
              </c:ext>
            </c:extLst>
          </c:dPt>
          <c:dLbls>
            <c:dLbl>
              <c:idx val="4"/>
              <c:layout>
                <c:manualLayout>
                  <c:x val="-0.17220243776346139"/>
                  <c:y val="-5.8074300097076856E-2"/>
                </c:manualLayout>
              </c:layout>
              <c:showLegendKey val="0"/>
              <c:showVal val="0"/>
              <c:showCatName val="1"/>
              <c:showSerName val="0"/>
              <c:showPercent val="1"/>
              <c:showBubbleSize val="0"/>
              <c:extLst>
                <c:ext xmlns:c15="http://schemas.microsoft.com/office/drawing/2012/chart" uri="{CE6537A1-D6FC-4f65-9D91-7224C49458BB}">
                  <c15:layout>
                    <c:manualLayout>
                      <c:w val="0.29608796296296297"/>
                      <c:h val="0.25952380952380955"/>
                    </c:manualLayout>
                  </c15:layout>
                </c:ext>
                <c:ext xmlns:c16="http://schemas.microsoft.com/office/drawing/2014/chart" uri="{C3380CC4-5D6E-409C-BE32-E72D297353CC}">
                  <c16:uniqueId val="{00000009-EA6F-4C06-BE66-30099180FA52}"/>
                </c:ext>
              </c:extLst>
            </c:dLbl>
            <c:dLbl>
              <c:idx val="5"/>
              <c:layout>
                <c:manualLayout>
                  <c:x val="4.2372047244094491E-2"/>
                  <c:y val="3.234019751256495E-2"/>
                </c:manualLayout>
              </c:layout>
              <c:showLegendKey val="0"/>
              <c:showVal val="0"/>
              <c:showCatName val="1"/>
              <c:showSerName val="0"/>
              <c:showPercent val="1"/>
              <c:showBubbleSize val="0"/>
              <c:extLst>
                <c:ext xmlns:c15="http://schemas.microsoft.com/office/drawing/2012/chart" uri="{CE6537A1-D6FC-4f65-9D91-7224C49458BB}">
                  <c15:layout>
                    <c:manualLayout>
                      <c:w val="0.36246518664333627"/>
                      <c:h val="0.2674603174603174"/>
                    </c:manualLayout>
                  </c15:layout>
                </c:ext>
                <c:ext xmlns:c16="http://schemas.microsoft.com/office/drawing/2014/chart" uri="{C3380CC4-5D6E-409C-BE32-E72D297353CC}">
                  <c16:uniqueId val="{0000000B-EA6F-4C06-BE66-30099180FA52}"/>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Acq.!$A$4:$A$10</c:f>
              <c:strCache>
                <c:ptCount val="6"/>
                <c:pt idx="0">
                  <c:v>Don't know</c:v>
                </c:pt>
                <c:pt idx="1">
                  <c:v>Lease</c:v>
                </c:pt>
                <c:pt idx="2">
                  <c:v>Loan</c:v>
                </c:pt>
                <c:pt idx="3">
                  <c:v>Rent</c:v>
                </c:pt>
                <c:pt idx="4">
                  <c:v>Several payments / installments</c:v>
                </c:pt>
                <c:pt idx="5">
                  <c:v>Single payment purchase</c:v>
                </c:pt>
              </c:strCache>
            </c:strRef>
          </c:cat>
          <c:val>
            <c:numRef>
              <c:f>Acq.!$B$4:$B$10</c:f>
              <c:numCache>
                <c:formatCode>_(* #,##0_);_(* \(#,##0\);_(* "-"??_);_(@_)</c:formatCode>
                <c:ptCount val="6"/>
                <c:pt idx="0">
                  <c:v>757</c:v>
                </c:pt>
                <c:pt idx="1">
                  <c:v>3</c:v>
                </c:pt>
                <c:pt idx="2">
                  <c:v>47</c:v>
                </c:pt>
                <c:pt idx="3">
                  <c:v>23</c:v>
                </c:pt>
                <c:pt idx="4">
                  <c:v>1732</c:v>
                </c:pt>
                <c:pt idx="5">
                  <c:v>695</c:v>
                </c:pt>
              </c:numCache>
            </c:numRef>
          </c:val>
          <c:extLst>
            <c:ext xmlns:c16="http://schemas.microsoft.com/office/drawing/2014/chart" uri="{C3380CC4-5D6E-409C-BE32-E72D297353CC}">
              <c16:uniqueId val="{0000000C-EA6F-4C06-BE66-30099180FA52}"/>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[RSI Survey_Analysis.xlsx]Ins.!PivotTable1</c:name>
    <c:fmtId val="-1"/>
  </c:pivotSource>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Insurance Type</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
        <c:spPr>
          <a:solidFill>
            <a:schemeClr val="accent2"/>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
        <c:spPr>
          <a:solidFill>
            <a:schemeClr val="accent3"/>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
        <c:spPr>
          <a:solidFill>
            <a:schemeClr val="accent4"/>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8"/>
        <c:spPr>
          <a:solidFill>
            <a:schemeClr val="accent5"/>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9"/>
        <c:spPr>
          <a:solidFill>
            <a:schemeClr val="accent6"/>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0"/>
        <c:spPr>
          <a:solidFill>
            <a:schemeClr val="accent1">
              <a:lumMod val="60000"/>
            </a:schemeClr>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2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3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3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howLegendKey val="0"/>
          <c:showVal val="0"/>
          <c:showCatName val="1"/>
          <c:showSerName val="0"/>
          <c:showPercent val="1"/>
          <c:showBubbleSize val="0"/>
          <c:extLst>
            <c:ext xmlns:c15="http://schemas.microsoft.com/office/drawing/2012/chart" uri="{CE6537A1-D6FC-4f65-9D91-7224C49458BB}"/>
          </c:extLst>
        </c:dLbl>
      </c:pivotFmt>
      <c:pivotFmt>
        <c:idx val="4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4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5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6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7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7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8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9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9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0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1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2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3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4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5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5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6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6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73"/>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74"/>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5"/>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6"/>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7"/>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78"/>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79"/>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80"/>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81"/>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
        <c:idx val="182"/>
        <c:spPr>
          <a:solidFill>
            <a:schemeClr val="accent1"/>
          </a:solidFill>
          <a:ln>
            <a:noFill/>
          </a:ln>
          <a:effectLst>
            <a:outerShdw blurRad="254000" sx="102000" sy="102000" algn="ctr" rotWithShape="0">
              <a:prstClr val="black">
                <a:alpha val="20000"/>
              </a:prstClr>
            </a:outerShdw>
          </a:effectLst>
          <a:scene3d>
            <a:camera prst="orthographicFront">
              <a:rot lat="0" lon="0" rev="0"/>
            </a:camera>
            <a:lightRig rig="threePt" dir="t">
              <a:rot lat="0" lon="0" rev="1200000"/>
            </a:lightRig>
          </a:scene3d>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Ins.!$B$3</c:f>
              <c:strCache>
                <c:ptCount val="1"/>
                <c:pt idx="0">
                  <c:v>Total</c:v>
                </c:pt>
              </c:strCache>
            </c:strRef>
          </c:tx>
          <c:explosion val="35"/>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7B9-41FD-A688-55F369A37EC9}"/>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7B9-41FD-A688-55F369A37EC9}"/>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7B9-41FD-A688-55F369A37EC9}"/>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7B9-41FD-A688-55F369A37EC9}"/>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Ins.!$A$4:$A$8</c:f>
              <c:strCache>
                <c:ptCount val="4"/>
                <c:pt idx="0">
                  <c:v>Don't know</c:v>
                </c:pt>
                <c:pt idx="1">
                  <c:v>None</c:v>
                </c:pt>
                <c:pt idx="2">
                  <c:v>Other</c:v>
                </c:pt>
                <c:pt idx="3">
                  <c:v>Thrid Party Act</c:v>
                </c:pt>
              </c:strCache>
            </c:strRef>
          </c:cat>
          <c:val>
            <c:numRef>
              <c:f>Ins.!$B$4:$B$8</c:f>
              <c:numCache>
                <c:formatCode>General</c:formatCode>
                <c:ptCount val="4"/>
                <c:pt idx="0">
                  <c:v>319</c:v>
                </c:pt>
                <c:pt idx="1">
                  <c:v>1741</c:v>
                </c:pt>
                <c:pt idx="2">
                  <c:v>495</c:v>
                </c:pt>
                <c:pt idx="3">
                  <c:v>479</c:v>
                </c:pt>
              </c:numCache>
            </c:numRef>
          </c:val>
          <c:extLst>
            <c:ext xmlns:c16="http://schemas.microsoft.com/office/drawing/2014/chart" uri="{C3380CC4-5D6E-409C-BE32-E72D297353CC}">
              <c16:uniqueId val="{00000008-A7B9-41FD-A688-55F369A37EC9}"/>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Insurance Status of Trucks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'1'!$A$32:$A$34</c:f>
              <c:strCache>
                <c:ptCount val="3"/>
                <c:pt idx="0">
                  <c:v>Don't know</c:v>
                </c:pt>
                <c:pt idx="1">
                  <c:v>None</c:v>
                </c:pt>
                <c:pt idx="2">
                  <c:v>Insured</c:v>
                </c:pt>
              </c:strCache>
            </c:strRef>
          </c:cat>
          <c:val>
            <c:numRef>
              <c:f>'1'!$B$32:$B$34</c:f>
              <c:numCache>
                <c:formatCode>_(* #,##0_);_(* \(#,##0\);_(* "-"??_);_(@_)</c:formatCode>
                <c:ptCount val="3"/>
                <c:pt idx="0">
                  <c:v>567</c:v>
                </c:pt>
                <c:pt idx="1">
                  <c:v>1741</c:v>
                </c:pt>
                <c:pt idx="2">
                  <c:v>974</c:v>
                </c:pt>
              </c:numCache>
            </c:numRef>
          </c:val>
          <c:extLst>
            <c:ext xmlns:c16="http://schemas.microsoft.com/office/drawing/2014/chart" uri="{C3380CC4-5D6E-409C-BE32-E72D297353CC}">
              <c16:uniqueId val="{00000000-FA1D-4EE3-ADE2-5FD5C15F340C}"/>
            </c:ext>
          </c:extLst>
        </c:ser>
        <c:dLbls>
          <c:dLblPos val="outEnd"/>
          <c:showLegendKey val="0"/>
          <c:showVal val="1"/>
          <c:showCatName val="0"/>
          <c:showSerName val="0"/>
          <c:showPercent val="0"/>
          <c:showBubbleSize val="0"/>
        </c:dLbls>
        <c:gapWidth val="115"/>
        <c:overlap val="-20"/>
        <c:axId val="752697072"/>
        <c:axId val="752696416"/>
      </c:barChart>
      <c:catAx>
        <c:axId val="75269707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52696416"/>
        <c:crosses val="autoZero"/>
        <c:auto val="1"/>
        <c:lblAlgn val="ctr"/>
        <c:lblOffset val="100"/>
        <c:noMultiLvlLbl val="0"/>
      </c:catAx>
      <c:valAx>
        <c:axId val="752696416"/>
        <c:scaling>
          <c:orientation val="minMax"/>
        </c:scaling>
        <c:delete val="0"/>
        <c:axPos val="b"/>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52697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[Owners Survey-(2021-06-01)-02.xlsx](5)!PivotTable1</c:name>
    <c:fmtId val="-1"/>
  </c:pivotSource>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Purchase Status of Trucks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pivotFmt>
      <c:pivotFmt>
        <c:idx val="3"/>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pivotFmt>
      <c:pivotFmt>
        <c:idx val="4"/>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pivotFmt>
      <c:pivotFmt>
        <c:idx val="6"/>
        <c:spPr>
          <a:solidFill>
            <a:schemeClr val="accent1"/>
          </a:solidFill>
          <a:ln w="19050">
            <a:solidFill>
              <a:schemeClr val="lt1"/>
            </a:solidFill>
          </a:ln>
          <a:effectLst/>
          <a:scene3d>
            <a:camera prst="orthographicFront">
              <a:rot lat="0" lon="0" rev="0"/>
            </a:camera>
            <a:lightRig rig="threePt" dir="t">
              <a:rot lat="0" lon="0" rev="1200000"/>
            </a:lightRig>
          </a:scene3d>
          <a:sp3d>
            <a:bevelT w="63500" h="25400"/>
          </a:sp3d>
        </c:spPr>
      </c:pivotFmt>
    </c:pivotFmts>
    <c:plotArea>
      <c:layout/>
      <c:pieChart>
        <c:varyColors val="1"/>
        <c:ser>
          <c:idx val="0"/>
          <c:order val="0"/>
          <c:tx>
            <c:strRef>
              <c:f>'(5)'!$B$3</c:f>
              <c:strCache>
                <c:ptCount val="1"/>
                <c:pt idx="0">
                  <c:v>Total</c:v>
                </c:pt>
              </c:strCache>
            </c:strRef>
          </c:tx>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682-4884-B856-B0B92F477A21}"/>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682-4884-B856-B0B92F477A21}"/>
              </c:ext>
            </c:extLst>
          </c:dPt>
          <c:dLbls>
            <c:dLbl>
              <c:idx val="0"/>
              <c:layout>
                <c:manualLayout>
                  <c:x val="5.590352342320846E-3"/>
                  <c:y val="-3.44050743657042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682-4884-B856-B0B92F477A21}"/>
                </c:ext>
              </c:extLst>
            </c:dLbl>
            <c:dLbl>
              <c:idx val="1"/>
              <c:layout>
                <c:manualLayout>
                  <c:x val="-3.3957687107293408E-3"/>
                  <c:y val="-0.166743596705584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682-4884-B856-B0B92F477A21}"/>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'(5)'!$A$4:$A$6</c:f>
              <c:strCache>
                <c:ptCount val="2"/>
                <c:pt idx="0">
                  <c:v>New</c:v>
                </c:pt>
                <c:pt idx="1">
                  <c:v>Second-hand</c:v>
                </c:pt>
              </c:strCache>
            </c:strRef>
          </c:cat>
          <c:val>
            <c:numRef>
              <c:f>'(5)'!$B$4:$B$6</c:f>
              <c:numCache>
                <c:formatCode>General</c:formatCode>
                <c:ptCount val="2"/>
                <c:pt idx="0">
                  <c:v>37</c:v>
                </c:pt>
                <c:pt idx="1">
                  <c:v>48</c:v>
                </c:pt>
              </c:numCache>
            </c:numRef>
          </c:val>
          <c:extLst>
            <c:ext xmlns:c16="http://schemas.microsoft.com/office/drawing/2014/chart" uri="{C3380CC4-5D6E-409C-BE32-E72D297353CC}">
              <c16:uniqueId val="{00000004-7682-4884-B856-B0B92F477A21}"/>
            </c:ext>
          </c:extLst>
        </c:ser>
        <c:dLbls>
          <c:showLegendKey val="0"/>
          <c:showVal val="0"/>
          <c:showCatName val="1"/>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Purchase Price of 6-Axle Trucks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'3'!$B$27</c:f>
              <c:strCache>
                <c:ptCount val="1"/>
                <c:pt idx="0">
                  <c:v>Year</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elete val="1"/>
          </c:dLbls>
          <c:cat>
            <c:numRef>
              <c:f>'3'!$B$28:$B$43</c:f>
              <c:numCache>
                <c:formatCode>General</c:formatCode>
                <c:ptCount val="16"/>
                <c:pt idx="0">
                  <c:v>1971</c:v>
                </c:pt>
                <c:pt idx="1">
                  <c:v>1980</c:v>
                </c:pt>
                <c:pt idx="2">
                  <c:v>1990</c:v>
                </c:pt>
                <c:pt idx="3">
                  <c:v>2000</c:v>
                </c:pt>
                <c:pt idx="4">
                  <c:v>2001</c:v>
                </c:pt>
                <c:pt idx="5">
                  <c:v>2004</c:v>
                </c:pt>
                <c:pt idx="6">
                  <c:v>2007</c:v>
                </c:pt>
                <c:pt idx="7">
                  <c:v>2008</c:v>
                </c:pt>
                <c:pt idx="8">
                  <c:v>2010</c:v>
                </c:pt>
                <c:pt idx="9">
                  <c:v>2014</c:v>
                </c:pt>
                <c:pt idx="10">
                  <c:v>2016</c:v>
                </c:pt>
                <c:pt idx="11">
                  <c:v>2017</c:v>
                </c:pt>
                <c:pt idx="12">
                  <c:v>2018</c:v>
                </c:pt>
                <c:pt idx="13">
                  <c:v>2019</c:v>
                </c:pt>
                <c:pt idx="14">
                  <c:v>2020</c:v>
                </c:pt>
                <c:pt idx="15">
                  <c:v>2021</c:v>
                </c:pt>
              </c:numCache>
            </c:numRef>
          </c:cat>
          <c:val>
            <c:numRef>
              <c:f>'3'!$B$28:$B$43</c:f>
              <c:numCache>
                <c:formatCode>General</c:formatCode>
                <c:ptCount val="16"/>
                <c:pt idx="0">
                  <c:v>1971</c:v>
                </c:pt>
                <c:pt idx="1">
                  <c:v>1980</c:v>
                </c:pt>
                <c:pt idx="2">
                  <c:v>1990</c:v>
                </c:pt>
                <c:pt idx="3">
                  <c:v>2000</c:v>
                </c:pt>
                <c:pt idx="4">
                  <c:v>2001</c:v>
                </c:pt>
                <c:pt idx="5">
                  <c:v>2004</c:v>
                </c:pt>
                <c:pt idx="6">
                  <c:v>2007</c:v>
                </c:pt>
                <c:pt idx="7">
                  <c:v>2008</c:v>
                </c:pt>
                <c:pt idx="8">
                  <c:v>2010</c:v>
                </c:pt>
                <c:pt idx="9">
                  <c:v>2014</c:v>
                </c:pt>
                <c:pt idx="10">
                  <c:v>2016</c:v>
                </c:pt>
                <c:pt idx="11">
                  <c:v>2017</c:v>
                </c:pt>
                <c:pt idx="12">
                  <c:v>2018</c:v>
                </c:pt>
                <c:pt idx="13">
                  <c:v>2019</c:v>
                </c:pt>
                <c:pt idx="14">
                  <c:v>2020</c:v>
                </c:pt>
                <c:pt idx="15">
                  <c:v>2021</c:v>
                </c:pt>
              </c:numCache>
            </c:numRef>
          </c:val>
          <c:extLst>
            <c:ext xmlns:c16="http://schemas.microsoft.com/office/drawing/2014/chart" uri="{C3380CC4-5D6E-409C-BE32-E72D297353CC}">
              <c16:uniqueId val="{00000000-2680-49ED-9996-8A1B6DAF99AB}"/>
            </c:ext>
          </c:extLst>
        </c:ser>
        <c:ser>
          <c:idx val="1"/>
          <c:order val="1"/>
          <c:tx>
            <c:strRef>
              <c:f>'3'!$C$27</c:f>
              <c:strCache>
                <c:ptCount val="1"/>
                <c:pt idx="0">
                  <c:v>Purchase Price (PKR)</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'3'!$B$28:$B$43</c:f>
              <c:numCache>
                <c:formatCode>General</c:formatCode>
                <c:ptCount val="16"/>
                <c:pt idx="0">
                  <c:v>1971</c:v>
                </c:pt>
                <c:pt idx="1">
                  <c:v>1980</c:v>
                </c:pt>
                <c:pt idx="2">
                  <c:v>1990</c:v>
                </c:pt>
                <c:pt idx="3">
                  <c:v>2000</c:v>
                </c:pt>
                <c:pt idx="4">
                  <c:v>2001</c:v>
                </c:pt>
                <c:pt idx="5">
                  <c:v>2004</c:v>
                </c:pt>
                <c:pt idx="6">
                  <c:v>2007</c:v>
                </c:pt>
                <c:pt idx="7">
                  <c:v>2008</c:v>
                </c:pt>
                <c:pt idx="8">
                  <c:v>2010</c:v>
                </c:pt>
                <c:pt idx="9">
                  <c:v>2014</c:v>
                </c:pt>
                <c:pt idx="10">
                  <c:v>2016</c:v>
                </c:pt>
                <c:pt idx="11">
                  <c:v>2017</c:v>
                </c:pt>
                <c:pt idx="12">
                  <c:v>2018</c:v>
                </c:pt>
                <c:pt idx="13">
                  <c:v>2019</c:v>
                </c:pt>
                <c:pt idx="14">
                  <c:v>2020</c:v>
                </c:pt>
                <c:pt idx="15">
                  <c:v>2021</c:v>
                </c:pt>
              </c:numCache>
            </c:numRef>
          </c:cat>
          <c:val>
            <c:numRef>
              <c:f>'3'!$C$28:$C$43</c:f>
              <c:numCache>
                <c:formatCode>_(* #,##0_);_(* \(#,##0\);_(* "-"??_);_(@_)</c:formatCode>
                <c:ptCount val="16"/>
                <c:pt idx="0">
                  <c:v>4000000</c:v>
                </c:pt>
                <c:pt idx="1">
                  <c:v>6166666.666666667</c:v>
                </c:pt>
                <c:pt idx="2">
                  <c:v>6500000</c:v>
                </c:pt>
                <c:pt idx="3">
                  <c:v>8750000</c:v>
                </c:pt>
                <c:pt idx="4">
                  <c:v>7400000</c:v>
                </c:pt>
                <c:pt idx="5">
                  <c:v>5500000</c:v>
                </c:pt>
                <c:pt idx="6">
                  <c:v>6500000</c:v>
                </c:pt>
                <c:pt idx="7">
                  <c:v>6666666.666666667</c:v>
                </c:pt>
                <c:pt idx="8">
                  <c:v>8125000</c:v>
                </c:pt>
                <c:pt idx="9">
                  <c:v>8500000</c:v>
                </c:pt>
                <c:pt idx="10">
                  <c:v>8040000</c:v>
                </c:pt>
                <c:pt idx="11">
                  <c:v>8800000</c:v>
                </c:pt>
                <c:pt idx="12">
                  <c:v>8340000</c:v>
                </c:pt>
                <c:pt idx="13">
                  <c:v>9166666.666666666</c:v>
                </c:pt>
                <c:pt idx="14">
                  <c:v>10000000</c:v>
                </c:pt>
                <c:pt idx="15">
                  <c:v>11166666.666666666</c:v>
                </c:pt>
              </c:numCache>
            </c:numRef>
          </c:val>
          <c:extLst>
            <c:ext xmlns:c16="http://schemas.microsoft.com/office/drawing/2014/chart" uri="{C3380CC4-5D6E-409C-BE32-E72D297353CC}">
              <c16:uniqueId val="{00000001-2680-49ED-9996-8A1B6DAF99AB}"/>
            </c:ext>
          </c:extLst>
        </c:ser>
        <c:dLbls>
          <c:dLblPos val="outEnd"/>
          <c:showLegendKey val="0"/>
          <c:showVal val="1"/>
          <c:showCatName val="0"/>
          <c:showSerName val="0"/>
          <c:showPercent val="0"/>
          <c:showBubbleSize val="0"/>
        </c:dLbls>
        <c:gapWidth val="100"/>
        <c:overlap val="-24"/>
        <c:axId val="874925904"/>
        <c:axId val="874926232"/>
      </c:barChart>
      <c:catAx>
        <c:axId val="874925904"/>
        <c:scaling>
          <c:orientation val="minMax"/>
        </c:scaling>
        <c:delete val="0"/>
        <c:axPos val="b"/>
        <c:title>
          <c:tx>
            <c:rich>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74926232"/>
        <c:crosses val="autoZero"/>
        <c:auto val="1"/>
        <c:lblAlgn val="ctr"/>
        <c:lblOffset val="100"/>
        <c:noMultiLvlLbl val="0"/>
      </c:catAx>
      <c:valAx>
        <c:axId val="87492623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Purchase Price (PKR)</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74925904"/>
        <c:crosses val="autoZero"/>
        <c:crossBetween val="between"/>
        <c:dispUnits>
          <c:builtInUnit val="thousands"/>
          <c:dispUnitsLbl>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Commodities Carried by Truck</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E89-45C5-AF83-E91A86963CC9}"/>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E89-45C5-AF83-E91A86963CC9}"/>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E89-45C5-AF83-E91A86963CC9}"/>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E89-45C5-AF83-E91A86963CC9}"/>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AE89-45C5-AF83-E91A86963CC9}"/>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AE89-45C5-AF83-E91A86963CC9}"/>
              </c:ext>
            </c:extLst>
          </c:dPt>
          <c:dPt>
            <c:idx val="6"/>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AE89-45C5-AF83-E91A86963CC9}"/>
              </c:ext>
            </c:extLst>
          </c:dPt>
          <c:dPt>
            <c:idx val="7"/>
            <c:bubble3D val="0"/>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AE89-45C5-AF83-E91A86963CC9}"/>
              </c:ext>
            </c:extLst>
          </c:dPt>
          <c:dPt>
            <c:idx val="8"/>
            <c:bubble3D val="0"/>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AE89-45C5-AF83-E91A86963CC9}"/>
              </c:ext>
            </c:extLst>
          </c:dPt>
          <c:dPt>
            <c:idx val="9"/>
            <c:bubble3D val="0"/>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AE89-45C5-AF83-E91A86963CC9}"/>
              </c:ext>
            </c:extLst>
          </c:dPt>
          <c:dPt>
            <c:idx val="10"/>
            <c:bubble3D val="0"/>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AE89-45C5-AF83-E91A86963CC9}"/>
              </c:ext>
            </c:extLst>
          </c:dPt>
          <c:dPt>
            <c:idx val="11"/>
            <c:bubble3D val="0"/>
            <c:spPr>
              <a:gradFill rotWithShape="1">
                <a:gsLst>
                  <a:gs pos="0">
                    <a:schemeClr val="accent6">
                      <a:lumMod val="60000"/>
                      <a:tint val="100000"/>
                      <a:shade val="100000"/>
                      <a:satMod val="130000"/>
                    </a:schemeClr>
                  </a:gs>
                  <a:gs pos="100000">
                    <a:schemeClr val="accent6">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AE89-45C5-AF83-E91A86963CC9}"/>
              </c:ext>
            </c:extLst>
          </c:dPt>
          <c:dPt>
            <c:idx val="12"/>
            <c:bubble3D val="0"/>
            <c:spPr>
              <a:gradFill rotWithShape="1">
                <a:gsLst>
                  <a:gs pos="0">
                    <a:schemeClr val="accent1">
                      <a:lumMod val="80000"/>
                      <a:lumOff val="20000"/>
                      <a:tint val="100000"/>
                      <a:shade val="100000"/>
                      <a:satMod val="130000"/>
                    </a:schemeClr>
                  </a:gs>
                  <a:gs pos="100000">
                    <a:schemeClr val="accent1">
                      <a:lumMod val="80000"/>
                      <a:lum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9-AE89-45C5-AF83-E91A86963CC9}"/>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'4'!$A$3:$A$15</c:f>
              <c:strCache>
                <c:ptCount val="13"/>
                <c:pt idx="0">
                  <c:v>General Merchandise</c:v>
                </c:pt>
                <c:pt idx="1">
                  <c:v>Others</c:v>
                </c:pt>
                <c:pt idx="2">
                  <c:v>Fruits</c:v>
                </c:pt>
                <c:pt idx="3">
                  <c:v>Ballast, Gravel, Stone</c:v>
                </c:pt>
                <c:pt idx="4">
                  <c:v>Vegetables</c:v>
                </c:pt>
                <c:pt idx="5">
                  <c:v>Paddy &amp; Rice</c:v>
                </c:pt>
                <c:pt idx="6">
                  <c:v>Wheat</c:v>
                </c:pt>
                <c:pt idx="7">
                  <c:v>Cement</c:v>
                </c:pt>
                <c:pt idx="8">
                  <c:v>Wood</c:v>
                </c:pt>
                <c:pt idx="9">
                  <c:v>Fetilizer</c:v>
                </c:pt>
                <c:pt idx="10">
                  <c:v>Steel</c:v>
                </c:pt>
                <c:pt idx="11">
                  <c:v>Flour</c:v>
                </c:pt>
                <c:pt idx="12">
                  <c:v>Sand</c:v>
                </c:pt>
              </c:strCache>
            </c:strRef>
          </c:cat>
          <c:val>
            <c:numRef>
              <c:f>'4'!$B$3:$B$15</c:f>
              <c:numCache>
                <c:formatCode>General</c:formatCode>
                <c:ptCount val="13"/>
                <c:pt idx="0">
                  <c:v>704</c:v>
                </c:pt>
                <c:pt idx="1">
                  <c:v>679</c:v>
                </c:pt>
                <c:pt idx="2">
                  <c:v>477</c:v>
                </c:pt>
                <c:pt idx="3">
                  <c:v>320</c:v>
                </c:pt>
                <c:pt idx="4">
                  <c:v>298</c:v>
                </c:pt>
                <c:pt idx="5">
                  <c:v>217</c:v>
                </c:pt>
                <c:pt idx="6">
                  <c:v>112</c:v>
                </c:pt>
                <c:pt idx="7">
                  <c:v>103</c:v>
                </c:pt>
                <c:pt idx="8">
                  <c:v>93</c:v>
                </c:pt>
                <c:pt idx="9">
                  <c:v>66</c:v>
                </c:pt>
                <c:pt idx="10">
                  <c:v>63</c:v>
                </c:pt>
                <c:pt idx="11">
                  <c:v>57</c:v>
                </c:pt>
                <c:pt idx="12">
                  <c:v>18</c:v>
                </c:pt>
              </c:numCache>
            </c:numRef>
          </c:val>
          <c:extLst>
            <c:ext xmlns:c16="http://schemas.microsoft.com/office/drawing/2014/chart" uri="{C3380CC4-5D6E-409C-BE32-E72D297353CC}">
              <c16:uniqueId val="{0000001A-AE89-45C5-AF83-E91A86963CC9}"/>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a:t>Age Structure of Registered Trucks in Pakistan</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Summary!$R$53:$R$59</c:f>
              <c:strCache>
                <c:ptCount val="7"/>
                <c:pt idx="0">
                  <c:v>&lt; = 1960</c:v>
                </c:pt>
                <c:pt idx="1">
                  <c:v>1961 - 1970</c:v>
                </c:pt>
                <c:pt idx="2">
                  <c:v>1971 - 1980</c:v>
                </c:pt>
                <c:pt idx="3">
                  <c:v>1981 - 1990</c:v>
                </c:pt>
                <c:pt idx="4">
                  <c:v>1991 - 2000</c:v>
                </c:pt>
                <c:pt idx="5">
                  <c:v>2001-2010</c:v>
                </c:pt>
                <c:pt idx="6">
                  <c:v>2011-2020</c:v>
                </c:pt>
              </c:strCache>
            </c:strRef>
          </c:cat>
          <c:val>
            <c:numRef>
              <c:f>Summary!$T$53:$T$59</c:f>
              <c:numCache>
                <c:formatCode>0%</c:formatCode>
                <c:ptCount val="7"/>
                <c:pt idx="0">
                  <c:v>1.4491565433969518E-2</c:v>
                </c:pt>
                <c:pt idx="1">
                  <c:v>5.7443253619357523E-2</c:v>
                </c:pt>
                <c:pt idx="2">
                  <c:v>0.15728408952768128</c:v>
                </c:pt>
                <c:pt idx="3">
                  <c:v>0.2265162288005021</c:v>
                </c:pt>
                <c:pt idx="4">
                  <c:v>0.22475779070063298</c:v>
                </c:pt>
                <c:pt idx="5">
                  <c:v>0.19166692581483252</c:v>
                </c:pt>
                <c:pt idx="6">
                  <c:v>0.1278401461030241</c:v>
                </c:pt>
              </c:numCache>
            </c:numRef>
          </c:val>
          <c:extLst>
            <c:ext xmlns:c16="http://schemas.microsoft.com/office/drawing/2014/chart" uri="{C3380CC4-5D6E-409C-BE32-E72D297353CC}">
              <c16:uniqueId val="{00000000-9EA7-4C20-861A-C3462903B610}"/>
            </c:ext>
          </c:extLst>
        </c:ser>
        <c:dLbls>
          <c:dLblPos val="outEnd"/>
          <c:showLegendKey val="0"/>
          <c:showVal val="1"/>
          <c:showCatName val="0"/>
          <c:showSerName val="0"/>
          <c:showPercent val="0"/>
          <c:showBubbleSize val="0"/>
        </c:dLbls>
        <c:gapWidth val="115"/>
        <c:overlap val="-20"/>
        <c:axId val="1473871760"/>
        <c:axId val="1473872592"/>
      </c:barChart>
      <c:catAx>
        <c:axId val="1473871760"/>
        <c:scaling>
          <c:orientation val="minMax"/>
        </c:scaling>
        <c:delete val="0"/>
        <c:axPos val="l"/>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Model (Year)</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73872592"/>
        <c:crosses val="autoZero"/>
        <c:auto val="1"/>
        <c:lblAlgn val="ctr"/>
        <c:lblOffset val="100"/>
        <c:noMultiLvlLbl val="0"/>
      </c:catAx>
      <c:valAx>
        <c:axId val="1473872592"/>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7387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Cargo Transported in Order of Tons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'4'!$K$5</c:f>
              <c:strCache>
                <c:ptCount val="1"/>
                <c:pt idx="0">
                  <c:v>Column2</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'4'!$J$42:$J$54</c:f>
              <c:strCache>
                <c:ptCount val="13"/>
                <c:pt idx="0">
                  <c:v>Sand</c:v>
                </c:pt>
                <c:pt idx="1">
                  <c:v>Flour</c:v>
                </c:pt>
                <c:pt idx="2">
                  <c:v>Wood</c:v>
                </c:pt>
                <c:pt idx="3">
                  <c:v>Fetilizer</c:v>
                </c:pt>
                <c:pt idx="4">
                  <c:v>Steel</c:v>
                </c:pt>
                <c:pt idx="5">
                  <c:v>Cement</c:v>
                </c:pt>
                <c:pt idx="6">
                  <c:v>Diesel / Petrol</c:v>
                </c:pt>
                <c:pt idx="7">
                  <c:v>Wheat</c:v>
                </c:pt>
                <c:pt idx="8">
                  <c:v>Vegetables</c:v>
                </c:pt>
                <c:pt idx="9">
                  <c:v>Paddy &amp; Rice</c:v>
                </c:pt>
                <c:pt idx="10">
                  <c:v>Fruits</c:v>
                </c:pt>
                <c:pt idx="11">
                  <c:v>Ballast, Gravel, Stone</c:v>
                </c:pt>
                <c:pt idx="12">
                  <c:v>General Merchandise</c:v>
                </c:pt>
              </c:strCache>
            </c:strRef>
          </c:cat>
          <c:val>
            <c:numRef>
              <c:f>'4'!$K$42:$K$54</c:f>
              <c:numCache>
                <c:formatCode>_(* #,##0_);_(* \(#,##0\);_(* "-"??_);_(@_)</c:formatCode>
                <c:ptCount val="13"/>
                <c:pt idx="0">
                  <c:v>311.5</c:v>
                </c:pt>
                <c:pt idx="1">
                  <c:v>1303.5</c:v>
                </c:pt>
                <c:pt idx="2">
                  <c:v>1853</c:v>
                </c:pt>
                <c:pt idx="3">
                  <c:v>2045.5</c:v>
                </c:pt>
                <c:pt idx="4">
                  <c:v>2321</c:v>
                </c:pt>
                <c:pt idx="5">
                  <c:v>3463</c:v>
                </c:pt>
                <c:pt idx="6">
                  <c:v>3535.6574803149656</c:v>
                </c:pt>
                <c:pt idx="7">
                  <c:v>3568.55</c:v>
                </c:pt>
                <c:pt idx="8">
                  <c:v>5394.8</c:v>
                </c:pt>
                <c:pt idx="9">
                  <c:v>5638</c:v>
                </c:pt>
                <c:pt idx="10">
                  <c:v>7454.6</c:v>
                </c:pt>
                <c:pt idx="11">
                  <c:v>8039.5</c:v>
                </c:pt>
                <c:pt idx="12">
                  <c:v>19299.744094488189</c:v>
                </c:pt>
              </c:numCache>
            </c:numRef>
          </c:val>
          <c:extLst>
            <c:ext xmlns:c16="http://schemas.microsoft.com/office/drawing/2014/chart" uri="{C3380CC4-5D6E-409C-BE32-E72D297353CC}">
              <c16:uniqueId val="{00000000-AF4B-426A-807B-EFC7C6AC76AF}"/>
            </c:ext>
          </c:extLst>
        </c:ser>
        <c:dLbls>
          <c:showLegendKey val="0"/>
          <c:showVal val="0"/>
          <c:showCatName val="0"/>
          <c:showSerName val="0"/>
          <c:showPercent val="0"/>
          <c:showBubbleSize val="0"/>
        </c:dLbls>
        <c:gapWidth val="115"/>
        <c:overlap val="-20"/>
        <c:axId val="1036299904"/>
        <c:axId val="1036300232"/>
      </c:barChart>
      <c:catAx>
        <c:axId val="103629990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036300232"/>
        <c:crosses val="autoZero"/>
        <c:auto val="1"/>
        <c:lblAlgn val="ctr"/>
        <c:lblOffset val="100"/>
        <c:noMultiLvlLbl val="0"/>
      </c:catAx>
      <c:valAx>
        <c:axId val="1036300232"/>
        <c:scaling>
          <c:orientation val="minMax"/>
        </c:scaling>
        <c:delete val="0"/>
        <c:axPos val="b"/>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036299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Mean Period for Returning to Base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'11'!$H$13:$H$17</c:f>
              <c:strCache>
                <c:ptCount val="5"/>
                <c:pt idx="0">
                  <c:v>More than 2 months</c:v>
                </c:pt>
                <c:pt idx="1">
                  <c:v>Between 1 - 2 months </c:v>
                </c:pt>
                <c:pt idx="2">
                  <c:v>Within 15 - 30 days</c:v>
                </c:pt>
                <c:pt idx="3">
                  <c:v>Within 8-15 days</c:v>
                </c:pt>
                <c:pt idx="4">
                  <c:v>Within a week</c:v>
                </c:pt>
              </c:strCache>
            </c:strRef>
          </c:cat>
          <c:val>
            <c:numRef>
              <c:f>'11'!$J$13:$J$17</c:f>
              <c:numCache>
                <c:formatCode>0%</c:formatCode>
                <c:ptCount val="5"/>
                <c:pt idx="0" formatCode="0.0%">
                  <c:v>4.4673539518900341E-3</c:v>
                </c:pt>
                <c:pt idx="1">
                  <c:v>1.443298969072165E-2</c:v>
                </c:pt>
                <c:pt idx="2">
                  <c:v>0.38109965635738829</c:v>
                </c:pt>
                <c:pt idx="3">
                  <c:v>0.4099656357388316</c:v>
                </c:pt>
                <c:pt idx="4">
                  <c:v>0.19003436426116838</c:v>
                </c:pt>
              </c:numCache>
            </c:numRef>
          </c:val>
          <c:extLst>
            <c:ext xmlns:c16="http://schemas.microsoft.com/office/drawing/2014/chart" uri="{C3380CC4-5D6E-409C-BE32-E72D297353CC}">
              <c16:uniqueId val="{00000000-F197-4689-8404-04E1A7615452}"/>
            </c:ext>
          </c:extLst>
        </c:ser>
        <c:dLbls>
          <c:dLblPos val="outEnd"/>
          <c:showLegendKey val="0"/>
          <c:showVal val="1"/>
          <c:showCatName val="0"/>
          <c:showSerName val="0"/>
          <c:showPercent val="0"/>
          <c:showBubbleSize val="0"/>
        </c:dLbls>
        <c:gapWidth val="115"/>
        <c:overlap val="-20"/>
        <c:axId val="893889336"/>
        <c:axId val="893889664"/>
      </c:barChart>
      <c:catAx>
        <c:axId val="89388933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93889664"/>
        <c:crosses val="autoZero"/>
        <c:auto val="1"/>
        <c:lblAlgn val="ctr"/>
        <c:lblOffset val="100"/>
        <c:noMultiLvlLbl val="0"/>
      </c:catAx>
      <c:valAx>
        <c:axId val="893889664"/>
        <c:scaling>
          <c:orientation val="minMax"/>
        </c:scaling>
        <c:delete val="0"/>
        <c:axPos val="b"/>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938893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Number of Days Spent by Trucks on Road</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'9'!$R$4:$R$8</c:f>
              <c:strCache>
                <c:ptCount val="5"/>
                <c:pt idx="0">
                  <c:v>Less than 7 days</c:v>
                </c:pt>
                <c:pt idx="1">
                  <c:v>Between 7 - 14 days</c:v>
                </c:pt>
                <c:pt idx="2">
                  <c:v>Between 14 - 20 days</c:v>
                </c:pt>
                <c:pt idx="3">
                  <c:v>Between 20 - 25 days</c:v>
                </c:pt>
                <c:pt idx="4">
                  <c:v>More than 25 days</c:v>
                </c:pt>
              </c:strCache>
            </c:strRef>
          </c:cat>
          <c:val>
            <c:numRef>
              <c:f>'9'!$S$4:$S$8</c:f>
              <c:numCache>
                <c:formatCode>General</c:formatCode>
                <c:ptCount val="5"/>
                <c:pt idx="0">
                  <c:v>8</c:v>
                </c:pt>
                <c:pt idx="1">
                  <c:v>177</c:v>
                </c:pt>
                <c:pt idx="2">
                  <c:v>720</c:v>
                </c:pt>
                <c:pt idx="3">
                  <c:v>506</c:v>
                </c:pt>
                <c:pt idx="4">
                  <c:v>1782</c:v>
                </c:pt>
              </c:numCache>
            </c:numRef>
          </c:val>
          <c:extLst>
            <c:ext xmlns:c16="http://schemas.microsoft.com/office/drawing/2014/chart" uri="{C3380CC4-5D6E-409C-BE32-E72D297353CC}">
              <c16:uniqueId val="{00000000-3727-4D09-B507-91108C891B74}"/>
            </c:ext>
          </c:extLst>
        </c:ser>
        <c:dLbls>
          <c:showLegendKey val="0"/>
          <c:showVal val="0"/>
          <c:showCatName val="0"/>
          <c:showSerName val="0"/>
          <c:showPercent val="0"/>
          <c:showBubbleSize val="0"/>
        </c:dLbls>
        <c:gapWidth val="115"/>
        <c:overlap val="-20"/>
        <c:axId val="825454096"/>
        <c:axId val="825455736"/>
      </c:barChart>
      <c:catAx>
        <c:axId val="82545409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25455736"/>
        <c:crosses val="autoZero"/>
        <c:auto val="1"/>
        <c:lblAlgn val="ctr"/>
        <c:lblOffset val="100"/>
        <c:noMultiLvlLbl val="0"/>
      </c:catAx>
      <c:valAx>
        <c:axId val="825455736"/>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Drivers' Response</a:t>
                </a: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2545409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a:t>Most Important Problems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stacked"/>
        <c:varyColors val="0"/>
        <c:ser>
          <c:idx val="0"/>
          <c:order val="0"/>
          <c:tx>
            <c:strRef>
              <c:f>Sheet1!$L$10</c:f>
              <c:strCache>
                <c:ptCount val="1"/>
                <c:pt idx="0">
                  <c:v>Drivers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Sheet1!$K$18:$K$20</c:f>
              <c:strCache>
                <c:ptCount val="3"/>
                <c:pt idx="0">
                  <c:v>Difficulty to get HTV license</c:v>
                </c:pt>
                <c:pt idx="1">
                  <c:v>Poor Roads</c:v>
                </c:pt>
                <c:pt idx="2">
                  <c:v>Police Harassment</c:v>
                </c:pt>
              </c:strCache>
            </c:strRef>
          </c:cat>
          <c:val>
            <c:numRef>
              <c:f>Sheet1!$L$18:$L$20</c:f>
              <c:numCache>
                <c:formatCode>0%</c:formatCode>
                <c:ptCount val="3"/>
                <c:pt idx="0">
                  <c:v>0.4418037781840341</c:v>
                </c:pt>
                <c:pt idx="1">
                  <c:v>0.67733089579524675</c:v>
                </c:pt>
                <c:pt idx="2">
                  <c:v>0.90524070688604508</c:v>
                </c:pt>
              </c:numCache>
            </c:numRef>
          </c:val>
          <c:extLst>
            <c:ext xmlns:c16="http://schemas.microsoft.com/office/drawing/2014/chart" uri="{C3380CC4-5D6E-409C-BE32-E72D297353CC}">
              <c16:uniqueId val="{00000000-8EA9-46C0-93C7-FFB0884C1531}"/>
            </c:ext>
          </c:extLst>
        </c:ser>
        <c:ser>
          <c:idx val="1"/>
          <c:order val="1"/>
          <c:tx>
            <c:strRef>
              <c:f>Sheet1!$M$10</c:f>
              <c:strCache>
                <c:ptCount val="1"/>
                <c:pt idx="0">
                  <c:v>Owners</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Sheet1!$K$18:$K$20</c:f>
              <c:strCache>
                <c:ptCount val="3"/>
                <c:pt idx="0">
                  <c:v>Difficulty to get HTV license</c:v>
                </c:pt>
                <c:pt idx="1">
                  <c:v>Poor Roads</c:v>
                </c:pt>
                <c:pt idx="2">
                  <c:v>Police Harassment</c:v>
                </c:pt>
              </c:strCache>
            </c:strRef>
          </c:cat>
          <c:val>
            <c:numRef>
              <c:f>Sheet1!$M$18:$M$20</c:f>
              <c:numCache>
                <c:formatCode>0%</c:formatCode>
                <c:ptCount val="3"/>
                <c:pt idx="0">
                  <c:v>0.96470588235294119</c:v>
                </c:pt>
                <c:pt idx="1">
                  <c:v>0.96470588235294119</c:v>
                </c:pt>
                <c:pt idx="2">
                  <c:v>0.88235294117647056</c:v>
                </c:pt>
              </c:numCache>
            </c:numRef>
          </c:val>
          <c:extLst>
            <c:ext xmlns:c16="http://schemas.microsoft.com/office/drawing/2014/chart" uri="{C3380CC4-5D6E-409C-BE32-E72D297353CC}">
              <c16:uniqueId val="{00000001-8EA9-46C0-93C7-FFB0884C1531}"/>
            </c:ext>
          </c:extLst>
        </c:ser>
        <c:ser>
          <c:idx val="2"/>
          <c:order val="2"/>
          <c:tx>
            <c:strRef>
              <c:f>Sheet1!$N$10</c:f>
              <c:strCache>
                <c:ptCount val="1"/>
                <c:pt idx="0">
                  <c:v>Operators</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Sheet1!$K$18:$K$20</c:f>
              <c:strCache>
                <c:ptCount val="3"/>
                <c:pt idx="0">
                  <c:v>Difficulty to get HTV license</c:v>
                </c:pt>
                <c:pt idx="1">
                  <c:v>Poor Roads</c:v>
                </c:pt>
                <c:pt idx="2">
                  <c:v>Police Harassment</c:v>
                </c:pt>
              </c:strCache>
            </c:strRef>
          </c:cat>
          <c:val>
            <c:numRef>
              <c:f>Sheet1!$N$18:$N$20</c:f>
              <c:numCache>
                <c:formatCode>0%</c:formatCode>
                <c:ptCount val="3"/>
                <c:pt idx="0">
                  <c:v>0.32467532467532467</c:v>
                </c:pt>
                <c:pt idx="1">
                  <c:v>0.22077922077922077</c:v>
                </c:pt>
                <c:pt idx="2">
                  <c:v>0.90909090909090906</c:v>
                </c:pt>
              </c:numCache>
            </c:numRef>
          </c:val>
          <c:extLst>
            <c:ext xmlns:c16="http://schemas.microsoft.com/office/drawing/2014/chart" uri="{C3380CC4-5D6E-409C-BE32-E72D297353CC}">
              <c16:uniqueId val="{00000002-8EA9-46C0-93C7-FFB0884C1531}"/>
            </c:ext>
          </c:extLst>
        </c:ser>
        <c:dLbls>
          <c:dLblPos val="inEnd"/>
          <c:showLegendKey val="0"/>
          <c:showVal val="1"/>
          <c:showCatName val="0"/>
          <c:showSerName val="0"/>
          <c:showPercent val="0"/>
          <c:showBubbleSize val="0"/>
        </c:dLbls>
        <c:gapWidth val="150"/>
        <c:overlap val="100"/>
        <c:axId val="449788704"/>
        <c:axId val="449798272"/>
      </c:barChart>
      <c:catAx>
        <c:axId val="44978870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49798272"/>
        <c:crosses val="autoZero"/>
        <c:auto val="1"/>
        <c:lblAlgn val="ctr"/>
        <c:lblOffset val="100"/>
        <c:noMultiLvlLbl val="0"/>
      </c:catAx>
      <c:valAx>
        <c:axId val="449798272"/>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4978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Drivers' First Response in Emergency Case</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1A7-46E1-87ED-BED68C1BC57A}"/>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1A7-46E1-87ED-BED68C1BC57A}"/>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1A7-46E1-87ED-BED68C1BC57A}"/>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1A7-46E1-87ED-BED68C1BC57A}"/>
              </c:ext>
            </c:extLst>
          </c:dPt>
          <c:dLbls>
            <c:dLbl>
              <c:idx val="2"/>
              <c:layout>
                <c:manualLayout>
                  <c:x val="3.0233436729499722E-3"/>
                  <c:y val="5.85207560261863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1A7-46E1-87ED-BED68C1BC57A}"/>
                </c:ext>
              </c:extLst>
            </c:dLbl>
            <c:dLbl>
              <c:idx val="3"/>
              <c:layout>
                <c:manualLayout>
                  <c:x val="-1.9125308200111348E-2"/>
                  <c:y val="-1.224771472531450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1A7-46E1-87ED-BED68C1BC57A}"/>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Sheet1!$B$4:$B$7</c:f>
              <c:strCache>
                <c:ptCount val="4"/>
                <c:pt idx="0">
                  <c:v> Calls the Police </c:v>
                </c:pt>
                <c:pt idx="1">
                  <c:v> Other </c:v>
                </c:pt>
                <c:pt idx="2">
                  <c:v> Calls the Mechanic </c:v>
                </c:pt>
                <c:pt idx="3">
                  <c:v> Calls the owner </c:v>
                </c:pt>
              </c:strCache>
            </c:strRef>
          </c:cat>
          <c:val>
            <c:numRef>
              <c:f>Sheet1!$C$4:$C$7</c:f>
              <c:numCache>
                <c:formatCode>_(* #,##0_);_(* \(#,##0\);_(* "-"??_);_(@_)</c:formatCode>
                <c:ptCount val="4"/>
                <c:pt idx="0">
                  <c:v>48</c:v>
                </c:pt>
                <c:pt idx="1">
                  <c:v>159</c:v>
                </c:pt>
                <c:pt idx="2">
                  <c:v>1345</c:v>
                </c:pt>
                <c:pt idx="3">
                  <c:v>1730</c:v>
                </c:pt>
              </c:numCache>
            </c:numRef>
          </c:val>
          <c:extLst>
            <c:ext xmlns:c16="http://schemas.microsoft.com/office/drawing/2014/chart" uri="{C3380CC4-5D6E-409C-BE32-E72D297353CC}">
              <c16:uniqueId val="{00000008-01A7-46E1-87ED-BED68C1BC57A}"/>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Proportion of Business by Different Sources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AA5-4D94-A679-F82BA5F97193}"/>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AA5-4D94-A679-F82BA5F97193}"/>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AA5-4D94-A679-F82BA5F97193}"/>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AA5-4D94-A679-F82BA5F97193}"/>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AAA5-4D94-A679-F82BA5F97193}"/>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Sheet7!$A$1:$E$1</c:f>
              <c:strCache>
                <c:ptCount val="5"/>
                <c:pt idx="0">
                  <c:v>Through freight agents</c:v>
                </c:pt>
                <c:pt idx="1">
                  <c:v>By telephone from customers</c:v>
                </c:pt>
                <c:pt idx="2">
                  <c:v>By trucks waiting at Truck Addas</c:v>
                </c:pt>
                <c:pt idx="3">
                  <c:v>By drivers finding their own loads</c:v>
                </c:pt>
                <c:pt idx="4">
                  <c:v>Other channels</c:v>
                </c:pt>
              </c:strCache>
            </c:strRef>
          </c:cat>
          <c:val>
            <c:numRef>
              <c:f>Sheet7!$A$3:$E$3</c:f>
              <c:numCache>
                <c:formatCode>0%</c:formatCode>
                <c:ptCount val="5"/>
                <c:pt idx="0">
                  <c:v>0.15779220779220779</c:v>
                </c:pt>
                <c:pt idx="1">
                  <c:v>0.55519480519480524</c:v>
                </c:pt>
                <c:pt idx="2">
                  <c:v>0.21233766233766233</c:v>
                </c:pt>
                <c:pt idx="3">
                  <c:v>4.0259740259740259E-2</c:v>
                </c:pt>
                <c:pt idx="4">
                  <c:v>3.4415584415584413E-2</c:v>
                </c:pt>
              </c:numCache>
            </c:numRef>
          </c:val>
          <c:extLst>
            <c:ext xmlns:c16="http://schemas.microsoft.com/office/drawing/2014/chart" uri="{C3380CC4-5D6E-409C-BE32-E72D297353CC}">
              <c16:uniqueId val="{0000000A-AAA5-4D94-A679-F82BA5F97193}"/>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a:t>Main Problems faced by Drivers</a:t>
            </a:r>
          </a:p>
        </c:rich>
      </c:tx>
      <c:layout>
        <c:manualLayout>
          <c:xMode val="edge"/>
          <c:yMode val="edge"/>
          <c:x val="0.30916920931758529"/>
          <c:y val="3.1481481481481478E-2"/>
        </c:manualLayout>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20833333333334E-2"/>
          <c:y val="0.21570020414114899"/>
          <c:w val="0.8208333333333333"/>
          <c:h val="0.74287736949547978"/>
        </c:manualLayout>
      </c:layout>
      <c:pie3DChart>
        <c:varyColors val="1"/>
        <c:ser>
          <c:idx val="0"/>
          <c:order val="0"/>
          <c:explosion val="18"/>
          <c:dPt>
            <c:idx val="0"/>
            <c:bubble3D val="0"/>
            <c:explosion val="3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5D0-4AE3-B018-9E6540392409}"/>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5D0-4AE3-B018-9E6540392409}"/>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5D0-4AE3-B018-9E6540392409}"/>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F5D0-4AE3-B018-9E6540392409}"/>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F5D0-4AE3-B018-9E6540392409}"/>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F5D0-4AE3-B018-9E6540392409}"/>
              </c:ext>
            </c:extLst>
          </c:dPt>
          <c:dPt>
            <c:idx val="6"/>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F5D0-4AE3-B018-9E6540392409}"/>
              </c:ext>
            </c:extLst>
          </c:dPt>
          <c:dPt>
            <c:idx val="7"/>
            <c:bubble3D val="0"/>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F5D0-4AE3-B018-9E6540392409}"/>
              </c:ext>
            </c:extLst>
          </c:dPt>
          <c:dPt>
            <c:idx val="8"/>
            <c:bubble3D val="0"/>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F5D0-4AE3-B018-9E6540392409}"/>
              </c:ext>
            </c:extLst>
          </c:dPt>
          <c:dPt>
            <c:idx val="9"/>
            <c:bubble3D val="0"/>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F5D0-4AE3-B018-9E6540392409}"/>
              </c:ext>
            </c:extLst>
          </c:dPt>
          <c:dLbls>
            <c:dLbl>
              <c:idx val="0"/>
              <c:layout>
                <c:manualLayout>
                  <c:x val="-1.8396325459317586E-2"/>
                  <c:y val="-3.53820355788859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D0-4AE3-B018-9E6540392409}"/>
                </c:ext>
              </c:extLst>
            </c:dLbl>
            <c:dLbl>
              <c:idx val="1"/>
              <c:layout>
                <c:manualLayout>
                  <c:x val="-5.2211286089240373E-3"/>
                  <c:y val="-6.91407115777194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D0-4AE3-B018-9E6540392409}"/>
                </c:ext>
              </c:extLst>
            </c:dLbl>
            <c:dLbl>
              <c:idx val="2"/>
              <c:layout>
                <c:manualLayout>
                  <c:x val="-0.10808292322834653"/>
                  <c:y val="1.98872849227179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5D0-4AE3-B018-9E6540392409}"/>
                </c:ext>
              </c:extLst>
            </c:dLbl>
            <c:dLbl>
              <c:idx val="3"/>
              <c:layout>
                <c:manualLayout>
                  <c:x val="1.4163385826771615E-2"/>
                  <c:y val="5.5118110236220471E-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5D0-4AE3-B018-9E6540392409}"/>
                </c:ext>
              </c:extLst>
            </c:dLbl>
            <c:dLbl>
              <c:idx val="4"/>
              <c:layout>
                <c:manualLayout>
                  <c:x val="-4.534325787401575E-3"/>
                  <c:y val="2.721478565179352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5D0-4AE3-B018-9E6540392409}"/>
                </c:ext>
              </c:extLst>
            </c:dLbl>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Problems!$O$10:$O$19</c:f>
              <c:strCache>
                <c:ptCount val="10"/>
                <c:pt idx="0">
                  <c:v>Police Harassment</c:v>
                </c:pt>
                <c:pt idx="1">
                  <c:v>Poor Roads</c:v>
                </c:pt>
                <c:pt idx="2">
                  <c:v>High Running Cost</c:v>
                </c:pt>
                <c:pt idx="3">
                  <c:v>Toll Taxes</c:v>
                </c:pt>
                <c:pt idx="4">
                  <c:v>Low Salary</c:v>
                </c:pt>
                <c:pt idx="5">
                  <c:v>Finding Loads</c:v>
                </c:pt>
                <c:pt idx="6">
                  <c:v>Competition</c:v>
                </c:pt>
                <c:pt idx="7">
                  <c:v>Fear of Robbers</c:v>
                </c:pt>
                <c:pt idx="8">
                  <c:v>Difficulty to get HTV license</c:v>
                </c:pt>
                <c:pt idx="9">
                  <c:v>Other Problems</c:v>
                </c:pt>
              </c:strCache>
            </c:strRef>
          </c:cat>
          <c:val>
            <c:numRef>
              <c:f>Problems!$P$10:$P$19</c:f>
              <c:numCache>
                <c:formatCode>General</c:formatCode>
                <c:ptCount val="10"/>
                <c:pt idx="0">
                  <c:v>2980</c:v>
                </c:pt>
                <c:pt idx="1">
                  <c:v>2230</c:v>
                </c:pt>
                <c:pt idx="2">
                  <c:v>2051</c:v>
                </c:pt>
                <c:pt idx="3">
                  <c:v>1444</c:v>
                </c:pt>
                <c:pt idx="4">
                  <c:v>1613</c:v>
                </c:pt>
                <c:pt idx="5">
                  <c:v>274</c:v>
                </c:pt>
                <c:pt idx="6">
                  <c:v>189</c:v>
                </c:pt>
                <c:pt idx="7">
                  <c:v>1194</c:v>
                </c:pt>
                <c:pt idx="8">
                  <c:v>1455</c:v>
                </c:pt>
                <c:pt idx="9">
                  <c:v>497</c:v>
                </c:pt>
              </c:numCache>
            </c:numRef>
          </c:val>
          <c:extLst>
            <c:ext xmlns:c16="http://schemas.microsoft.com/office/drawing/2014/chart" uri="{C3380CC4-5D6E-409C-BE32-E72D297353CC}">
              <c16:uniqueId val="{00000014-F5D0-4AE3-B018-9E6540392409}"/>
            </c:ext>
          </c:extLst>
        </c:ser>
        <c:dLbls>
          <c:dLblPos val="bestFit"/>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Balochistan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'FLEET SIZE_BALOCHISTAN'!$E$22:$E$25</c:f>
              <c:strCache>
                <c:ptCount val="4"/>
                <c:pt idx="0">
                  <c:v>Mini Trucks</c:v>
                </c:pt>
                <c:pt idx="1">
                  <c:v>Rigid Trucks</c:v>
                </c:pt>
                <c:pt idx="2">
                  <c:v>Articulated Trucks</c:v>
                </c:pt>
                <c:pt idx="3">
                  <c:v>Oil Tankers</c:v>
                </c:pt>
              </c:strCache>
            </c:strRef>
          </c:cat>
          <c:val>
            <c:numRef>
              <c:f>'FLEET SIZE_BALOCHISTAN'!$F$22:$F$25</c:f>
              <c:numCache>
                <c:formatCode>#,##0</c:formatCode>
                <c:ptCount val="4"/>
                <c:pt idx="0">
                  <c:v>5886</c:v>
                </c:pt>
                <c:pt idx="1">
                  <c:v>36923</c:v>
                </c:pt>
                <c:pt idx="2">
                  <c:v>43357</c:v>
                </c:pt>
                <c:pt idx="3">
                  <c:v>18111</c:v>
                </c:pt>
              </c:numCache>
            </c:numRef>
          </c:val>
          <c:extLst>
            <c:ext xmlns:c16="http://schemas.microsoft.com/office/drawing/2014/chart" uri="{C3380CC4-5D6E-409C-BE32-E72D297353CC}">
              <c16:uniqueId val="{00000000-353C-49DA-8C3F-2D17B46A8762}"/>
            </c:ext>
          </c:extLst>
        </c:ser>
        <c:dLbls>
          <c:dLblPos val="outEnd"/>
          <c:showLegendKey val="0"/>
          <c:showVal val="1"/>
          <c:showCatName val="0"/>
          <c:showSerName val="0"/>
          <c:showPercent val="0"/>
          <c:showBubbleSize val="0"/>
        </c:dLbls>
        <c:gapWidth val="100"/>
        <c:overlap val="-24"/>
        <c:axId val="749195144"/>
        <c:axId val="749186944"/>
      </c:barChart>
      <c:catAx>
        <c:axId val="7491951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49186944"/>
        <c:crosses val="autoZero"/>
        <c:auto val="1"/>
        <c:lblAlgn val="ctr"/>
        <c:lblOffset val="100"/>
        <c:noMultiLvlLbl val="0"/>
      </c:catAx>
      <c:valAx>
        <c:axId val="74918694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4919514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Balochistan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7"/>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CA3-48F8-ADBA-385E8F21E1F2}"/>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CA3-48F8-ADBA-385E8F21E1F2}"/>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CA3-48F8-ADBA-385E8F21E1F2}"/>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CA3-48F8-ADBA-385E8F21E1F2}"/>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2CA3-48F8-ADBA-385E8F21E1F2}"/>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2CA3-48F8-ADBA-385E8F21E1F2}"/>
              </c:ext>
            </c:extLst>
          </c:dPt>
          <c:dLbls>
            <c:dLbl>
              <c:idx val="2"/>
              <c:layout>
                <c:manualLayout>
                  <c:x val="0.11693788276465436"/>
                  <c:y val="6.58151064450277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CA3-48F8-ADBA-385E8F21E1F2}"/>
                </c:ext>
              </c:extLst>
            </c:dLbl>
            <c:dLbl>
              <c:idx val="5"/>
              <c:layout>
                <c:manualLayout>
                  <c:x val="2.6826151939340872E-2"/>
                  <c:y val="6.175790526184226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CA3-48F8-ADBA-385E8F21E1F2}"/>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Sheet5!$C$4:$H$4</c:f>
              <c:strCache>
                <c:ptCount val="6"/>
                <c:pt idx="0">
                  <c:v>Bed Ford</c:v>
                </c:pt>
                <c:pt idx="1">
                  <c:v>Hino</c:v>
                </c:pt>
                <c:pt idx="2">
                  <c:v>Isuzu</c:v>
                </c:pt>
                <c:pt idx="3">
                  <c:v>Mercedes Benz</c:v>
                </c:pt>
                <c:pt idx="4">
                  <c:v>Nissan</c:v>
                </c:pt>
                <c:pt idx="5">
                  <c:v>Others</c:v>
                </c:pt>
              </c:strCache>
            </c:strRef>
          </c:cat>
          <c:val>
            <c:numRef>
              <c:f>Sheet5!$C$9:$H$9</c:f>
              <c:numCache>
                <c:formatCode>_(* #,##0_);_(* \(#,##0\);_(* "-"??_);_(@_)</c:formatCode>
                <c:ptCount val="6"/>
                <c:pt idx="0">
                  <c:v>10762</c:v>
                </c:pt>
                <c:pt idx="1">
                  <c:v>48105</c:v>
                </c:pt>
                <c:pt idx="2">
                  <c:v>7597</c:v>
                </c:pt>
                <c:pt idx="3">
                  <c:v>1884</c:v>
                </c:pt>
                <c:pt idx="4">
                  <c:v>22609</c:v>
                </c:pt>
                <c:pt idx="5">
                  <c:v>13320</c:v>
                </c:pt>
              </c:numCache>
            </c:numRef>
          </c:val>
          <c:extLst>
            <c:ext xmlns:c16="http://schemas.microsoft.com/office/drawing/2014/chart" uri="{C3380CC4-5D6E-409C-BE32-E72D297353CC}">
              <c16:uniqueId val="{0000000C-2CA3-48F8-ADBA-385E8F21E1F2}"/>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 Structure of Registered Trucks in Balochistan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Summary!$C$32</c:f>
              <c:strCache>
                <c:ptCount val="1"/>
                <c:pt idx="0">
                  <c:v>Model (Year)</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Summary!$B$33:$B$39</c:f>
              <c:strCache>
                <c:ptCount val="7"/>
                <c:pt idx="0">
                  <c:v>&lt; = 1960</c:v>
                </c:pt>
                <c:pt idx="1">
                  <c:v>1961 - 1970</c:v>
                </c:pt>
                <c:pt idx="2">
                  <c:v>1971 - 1980</c:v>
                </c:pt>
                <c:pt idx="3">
                  <c:v>1981 - 1990</c:v>
                </c:pt>
                <c:pt idx="4">
                  <c:v>1991 - 2000</c:v>
                </c:pt>
                <c:pt idx="5">
                  <c:v>2001-2010</c:v>
                </c:pt>
                <c:pt idx="6">
                  <c:v>2011-2020</c:v>
                </c:pt>
              </c:strCache>
            </c:strRef>
          </c:cat>
          <c:val>
            <c:numRef>
              <c:f>Summary!$C$33:$C$39</c:f>
              <c:numCache>
                <c:formatCode>#,##0_);\(#,##0\)</c:formatCode>
                <c:ptCount val="7"/>
                <c:pt idx="0">
                  <c:v>832</c:v>
                </c:pt>
                <c:pt idx="1">
                  <c:v>2181</c:v>
                </c:pt>
                <c:pt idx="2">
                  <c:v>8528</c:v>
                </c:pt>
                <c:pt idx="3">
                  <c:v>27656</c:v>
                </c:pt>
                <c:pt idx="4">
                  <c:v>34715</c:v>
                </c:pt>
                <c:pt idx="5">
                  <c:v>15763</c:v>
                </c:pt>
                <c:pt idx="6">
                  <c:v>14587</c:v>
                </c:pt>
              </c:numCache>
            </c:numRef>
          </c:val>
          <c:extLst>
            <c:ext xmlns:c16="http://schemas.microsoft.com/office/drawing/2014/chart" uri="{C3380CC4-5D6E-409C-BE32-E72D297353CC}">
              <c16:uniqueId val="{00000000-96B6-4E58-B624-7AB2C742EDB3}"/>
            </c:ext>
          </c:extLst>
        </c:ser>
        <c:dLbls>
          <c:dLblPos val="outEnd"/>
          <c:showLegendKey val="0"/>
          <c:showVal val="1"/>
          <c:showCatName val="0"/>
          <c:showSerName val="0"/>
          <c:showPercent val="0"/>
          <c:showBubbleSize val="0"/>
        </c:dLbls>
        <c:gapWidth val="115"/>
        <c:overlap val="-20"/>
        <c:axId val="859868776"/>
        <c:axId val="859862872"/>
      </c:barChart>
      <c:catAx>
        <c:axId val="859868776"/>
        <c:scaling>
          <c:orientation val="minMax"/>
        </c:scaling>
        <c:delete val="0"/>
        <c:axPos val="l"/>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a:t>Model (Year) </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59862872"/>
        <c:crosses val="autoZero"/>
        <c:auto val="1"/>
        <c:lblAlgn val="ctr"/>
        <c:lblOffset val="100"/>
        <c:noMultiLvlLbl val="0"/>
      </c:catAx>
      <c:valAx>
        <c:axId val="859862872"/>
        <c:scaling>
          <c:orientation val="minMax"/>
        </c:scaling>
        <c:delete val="0"/>
        <c:axPos val="b"/>
        <c:majorGridlines>
          <c:spPr>
            <a:ln w="9525" cap="flat" cmpd="sng" algn="ctr">
              <a:solidFill>
                <a:schemeClr val="lt1">
                  <a:lumMod val="95000"/>
                  <a:alpha val="10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59868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Registered Heavy Vehicles in Khyber Pakhtunkhwa</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'FLEET SIZE-KPK'!$B$14:$B$17</c:f>
              <c:strCache>
                <c:ptCount val="4"/>
                <c:pt idx="0">
                  <c:v>Mini Trucks</c:v>
                </c:pt>
                <c:pt idx="1">
                  <c:v>Rigid Trucks</c:v>
                </c:pt>
                <c:pt idx="2">
                  <c:v>Articulated Trucks</c:v>
                </c:pt>
                <c:pt idx="3">
                  <c:v>Oil Tankers</c:v>
                </c:pt>
              </c:strCache>
            </c:strRef>
          </c:cat>
          <c:val>
            <c:numRef>
              <c:f>'FLEET SIZE-KPK'!$C$14:$C$17</c:f>
              <c:numCache>
                <c:formatCode>#,##0</c:formatCode>
                <c:ptCount val="4"/>
                <c:pt idx="0">
                  <c:v>3678</c:v>
                </c:pt>
                <c:pt idx="1">
                  <c:v>42982</c:v>
                </c:pt>
                <c:pt idx="2">
                  <c:v>6514</c:v>
                </c:pt>
                <c:pt idx="3">
                  <c:v>5734</c:v>
                </c:pt>
              </c:numCache>
            </c:numRef>
          </c:val>
          <c:extLst>
            <c:ext xmlns:c16="http://schemas.microsoft.com/office/drawing/2014/chart" uri="{C3380CC4-5D6E-409C-BE32-E72D297353CC}">
              <c16:uniqueId val="{00000000-5F99-4F10-8D96-A56247EAB78A}"/>
            </c:ext>
          </c:extLst>
        </c:ser>
        <c:dLbls>
          <c:dLblPos val="outEnd"/>
          <c:showLegendKey val="0"/>
          <c:showVal val="1"/>
          <c:showCatName val="0"/>
          <c:showSerName val="0"/>
          <c:showPercent val="0"/>
          <c:showBubbleSize val="0"/>
        </c:dLbls>
        <c:gapWidth val="100"/>
        <c:overlap val="-24"/>
        <c:axId val="729754896"/>
        <c:axId val="729755880"/>
      </c:barChart>
      <c:catAx>
        <c:axId val="7297548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29755880"/>
        <c:crosses val="autoZero"/>
        <c:auto val="1"/>
        <c:lblAlgn val="ctr"/>
        <c:lblOffset val="100"/>
        <c:noMultiLvlLbl val="0"/>
      </c:catAx>
      <c:valAx>
        <c:axId val="72975588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7297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Classification of Trucks by Make in Khyber Pakhtunkhwa</a:t>
            </a:r>
            <a:endParaRPr lang="en-PK"/>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BA6-4DF6-8C16-80CDCE7B3775}"/>
              </c:ext>
            </c:extLst>
          </c:dPt>
          <c:dPt>
            <c:idx val="1"/>
            <c:bubble3D val="0"/>
            <c:explosion val="25"/>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BA6-4DF6-8C16-80CDCE7B3775}"/>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BA6-4DF6-8C16-80CDCE7B3775}"/>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BA6-4DF6-8C16-80CDCE7B3775}"/>
              </c:ext>
            </c:extLst>
          </c:dPt>
          <c:dPt>
            <c:idx val="4"/>
            <c:bubble3D val="0"/>
            <c:explosion val="9"/>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BBA6-4DF6-8C16-80CDCE7B3775}"/>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BBA6-4DF6-8C16-80CDCE7B3775}"/>
              </c:ext>
            </c:extLst>
          </c:dPt>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Summary!$C$4:$H$4</c:f>
              <c:strCache>
                <c:ptCount val="6"/>
                <c:pt idx="0">
                  <c:v>Bed Ford</c:v>
                </c:pt>
                <c:pt idx="1">
                  <c:v>Hino</c:v>
                </c:pt>
                <c:pt idx="2">
                  <c:v>Isuzu</c:v>
                </c:pt>
                <c:pt idx="3">
                  <c:v>Mercedes-Benz</c:v>
                </c:pt>
                <c:pt idx="4">
                  <c:v>Nissan</c:v>
                </c:pt>
                <c:pt idx="5">
                  <c:v>Others</c:v>
                </c:pt>
              </c:strCache>
            </c:strRef>
          </c:cat>
          <c:val>
            <c:numRef>
              <c:f>Summary!$C$9:$H$9</c:f>
              <c:numCache>
                <c:formatCode>#,##0</c:formatCode>
                <c:ptCount val="6"/>
                <c:pt idx="0">
                  <c:v>20267</c:v>
                </c:pt>
                <c:pt idx="1">
                  <c:v>20745</c:v>
                </c:pt>
                <c:pt idx="2">
                  <c:v>3092</c:v>
                </c:pt>
                <c:pt idx="3">
                  <c:v>1573</c:v>
                </c:pt>
                <c:pt idx="4">
                  <c:v>8771</c:v>
                </c:pt>
                <c:pt idx="5">
                  <c:v>4460</c:v>
                </c:pt>
              </c:numCache>
            </c:numRef>
          </c:val>
          <c:extLst>
            <c:ext xmlns:c16="http://schemas.microsoft.com/office/drawing/2014/chart" uri="{C3380CC4-5D6E-409C-BE32-E72D297353CC}">
              <c16:uniqueId val="{0000000C-BBA6-4DF6-8C16-80CDCE7B3775}"/>
            </c:ext>
          </c:extLst>
        </c:ser>
        <c:dLbls>
          <c:showLegendKey val="0"/>
          <c:showVal val="0"/>
          <c:showCatName val="1"/>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Sheet1!$A$1:$A$6</cx:f>
        <cx:lvl ptCount="6">
          <cx:pt idx="0">Lack of expertise(s) in IT</cx:pt>
          <cx:pt idx="1">Inadequate knowledge in implementing the system by employees</cx:pt>
          <cx:pt idx="2">Difficulty in changing the organizational culture</cx:pt>
          <cx:pt idx="3">Insufficient finances</cx:pt>
          <cx:pt idx="4">A lot of paperwork that is difficult to computerize</cx:pt>
          <cx:pt idx="5">Not perceived as an advantage at all</cx:pt>
        </cx:lvl>
      </cx:strDim>
      <cx:numDim type="val">
        <cx:f>Sheet1!$B$1:$B$6</cx:f>
        <cx:lvl ptCount="6" formatCode="0%">
          <cx:pt idx="0">0.59999999999999998</cx:pt>
          <cx:pt idx="1">0.80000000000000004</cx:pt>
          <cx:pt idx="2">0.69999999999999996</cx:pt>
          <cx:pt idx="3">0.80000000000000004</cx:pt>
          <cx:pt idx="4">0.40000000000000002</cx:pt>
          <cx:pt idx="5">0.10000000000000001</cx:pt>
        </cx:lvl>
      </cx:numDim>
    </cx:data>
  </cx:chartData>
  <cx:chart>
    <cx:title pos="t" align="ctr" overlay="0">
      <cx:tx>
        <cx:txData>
          <cx:v>Perceived Barriers to the Implementation of IT</cx:v>
        </cx:txData>
      </cx:tx>
      <cx:txPr>
        <a:bodyPr spcFirstLastPara="1" vertOverflow="ellipsis" horzOverflow="overflow" wrap="square" lIns="0" tIns="0" rIns="0" bIns="0" anchor="ctr" anchorCtr="1"/>
        <a:lstStyle/>
        <a:p>
          <a:pPr algn="ctr" rtl="0">
            <a:defRPr sz="1200">
              <a:solidFill>
                <a:schemeClr val="bg1"/>
              </a:solidFill>
              <a:latin typeface="+mj-lt"/>
            </a:defRPr>
          </a:pPr>
          <a:r>
            <a:rPr lang="en-US" sz="1200" b="1" i="0" u="none" strike="noStrike" baseline="0" dirty="0">
              <a:solidFill>
                <a:schemeClr val="bg1"/>
              </a:solidFill>
              <a:latin typeface="+mj-lt"/>
            </a:rPr>
            <a:t>Perceived Barriers to the Implementation of IT</a:t>
          </a:r>
        </a:p>
      </cx:txPr>
    </cx:title>
    <cx:plotArea>
      <cx:plotAreaRegion>
        <cx:series layoutId="funnel" uniqueId="{1A67D3F3-64DD-4964-831B-AFCFDDBC2D13}">
          <cx:dataLabels>
            <cx:txPr>
              <a:bodyPr spcFirstLastPara="1" vertOverflow="ellipsis" horzOverflow="overflow" wrap="square" lIns="0" tIns="0" rIns="0" bIns="0" anchor="ctr" anchorCtr="1"/>
              <a:lstStyle/>
              <a:p>
                <a:pPr algn="ctr" rtl="0">
                  <a:defRPr sz="1050" b="1"/>
                </a:pPr>
                <a:endParaRPr lang="en-US" sz="1050" b="1" i="0" u="none" strike="noStrike" baseline="0">
                  <a:solidFill>
                    <a:sysClr val="windowText" lastClr="000000">
                      <a:lumMod val="75000"/>
                      <a:lumOff val="25000"/>
                    </a:sysClr>
                  </a:solidFill>
                  <a:latin typeface="Arial"/>
                </a:endParaRPr>
              </a:p>
            </cx:txPr>
            <cx:visibility seriesName="0" categoryName="0" value="1"/>
          </cx:dataLabels>
          <cx:dataId val="0"/>
        </cx:series>
      </cx:plotAreaRegion>
      <cx:axis id="0">
        <cx:catScaling gapWidth="0.5"/>
        <cx:tickLabels/>
        <cx:txPr>
          <a:bodyPr vertOverflow="overflow" horzOverflow="overflow" wrap="square" lIns="0" tIns="0" rIns="0" bIns="0"/>
          <a:lstStyle/>
          <a:p>
            <a:pPr algn="just" rtl="1">
              <a:defRPr sz="900" b="1" i="0">
                <a:solidFill>
                  <a:srgbClr val="404040"/>
                </a:solidFill>
                <a:latin typeface="+mj-lt"/>
                <a:ea typeface="Avenir Next LT Pro" panose="020B0504020202020204" pitchFamily="34" charset="0"/>
                <a:cs typeface="Avenir Next LT Pro" panose="020B0504020202020204" pitchFamily="34" charset="0"/>
              </a:defRPr>
            </a:pPr>
            <a:endParaRPr lang="en-US" sz="900" b="1">
              <a:latin typeface="+mj-lt"/>
            </a:endParaRPr>
          </a:p>
        </cx:txPr>
      </cx:axis>
    </cx:plotArea>
  </cx:chart>
  <cx:spPr>
    <a:ln>
      <a:solidFill>
        <a:schemeClr val="tx1"/>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4">
  <a:schemeClr val="accent4"/>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7">
  <a:schemeClr val="accent4"/>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7.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7.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1197"/>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1197"/>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cs:chartArea>
  <cs:dataLabel>
    <cs:lnRef idx="0"/>
    <cs:fillRef idx="0"/>
    <cs:effectRef idx="0"/>
    <cs:fontRef idx="minor">
      <a:schemeClr val="lt1">
        <a:lumMod val="9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1197"/>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1197"/>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1197"/>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2128"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1197"/>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1197"/>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EFE3B6-B735-4C9D-8597-980B276349C3}"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12539219-3A89-465C-A8C5-44CD61C250C7}">
      <dgm:prSet custT="1">
        <dgm:style>
          <a:lnRef idx="0">
            <a:schemeClr val="dk1"/>
          </a:lnRef>
          <a:fillRef idx="3">
            <a:schemeClr val="dk1"/>
          </a:fillRef>
          <a:effectRef idx="3">
            <a:schemeClr val="dk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NHMP </a:t>
          </a:r>
        </a:p>
      </dgm:t>
    </dgm:pt>
    <dgm:pt modelId="{2078F591-8738-462C-9BFB-B8511CE92ED6}" type="parTrans" cxnId="{8BD83DA5-FB6C-437B-B977-502A0D858BB9}">
      <dgm:prSet/>
      <dgm:spPr/>
      <dgm:t>
        <a:bodyPr/>
        <a:lstStyle/>
        <a:p>
          <a:endParaRPr lang="en-US" sz="1600">
            <a:latin typeface="+mn-lt"/>
            <a:ea typeface="Roboto" panose="02000000000000000000" pitchFamily="2" charset="0"/>
          </a:endParaRPr>
        </a:p>
      </dgm:t>
    </dgm:pt>
    <dgm:pt modelId="{1329A1DF-73D5-4B83-B5A6-AE3927D4E412}" type="sibTrans" cxnId="{8BD83DA5-FB6C-437B-B977-502A0D858BB9}">
      <dgm:prSet/>
      <dgm:spPr/>
      <dgm:t>
        <a:bodyPr/>
        <a:lstStyle/>
        <a:p>
          <a:endParaRPr lang="en-US" sz="1600">
            <a:latin typeface="+mn-lt"/>
            <a:ea typeface="Roboto" panose="02000000000000000000" pitchFamily="2" charset="0"/>
          </a:endParaRPr>
        </a:p>
      </dgm:t>
    </dgm:pt>
    <dgm:pt modelId="{1F4344A0-5427-44C3-8218-66E554810D9B}">
      <dgm:prSet custT="1">
        <dgm:style>
          <a:lnRef idx="3">
            <a:schemeClr val="lt1"/>
          </a:lnRef>
          <a:fillRef idx="1">
            <a:schemeClr val="accent1"/>
          </a:fillRef>
          <a:effectRef idx="1">
            <a:schemeClr val="accent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Regulation</a:t>
          </a:r>
        </a:p>
      </dgm:t>
    </dgm:pt>
    <dgm:pt modelId="{C8D60C9C-5C27-494F-8527-67B2A6F0E585}" type="parTrans" cxnId="{74A1630F-81BA-463C-8EAA-D7E10E7E088A}">
      <dgm:prSet/>
      <dgm:spPr/>
      <dgm:t>
        <a:bodyPr/>
        <a:lstStyle/>
        <a:p>
          <a:endParaRPr lang="en-US" sz="1600">
            <a:latin typeface="+mn-lt"/>
            <a:ea typeface="Roboto" panose="02000000000000000000" pitchFamily="2" charset="0"/>
          </a:endParaRPr>
        </a:p>
      </dgm:t>
    </dgm:pt>
    <dgm:pt modelId="{992BFA98-A957-49A9-A810-CE84A3AED4C7}" type="sibTrans" cxnId="{74A1630F-81BA-463C-8EAA-D7E10E7E088A}">
      <dgm:prSet/>
      <dgm:spPr/>
      <dgm:t>
        <a:bodyPr/>
        <a:lstStyle/>
        <a:p>
          <a:endParaRPr lang="en-US" sz="1600">
            <a:latin typeface="+mn-lt"/>
            <a:ea typeface="Roboto" panose="02000000000000000000" pitchFamily="2" charset="0"/>
          </a:endParaRPr>
        </a:p>
      </dgm:t>
    </dgm:pt>
    <dgm:pt modelId="{5D0CE53C-D21E-480E-87DA-F42ED5666317}">
      <dgm:prSet custT="1">
        <dgm:style>
          <a:lnRef idx="0">
            <a:schemeClr val="dk1"/>
          </a:lnRef>
          <a:fillRef idx="3">
            <a:schemeClr val="dk1"/>
          </a:fillRef>
          <a:effectRef idx="3">
            <a:schemeClr val="dk1"/>
          </a:effectRef>
          <a:fontRef idx="minor">
            <a:schemeClr val="lt1"/>
          </a:fontRef>
        </dgm:style>
      </dgm:prSet>
      <dgm:spPr>
        <a:ln/>
      </dgm:spPr>
      <dgm:t>
        <a:bodyPr spcFirstLastPara="0" vert="horz" wrap="square" lIns="76200" tIns="38100" rIns="76200" bIns="38100" numCol="1" spcCol="1270" anchor="ctr" anchorCtr="0"/>
        <a:lstStyle/>
        <a:p>
          <a:r>
            <a:rPr lang="en-US" sz="1800" kern="1200" dirty="0">
              <a:solidFill>
                <a:srgbClr val="FFFFFF"/>
              </a:solidFill>
              <a:latin typeface="Arial"/>
              <a:ea typeface="Roboto" panose="02000000000000000000" pitchFamily="2" charset="0"/>
              <a:cs typeface="+mn-cs"/>
            </a:rPr>
            <a:t>NHA</a:t>
          </a:r>
          <a:r>
            <a:rPr lang="en-US" sz="1800" kern="1200" dirty="0">
              <a:latin typeface="+mn-lt"/>
              <a:ea typeface="Roboto" panose="02000000000000000000" pitchFamily="2" charset="0"/>
            </a:rPr>
            <a:t> </a:t>
          </a:r>
        </a:p>
      </dgm:t>
    </dgm:pt>
    <dgm:pt modelId="{C13B794A-5E3B-434C-9C0E-894DA65C8EB1}" type="parTrans" cxnId="{1EAB1729-C53B-4B97-B2A9-F64796787A12}">
      <dgm:prSet/>
      <dgm:spPr/>
      <dgm:t>
        <a:bodyPr/>
        <a:lstStyle/>
        <a:p>
          <a:endParaRPr lang="en-US" sz="1600">
            <a:latin typeface="+mn-lt"/>
            <a:ea typeface="Roboto" panose="02000000000000000000" pitchFamily="2" charset="0"/>
          </a:endParaRPr>
        </a:p>
      </dgm:t>
    </dgm:pt>
    <dgm:pt modelId="{61495C86-2C93-4151-AC87-491702C3FF41}" type="sibTrans" cxnId="{1EAB1729-C53B-4B97-B2A9-F64796787A12}">
      <dgm:prSet/>
      <dgm:spPr/>
      <dgm:t>
        <a:bodyPr/>
        <a:lstStyle/>
        <a:p>
          <a:endParaRPr lang="en-US" sz="1600">
            <a:latin typeface="+mn-lt"/>
            <a:ea typeface="Roboto" panose="02000000000000000000" pitchFamily="2" charset="0"/>
          </a:endParaRPr>
        </a:p>
      </dgm:t>
    </dgm:pt>
    <dgm:pt modelId="{42B228E8-2B6D-4BEE-A1FB-B964249DF2AC}">
      <dgm:prSet custT="1">
        <dgm:style>
          <a:lnRef idx="3">
            <a:schemeClr val="lt1"/>
          </a:lnRef>
          <a:fillRef idx="1">
            <a:schemeClr val="accent1"/>
          </a:fillRef>
          <a:effectRef idx="1">
            <a:schemeClr val="accent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Infrastructure</a:t>
          </a:r>
        </a:p>
      </dgm:t>
    </dgm:pt>
    <dgm:pt modelId="{625D69BB-D683-4CB0-B536-38A1D01A285E}" type="parTrans" cxnId="{BAAEEBC8-51F7-4160-9858-4083C149DA1C}">
      <dgm:prSet/>
      <dgm:spPr/>
      <dgm:t>
        <a:bodyPr/>
        <a:lstStyle/>
        <a:p>
          <a:endParaRPr lang="en-US" sz="1600">
            <a:latin typeface="+mn-lt"/>
            <a:ea typeface="Roboto" panose="02000000000000000000" pitchFamily="2" charset="0"/>
          </a:endParaRPr>
        </a:p>
      </dgm:t>
    </dgm:pt>
    <dgm:pt modelId="{C820AEBF-F0E9-446C-B092-B8B03C31AC4E}" type="sibTrans" cxnId="{BAAEEBC8-51F7-4160-9858-4083C149DA1C}">
      <dgm:prSet/>
      <dgm:spPr/>
      <dgm:t>
        <a:bodyPr/>
        <a:lstStyle/>
        <a:p>
          <a:endParaRPr lang="en-US" sz="1600">
            <a:latin typeface="+mn-lt"/>
            <a:ea typeface="Roboto" panose="02000000000000000000" pitchFamily="2" charset="0"/>
          </a:endParaRPr>
        </a:p>
      </dgm:t>
    </dgm:pt>
    <dgm:pt modelId="{3E009522-61B9-4CFF-87EC-66E3130F8E4D}">
      <dgm:prSet custT="1">
        <dgm:style>
          <a:lnRef idx="0">
            <a:schemeClr val="dk1"/>
          </a:lnRef>
          <a:fillRef idx="3">
            <a:schemeClr val="dk1"/>
          </a:fillRef>
          <a:effectRef idx="3">
            <a:schemeClr val="dk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PILER </a:t>
          </a:r>
        </a:p>
      </dgm:t>
    </dgm:pt>
    <dgm:pt modelId="{FB41B662-6DDB-4750-BB56-ECDF51511686}" type="parTrans" cxnId="{87BFA507-201B-4AF6-A8C2-763DE42049AD}">
      <dgm:prSet/>
      <dgm:spPr/>
      <dgm:t>
        <a:bodyPr/>
        <a:lstStyle/>
        <a:p>
          <a:endParaRPr lang="en-US" sz="1600">
            <a:latin typeface="+mn-lt"/>
            <a:ea typeface="Roboto" panose="02000000000000000000" pitchFamily="2" charset="0"/>
          </a:endParaRPr>
        </a:p>
      </dgm:t>
    </dgm:pt>
    <dgm:pt modelId="{BBBC58A7-E8EE-4F89-BFFB-14A654C0E919}" type="sibTrans" cxnId="{87BFA507-201B-4AF6-A8C2-763DE42049AD}">
      <dgm:prSet/>
      <dgm:spPr/>
      <dgm:t>
        <a:bodyPr/>
        <a:lstStyle/>
        <a:p>
          <a:endParaRPr lang="en-US" sz="1600">
            <a:latin typeface="+mn-lt"/>
            <a:ea typeface="Roboto" panose="02000000000000000000" pitchFamily="2" charset="0"/>
          </a:endParaRPr>
        </a:p>
      </dgm:t>
    </dgm:pt>
    <dgm:pt modelId="{57586302-7572-42BA-8DB3-916C44D86913}">
      <dgm:prSet custT="1">
        <dgm:style>
          <a:lnRef idx="3">
            <a:schemeClr val="lt1"/>
          </a:lnRef>
          <a:fillRef idx="1">
            <a:schemeClr val="accent1"/>
          </a:fillRef>
          <a:effectRef idx="1">
            <a:schemeClr val="accent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Truck driver’s related matters</a:t>
          </a:r>
        </a:p>
      </dgm:t>
    </dgm:pt>
    <dgm:pt modelId="{50269F50-7DF4-46A5-BAA1-1452824419CA}" type="parTrans" cxnId="{B3C2A7AD-C6D6-49DE-82CC-21E72A433FCF}">
      <dgm:prSet/>
      <dgm:spPr/>
      <dgm:t>
        <a:bodyPr/>
        <a:lstStyle/>
        <a:p>
          <a:endParaRPr lang="en-US" sz="1600">
            <a:latin typeface="+mn-lt"/>
            <a:ea typeface="Roboto" panose="02000000000000000000" pitchFamily="2" charset="0"/>
          </a:endParaRPr>
        </a:p>
      </dgm:t>
    </dgm:pt>
    <dgm:pt modelId="{826A68E4-E4EB-46EA-A613-40DC5D98030E}" type="sibTrans" cxnId="{B3C2A7AD-C6D6-49DE-82CC-21E72A433FCF}">
      <dgm:prSet/>
      <dgm:spPr/>
      <dgm:t>
        <a:bodyPr/>
        <a:lstStyle/>
        <a:p>
          <a:endParaRPr lang="en-US" sz="1600">
            <a:latin typeface="+mn-lt"/>
            <a:ea typeface="Roboto" panose="02000000000000000000" pitchFamily="2" charset="0"/>
          </a:endParaRPr>
        </a:p>
      </dgm:t>
    </dgm:pt>
    <dgm:pt modelId="{1109B5ED-A151-415F-AFE2-263E07150043}">
      <dgm:prSet custT="1">
        <dgm:style>
          <a:lnRef idx="0">
            <a:schemeClr val="dk1"/>
          </a:lnRef>
          <a:fillRef idx="3">
            <a:schemeClr val="dk1"/>
          </a:fillRef>
          <a:effectRef idx="3">
            <a:schemeClr val="dk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EDB </a:t>
          </a:r>
        </a:p>
      </dgm:t>
    </dgm:pt>
    <dgm:pt modelId="{895BB5CC-380B-4DEF-A067-FE02794ECCB3}" type="parTrans" cxnId="{E178DB11-44EB-41D3-AA0B-30779B57C823}">
      <dgm:prSet/>
      <dgm:spPr/>
      <dgm:t>
        <a:bodyPr/>
        <a:lstStyle/>
        <a:p>
          <a:endParaRPr lang="en-US" sz="1600">
            <a:latin typeface="+mn-lt"/>
            <a:ea typeface="Roboto" panose="02000000000000000000" pitchFamily="2" charset="0"/>
          </a:endParaRPr>
        </a:p>
      </dgm:t>
    </dgm:pt>
    <dgm:pt modelId="{A44B1014-2313-41E0-A23C-5B878C78CDE9}" type="sibTrans" cxnId="{E178DB11-44EB-41D3-AA0B-30779B57C823}">
      <dgm:prSet/>
      <dgm:spPr/>
      <dgm:t>
        <a:bodyPr/>
        <a:lstStyle/>
        <a:p>
          <a:endParaRPr lang="en-US" sz="1600">
            <a:latin typeface="+mn-lt"/>
            <a:ea typeface="Roboto" panose="02000000000000000000" pitchFamily="2" charset="0"/>
          </a:endParaRPr>
        </a:p>
      </dgm:t>
    </dgm:pt>
    <dgm:pt modelId="{F4F4B752-C8C2-409A-86CD-91A8B7C873E7}">
      <dgm:prSet custT="1">
        <dgm:style>
          <a:lnRef idx="3">
            <a:schemeClr val="lt1"/>
          </a:lnRef>
          <a:fillRef idx="1">
            <a:schemeClr val="accent1"/>
          </a:fillRef>
          <a:effectRef idx="1">
            <a:schemeClr val="accent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Trucking specifications</a:t>
          </a:r>
        </a:p>
      </dgm:t>
    </dgm:pt>
    <dgm:pt modelId="{AE2C1F0A-363A-44CF-B257-7CED83954908}" type="parTrans" cxnId="{F5FC7E09-4380-485A-8080-35ADDB69E8B9}">
      <dgm:prSet/>
      <dgm:spPr/>
      <dgm:t>
        <a:bodyPr/>
        <a:lstStyle/>
        <a:p>
          <a:endParaRPr lang="en-US" sz="1600">
            <a:latin typeface="+mn-lt"/>
            <a:ea typeface="Roboto" panose="02000000000000000000" pitchFamily="2" charset="0"/>
          </a:endParaRPr>
        </a:p>
      </dgm:t>
    </dgm:pt>
    <dgm:pt modelId="{4B885100-6D5C-44F9-B891-A35A84A86D1B}" type="sibTrans" cxnId="{F5FC7E09-4380-485A-8080-35ADDB69E8B9}">
      <dgm:prSet/>
      <dgm:spPr/>
      <dgm:t>
        <a:bodyPr/>
        <a:lstStyle/>
        <a:p>
          <a:endParaRPr lang="en-US" sz="1600">
            <a:latin typeface="+mn-lt"/>
            <a:ea typeface="Roboto" panose="02000000000000000000" pitchFamily="2" charset="0"/>
          </a:endParaRPr>
        </a:p>
      </dgm:t>
    </dgm:pt>
    <dgm:pt modelId="{962E9F05-D580-4332-A4EB-BF39A3BBF4C0}">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latin typeface="+mn-lt"/>
              <a:ea typeface="Roboto" panose="02000000000000000000" pitchFamily="2" charset="0"/>
            </a:rPr>
            <a:t>NTRC</a:t>
          </a:r>
          <a:endParaRPr lang="en-US" sz="1800" dirty="0">
            <a:latin typeface="+mn-lt"/>
            <a:ea typeface="Roboto" panose="02000000000000000000" pitchFamily="2" charset="0"/>
          </a:endParaRPr>
        </a:p>
      </dgm:t>
    </dgm:pt>
    <dgm:pt modelId="{A5091968-2A59-4D03-A47A-609A4A11DF35}" type="parTrans" cxnId="{7A689B41-B73E-415C-B34E-A9F443CBD86D}">
      <dgm:prSet/>
      <dgm:spPr/>
      <dgm:t>
        <a:bodyPr/>
        <a:lstStyle/>
        <a:p>
          <a:endParaRPr lang="en-US" sz="1600">
            <a:latin typeface="+mn-lt"/>
            <a:ea typeface="Roboto" panose="02000000000000000000" pitchFamily="2" charset="0"/>
          </a:endParaRPr>
        </a:p>
      </dgm:t>
    </dgm:pt>
    <dgm:pt modelId="{69B1D200-FD6F-437B-9EB4-B755650A9BE8}" type="sibTrans" cxnId="{7A689B41-B73E-415C-B34E-A9F443CBD86D}">
      <dgm:prSet/>
      <dgm:spPr/>
      <dgm:t>
        <a:bodyPr/>
        <a:lstStyle/>
        <a:p>
          <a:endParaRPr lang="en-US" sz="1600">
            <a:latin typeface="+mn-lt"/>
            <a:ea typeface="Roboto" panose="02000000000000000000" pitchFamily="2" charset="0"/>
          </a:endParaRPr>
        </a:p>
      </dgm:t>
    </dgm:pt>
    <dgm:pt modelId="{FB345FEA-582A-411F-90EA-F6C4102D2859}">
      <dgm:prSet phldrT="[Text]" custT="1">
        <dgm:style>
          <a:lnRef idx="3">
            <a:schemeClr val="lt1"/>
          </a:lnRef>
          <a:fillRef idx="1">
            <a:schemeClr val="accent1"/>
          </a:fillRef>
          <a:effectRef idx="1">
            <a:schemeClr val="accent1"/>
          </a:effectRef>
          <a:fontRef idx="minor">
            <a:schemeClr val="lt1"/>
          </a:fontRef>
        </dgm:style>
      </dgm:prSet>
      <dgm:spPr>
        <a:ln/>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Policy and Research</a:t>
          </a:r>
        </a:p>
      </dgm:t>
    </dgm:pt>
    <dgm:pt modelId="{8D0891D4-FD99-4A7B-B8AF-B8FD24492EA2}" type="parTrans" cxnId="{2C0CF69E-8AB2-4D4B-8923-B12BC2B147FB}">
      <dgm:prSet/>
      <dgm:spPr/>
      <dgm:t>
        <a:bodyPr/>
        <a:lstStyle/>
        <a:p>
          <a:endParaRPr lang="en-US" sz="1600">
            <a:latin typeface="+mn-lt"/>
            <a:ea typeface="Roboto" panose="02000000000000000000" pitchFamily="2" charset="0"/>
          </a:endParaRPr>
        </a:p>
      </dgm:t>
    </dgm:pt>
    <dgm:pt modelId="{205A013C-0126-4A01-9440-147AC4BFE1B8}" type="sibTrans" cxnId="{2C0CF69E-8AB2-4D4B-8923-B12BC2B147FB}">
      <dgm:prSet/>
      <dgm:spPr/>
      <dgm:t>
        <a:bodyPr/>
        <a:lstStyle/>
        <a:p>
          <a:endParaRPr lang="en-US" sz="1600">
            <a:latin typeface="+mn-lt"/>
            <a:ea typeface="Roboto" panose="02000000000000000000" pitchFamily="2" charset="0"/>
          </a:endParaRPr>
        </a:p>
      </dgm:t>
    </dgm:pt>
    <dgm:pt modelId="{5CBC34A9-0389-4801-B32D-094E9205486B}" type="pres">
      <dgm:prSet presAssocID="{ADEFE3B6-B735-4C9D-8597-980B276349C3}" presName="Name0" presStyleCnt="0">
        <dgm:presLayoutVars>
          <dgm:dir/>
          <dgm:animLvl val="lvl"/>
          <dgm:resizeHandles val="exact"/>
        </dgm:presLayoutVars>
      </dgm:prSet>
      <dgm:spPr/>
    </dgm:pt>
    <dgm:pt modelId="{9EF039DD-EE66-4CB7-9B3C-CA4AE1194866}" type="pres">
      <dgm:prSet presAssocID="{962E9F05-D580-4332-A4EB-BF39A3BBF4C0}" presName="linNode" presStyleCnt="0"/>
      <dgm:spPr/>
    </dgm:pt>
    <dgm:pt modelId="{D6200960-3CFA-4F2D-9D5A-204D2FFBA065}" type="pres">
      <dgm:prSet presAssocID="{962E9F05-D580-4332-A4EB-BF39A3BBF4C0}" presName="parentText" presStyleLbl="node1" presStyleIdx="0" presStyleCnt="5">
        <dgm:presLayoutVars>
          <dgm:chMax val="1"/>
          <dgm:bulletEnabled val="1"/>
        </dgm:presLayoutVars>
      </dgm:prSet>
      <dgm:spPr/>
    </dgm:pt>
    <dgm:pt modelId="{693987C1-FDF0-4C35-9574-4FD05F40971E}" type="pres">
      <dgm:prSet presAssocID="{962E9F05-D580-4332-A4EB-BF39A3BBF4C0}" presName="descendantText" presStyleLbl="alignAccFollowNode1" presStyleIdx="0" presStyleCnt="5">
        <dgm:presLayoutVars>
          <dgm:bulletEnabled val="1"/>
        </dgm:presLayoutVars>
      </dgm:prSet>
      <dgm:spPr>
        <a:xfrm rot="5400000">
          <a:off x="3339749" y="-1308151"/>
          <a:ext cx="671215" cy="3459159"/>
        </a:xfrm>
        <a:prstGeom prst="round2SameRect">
          <a:avLst/>
        </a:prstGeom>
      </dgm:spPr>
    </dgm:pt>
    <dgm:pt modelId="{BDEBB4E5-24A1-4469-B535-D0D883664DEC}" type="pres">
      <dgm:prSet presAssocID="{69B1D200-FD6F-437B-9EB4-B755650A9BE8}" presName="sp" presStyleCnt="0"/>
      <dgm:spPr/>
    </dgm:pt>
    <dgm:pt modelId="{DA4FA4B2-F871-462A-9885-878559A739EE}" type="pres">
      <dgm:prSet presAssocID="{12539219-3A89-465C-A8C5-44CD61C250C7}" presName="linNode" presStyleCnt="0"/>
      <dgm:spPr/>
    </dgm:pt>
    <dgm:pt modelId="{F12B39B6-7416-40C0-9741-5450795DEC0A}" type="pres">
      <dgm:prSet presAssocID="{12539219-3A89-465C-A8C5-44CD61C250C7}" presName="parentText" presStyleLbl="node1" presStyleIdx="1" presStyleCnt="5">
        <dgm:presLayoutVars>
          <dgm:chMax val="1"/>
          <dgm:bulletEnabled val="1"/>
        </dgm:presLayoutVars>
      </dgm:prSet>
      <dgm:spPr>
        <a:xfrm>
          <a:off x="0" y="882889"/>
          <a:ext cx="1945777" cy="839019"/>
        </a:xfrm>
        <a:prstGeom prst="roundRect">
          <a:avLst/>
        </a:prstGeom>
      </dgm:spPr>
    </dgm:pt>
    <dgm:pt modelId="{8EED4360-350C-4BF5-B36F-D9CB4C5CD831}" type="pres">
      <dgm:prSet presAssocID="{12539219-3A89-465C-A8C5-44CD61C250C7}" presName="descendantText" presStyleLbl="alignAccFollowNode1" presStyleIdx="1" presStyleCnt="5">
        <dgm:presLayoutVars>
          <dgm:bulletEnabled val="1"/>
        </dgm:presLayoutVars>
      </dgm:prSet>
      <dgm:spPr>
        <a:xfrm rot="5400000">
          <a:off x="3339749" y="-427181"/>
          <a:ext cx="671215" cy="3459159"/>
        </a:xfrm>
        <a:prstGeom prst="round2SameRect">
          <a:avLst/>
        </a:prstGeom>
      </dgm:spPr>
    </dgm:pt>
    <dgm:pt modelId="{1661DD2E-73C4-4A56-A5CD-1533D0DC2530}" type="pres">
      <dgm:prSet presAssocID="{1329A1DF-73D5-4B83-B5A6-AE3927D4E412}" presName="sp" presStyleCnt="0"/>
      <dgm:spPr/>
    </dgm:pt>
    <dgm:pt modelId="{2C8D9B65-BD53-4E08-8BF9-7558A8AD43B3}" type="pres">
      <dgm:prSet presAssocID="{5D0CE53C-D21E-480E-87DA-F42ED5666317}" presName="linNode" presStyleCnt="0"/>
      <dgm:spPr/>
    </dgm:pt>
    <dgm:pt modelId="{0606679E-D2F2-47F9-B4E1-636029A9B4AC}" type="pres">
      <dgm:prSet presAssocID="{5D0CE53C-D21E-480E-87DA-F42ED5666317}" presName="parentText" presStyleLbl="node1" presStyleIdx="2" presStyleCnt="5">
        <dgm:presLayoutVars>
          <dgm:chMax val="1"/>
          <dgm:bulletEnabled val="1"/>
        </dgm:presLayoutVars>
      </dgm:prSet>
      <dgm:spPr>
        <a:xfrm>
          <a:off x="0" y="1763859"/>
          <a:ext cx="1945777" cy="839019"/>
        </a:xfrm>
        <a:prstGeom prst="roundRect">
          <a:avLst/>
        </a:prstGeom>
      </dgm:spPr>
    </dgm:pt>
    <dgm:pt modelId="{657A2E1F-500E-4580-9F86-273C12A868FB}" type="pres">
      <dgm:prSet presAssocID="{5D0CE53C-D21E-480E-87DA-F42ED5666317}" presName="descendantText" presStyleLbl="alignAccFollowNode1" presStyleIdx="2" presStyleCnt="5">
        <dgm:presLayoutVars>
          <dgm:bulletEnabled val="1"/>
        </dgm:presLayoutVars>
      </dgm:prSet>
      <dgm:spPr>
        <a:xfrm rot="5400000">
          <a:off x="3339749" y="453789"/>
          <a:ext cx="671215" cy="3459159"/>
        </a:xfrm>
        <a:prstGeom prst="round2SameRect">
          <a:avLst/>
        </a:prstGeom>
      </dgm:spPr>
    </dgm:pt>
    <dgm:pt modelId="{43D8F759-6CDB-4FA4-8C1B-AE84FE0F8F25}" type="pres">
      <dgm:prSet presAssocID="{61495C86-2C93-4151-AC87-491702C3FF41}" presName="sp" presStyleCnt="0"/>
      <dgm:spPr/>
    </dgm:pt>
    <dgm:pt modelId="{FFF3FF6F-71EE-4FC4-B2E9-BD4D7AEF91AC}" type="pres">
      <dgm:prSet presAssocID="{3E009522-61B9-4CFF-87EC-66E3130F8E4D}" presName="linNode" presStyleCnt="0"/>
      <dgm:spPr/>
    </dgm:pt>
    <dgm:pt modelId="{D8495B3E-9E37-4AFE-8704-A0F8C9817824}" type="pres">
      <dgm:prSet presAssocID="{3E009522-61B9-4CFF-87EC-66E3130F8E4D}" presName="parentText" presStyleLbl="node1" presStyleIdx="3" presStyleCnt="5">
        <dgm:presLayoutVars>
          <dgm:chMax val="1"/>
          <dgm:bulletEnabled val="1"/>
        </dgm:presLayoutVars>
      </dgm:prSet>
      <dgm:spPr>
        <a:xfrm>
          <a:off x="0" y="2644829"/>
          <a:ext cx="1945777" cy="839019"/>
        </a:xfrm>
        <a:prstGeom prst="roundRect">
          <a:avLst/>
        </a:prstGeom>
      </dgm:spPr>
    </dgm:pt>
    <dgm:pt modelId="{B49BF2C1-DA8B-48AC-ABAA-E5842EE73B60}" type="pres">
      <dgm:prSet presAssocID="{3E009522-61B9-4CFF-87EC-66E3130F8E4D}" presName="descendantText" presStyleLbl="alignAccFollowNode1" presStyleIdx="3" presStyleCnt="5">
        <dgm:presLayoutVars>
          <dgm:bulletEnabled val="1"/>
        </dgm:presLayoutVars>
      </dgm:prSet>
      <dgm:spPr>
        <a:xfrm rot="5400000">
          <a:off x="3339749" y="1334759"/>
          <a:ext cx="671215" cy="3459159"/>
        </a:xfrm>
        <a:prstGeom prst="round2SameRect">
          <a:avLst/>
        </a:prstGeom>
      </dgm:spPr>
    </dgm:pt>
    <dgm:pt modelId="{AB66FB11-9EF6-4D5F-A853-8CC82F4427A3}" type="pres">
      <dgm:prSet presAssocID="{BBBC58A7-E8EE-4F89-BFFB-14A654C0E919}" presName="sp" presStyleCnt="0"/>
      <dgm:spPr/>
    </dgm:pt>
    <dgm:pt modelId="{531A0079-2D39-4EFA-91A7-3560A850CF43}" type="pres">
      <dgm:prSet presAssocID="{1109B5ED-A151-415F-AFE2-263E07150043}" presName="linNode" presStyleCnt="0"/>
      <dgm:spPr/>
    </dgm:pt>
    <dgm:pt modelId="{2115B122-E9DA-45C7-8143-BAFE3D27B8AC}" type="pres">
      <dgm:prSet presAssocID="{1109B5ED-A151-415F-AFE2-263E07150043}" presName="parentText" presStyleLbl="node1" presStyleIdx="4" presStyleCnt="5">
        <dgm:presLayoutVars>
          <dgm:chMax val="1"/>
          <dgm:bulletEnabled val="1"/>
        </dgm:presLayoutVars>
      </dgm:prSet>
      <dgm:spPr>
        <a:xfrm>
          <a:off x="0" y="3525799"/>
          <a:ext cx="1945777" cy="839019"/>
        </a:xfrm>
        <a:prstGeom prst="roundRect">
          <a:avLst/>
        </a:prstGeom>
      </dgm:spPr>
    </dgm:pt>
    <dgm:pt modelId="{895ADD07-408B-4203-B27F-E0DAA68F8C3C}" type="pres">
      <dgm:prSet presAssocID="{1109B5ED-A151-415F-AFE2-263E07150043}" presName="descendantText" presStyleLbl="alignAccFollowNode1" presStyleIdx="4" presStyleCnt="5">
        <dgm:presLayoutVars>
          <dgm:bulletEnabled val="1"/>
        </dgm:presLayoutVars>
      </dgm:prSet>
      <dgm:spPr>
        <a:xfrm rot="5400000">
          <a:off x="3339749" y="2215729"/>
          <a:ext cx="671215" cy="3459159"/>
        </a:xfrm>
        <a:prstGeom prst="round2SameRect">
          <a:avLst/>
        </a:prstGeom>
      </dgm:spPr>
    </dgm:pt>
  </dgm:ptLst>
  <dgm:cxnLst>
    <dgm:cxn modelId="{E05EAA06-175B-4B4E-9C71-E675B28EE879}" type="presOf" srcId="{ADEFE3B6-B735-4C9D-8597-980B276349C3}" destId="{5CBC34A9-0389-4801-B32D-094E9205486B}" srcOrd="0" destOrd="0" presId="urn:microsoft.com/office/officeart/2005/8/layout/vList5"/>
    <dgm:cxn modelId="{87BFA507-201B-4AF6-A8C2-763DE42049AD}" srcId="{ADEFE3B6-B735-4C9D-8597-980B276349C3}" destId="{3E009522-61B9-4CFF-87EC-66E3130F8E4D}" srcOrd="3" destOrd="0" parTransId="{FB41B662-6DDB-4750-BB56-ECDF51511686}" sibTransId="{BBBC58A7-E8EE-4F89-BFFB-14A654C0E919}"/>
    <dgm:cxn modelId="{F5FC7E09-4380-485A-8080-35ADDB69E8B9}" srcId="{1109B5ED-A151-415F-AFE2-263E07150043}" destId="{F4F4B752-C8C2-409A-86CD-91A8B7C873E7}" srcOrd="0" destOrd="0" parTransId="{AE2C1F0A-363A-44CF-B257-7CED83954908}" sibTransId="{4B885100-6D5C-44F9-B891-A35A84A86D1B}"/>
    <dgm:cxn modelId="{74A1630F-81BA-463C-8EAA-D7E10E7E088A}" srcId="{12539219-3A89-465C-A8C5-44CD61C250C7}" destId="{1F4344A0-5427-44C3-8218-66E554810D9B}" srcOrd="0" destOrd="0" parTransId="{C8D60C9C-5C27-494F-8527-67B2A6F0E585}" sibTransId="{992BFA98-A957-49A9-A810-CE84A3AED4C7}"/>
    <dgm:cxn modelId="{E178DB11-44EB-41D3-AA0B-30779B57C823}" srcId="{ADEFE3B6-B735-4C9D-8597-980B276349C3}" destId="{1109B5ED-A151-415F-AFE2-263E07150043}" srcOrd="4" destOrd="0" parTransId="{895BB5CC-380B-4DEF-A067-FE02794ECCB3}" sibTransId="{A44B1014-2313-41E0-A23C-5B878C78CDE9}"/>
    <dgm:cxn modelId="{5AF07C18-3115-40F1-B708-BF9C6450486A}" type="presOf" srcId="{57586302-7572-42BA-8DB3-916C44D86913}" destId="{B49BF2C1-DA8B-48AC-ABAA-E5842EE73B60}" srcOrd="0" destOrd="0" presId="urn:microsoft.com/office/officeart/2005/8/layout/vList5"/>
    <dgm:cxn modelId="{1EAB1729-C53B-4B97-B2A9-F64796787A12}" srcId="{ADEFE3B6-B735-4C9D-8597-980B276349C3}" destId="{5D0CE53C-D21E-480E-87DA-F42ED5666317}" srcOrd="2" destOrd="0" parTransId="{C13B794A-5E3B-434C-9C0E-894DA65C8EB1}" sibTransId="{61495C86-2C93-4151-AC87-491702C3FF41}"/>
    <dgm:cxn modelId="{7A689B41-B73E-415C-B34E-A9F443CBD86D}" srcId="{ADEFE3B6-B735-4C9D-8597-980B276349C3}" destId="{962E9F05-D580-4332-A4EB-BF39A3BBF4C0}" srcOrd="0" destOrd="0" parTransId="{A5091968-2A59-4D03-A47A-609A4A11DF35}" sibTransId="{69B1D200-FD6F-437B-9EB4-B755650A9BE8}"/>
    <dgm:cxn modelId="{C6321B46-10F1-4D5A-BE9B-D30ACB9B36DB}" type="presOf" srcId="{962E9F05-D580-4332-A4EB-BF39A3BBF4C0}" destId="{D6200960-3CFA-4F2D-9D5A-204D2FFBA065}" srcOrd="0" destOrd="0" presId="urn:microsoft.com/office/officeart/2005/8/layout/vList5"/>
    <dgm:cxn modelId="{B189236E-0BDC-4ADD-9D45-44F8B1951DFB}" type="presOf" srcId="{5D0CE53C-D21E-480E-87DA-F42ED5666317}" destId="{0606679E-D2F2-47F9-B4E1-636029A9B4AC}" srcOrd="0" destOrd="0" presId="urn:microsoft.com/office/officeart/2005/8/layout/vList5"/>
    <dgm:cxn modelId="{7B050D54-440D-4819-AD36-CC54A805D86C}" type="presOf" srcId="{12539219-3A89-465C-A8C5-44CD61C250C7}" destId="{F12B39B6-7416-40C0-9741-5450795DEC0A}" srcOrd="0" destOrd="0" presId="urn:microsoft.com/office/officeart/2005/8/layout/vList5"/>
    <dgm:cxn modelId="{83AD2454-FA29-43CE-AB9F-500EB326EFAF}" type="presOf" srcId="{1109B5ED-A151-415F-AFE2-263E07150043}" destId="{2115B122-E9DA-45C7-8143-BAFE3D27B8AC}" srcOrd="0" destOrd="0" presId="urn:microsoft.com/office/officeart/2005/8/layout/vList5"/>
    <dgm:cxn modelId="{5CDF9476-3F8F-4BE1-928D-364D5E8EB7F5}" type="presOf" srcId="{3E009522-61B9-4CFF-87EC-66E3130F8E4D}" destId="{D8495B3E-9E37-4AFE-8704-A0F8C9817824}" srcOrd="0" destOrd="0" presId="urn:microsoft.com/office/officeart/2005/8/layout/vList5"/>
    <dgm:cxn modelId="{8B9DEE76-FA22-427A-98D3-4B47E2E5E60C}" type="presOf" srcId="{F4F4B752-C8C2-409A-86CD-91A8B7C873E7}" destId="{895ADD07-408B-4203-B27F-E0DAA68F8C3C}" srcOrd="0" destOrd="0" presId="urn:microsoft.com/office/officeart/2005/8/layout/vList5"/>
    <dgm:cxn modelId="{F3ECE692-79CF-472C-AD79-880480BA1402}" type="presOf" srcId="{42B228E8-2B6D-4BEE-A1FB-B964249DF2AC}" destId="{657A2E1F-500E-4580-9F86-273C12A868FB}" srcOrd="0" destOrd="0" presId="urn:microsoft.com/office/officeart/2005/8/layout/vList5"/>
    <dgm:cxn modelId="{0E252696-167A-457B-B696-9496A5FF23EB}" type="presOf" srcId="{1F4344A0-5427-44C3-8218-66E554810D9B}" destId="{8EED4360-350C-4BF5-B36F-D9CB4C5CD831}" srcOrd="0" destOrd="0" presId="urn:microsoft.com/office/officeart/2005/8/layout/vList5"/>
    <dgm:cxn modelId="{2C0CF69E-8AB2-4D4B-8923-B12BC2B147FB}" srcId="{962E9F05-D580-4332-A4EB-BF39A3BBF4C0}" destId="{FB345FEA-582A-411F-90EA-F6C4102D2859}" srcOrd="0" destOrd="0" parTransId="{8D0891D4-FD99-4A7B-B8AF-B8FD24492EA2}" sibTransId="{205A013C-0126-4A01-9440-147AC4BFE1B8}"/>
    <dgm:cxn modelId="{8BD83DA5-FB6C-437B-B977-502A0D858BB9}" srcId="{ADEFE3B6-B735-4C9D-8597-980B276349C3}" destId="{12539219-3A89-465C-A8C5-44CD61C250C7}" srcOrd="1" destOrd="0" parTransId="{2078F591-8738-462C-9BFB-B8511CE92ED6}" sibTransId="{1329A1DF-73D5-4B83-B5A6-AE3927D4E412}"/>
    <dgm:cxn modelId="{B3C2A7AD-C6D6-49DE-82CC-21E72A433FCF}" srcId="{3E009522-61B9-4CFF-87EC-66E3130F8E4D}" destId="{57586302-7572-42BA-8DB3-916C44D86913}" srcOrd="0" destOrd="0" parTransId="{50269F50-7DF4-46A5-BAA1-1452824419CA}" sibTransId="{826A68E4-E4EB-46EA-A613-40DC5D98030E}"/>
    <dgm:cxn modelId="{BAAEEBC8-51F7-4160-9858-4083C149DA1C}" srcId="{5D0CE53C-D21E-480E-87DA-F42ED5666317}" destId="{42B228E8-2B6D-4BEE-A1FB-B964249DF2AC}" srcOrd="0" destOrd="0" parTransId="{625D69BB-D683-4CB0-B536-38A1D01A285E}" sibTransId="{C820AEBF-F0E9-446C-B092-B8B03C31AC4E}"/>
    <dgm:cxn modelId="{DCD9DDE9-B615-4951-B71C-BDE75D7B630A}" type="presOf" srcId="{FB345FEA-582A-411F-90EA-F6C4102D2859}" destId="{693987C1-FDF0-4C35-9574-4FD05F40971E}" srcOrd="0" destOrd="0" presId="urn:microsoft.com/office/officeart/2005/8/layout/vList5"/>
    <dgm:cxn modelId="{F10CC48D-73AB-4191-914B-D98E40FF79D0}" type="presParOf" srcId="{5CBC34A9-0389-4801-B32D-094E9205486B}" destId="{9EF039DD-EE66-4CB7-9B3C-CA4AE1194866}" srcOrd="0" destOrd="0" presId="urn:microsoft.com/office/officeart/2005/8/layout/vList5"/>
    <dgm:cxn modelId="{05CD196C-EBA2-4EDD-8908-58ACE11FC5EB}" type="presParOf" srcId="{9EF039DD-EE66-4CB7-9B3C-CA4AE1194866}" destId="{D6200960-3CFA-4F2D-9D5A-204D2FFBA065}" srcOrd="0" destOrd="0" presId="urn:microsoft.com/office/officeart/2005/8/layout/vList5"/>
    <dgm:cxn modelId="{52590FA0-8988-4D65-A384-022223D95E11}" type="presParOf" srcId="{9EF039DD-EE66-4CB7-9B3C-CA4AE1194866}" destId="{693987C1-FDF0-4C35-9574-4FD05F40971E}" srcOrd="1" destOrd="0" presId="urn:microsoft.com/office/officeart/2005/8/layout/vList5"/>
    <dgm:cxn modelId="{D15B2285-3D3C-4FC5-83E6-C7C5568115A8}" type="presParOf" srcId="{5CBC34A9-0389-4801-B32D-094E9205486B}" destId="{BDEBB4E5-24A1-4469-B535-D0D883664DEC}" srcOrd="1" destOrd="0" presId="urn:microsoft.com/office/officeart/2005/8/layout/vList5"/>
    <dgm:cxn modelId="{15DDBB78-14CB-4474-8ED9-6C847B65A538}" type="presParOf" srcId="{5CBC34A9-0389-4801-B32D-094E9205486B}" destId="{DA4FA4B2-F871-462A-9885-878559A739EE}" srcOrd="2" destOrd="0" presId="urn:microsoft.com/office/officeart/2005/8/layout/vList5"/>
    <dgm:cxn modelId="{B766F609-3CDD-462E-B05D-8F4CF3423346}" type="presParOf" srcId="{DA4FA4B2-F871-462A-9885-878559A739EE}" destId="{F12B39B6-7416-40C0-9741-5450795DEC0A}" srcOrd="0" destOrd="0" presId="urn:microsoft.com/office/officeart/2005/8/layout/vList5"/>
    <dgm:cxn modelId="{9E5B2B69-267D-4C8B-8542-E693137DAC9E}" type="presParOf" srcId="{DA4FA4B2-F871-462A-9885-878559A739EE}" destId="{8EED4360-350C-4BF5-B36F-D9CB4C5CD831}" srcOrd="1" destOrd="0" presId="urn:microsoft.com/office/officeart/2005/8/layout/vList5"/>
    <dgm:cxn modelId="{EE07A9C4-68E1-47A6-A689-336EF0E4DB4C}" type="presParOf" srcId="{5CBC34A9-0389-4801-B32D-094E9205486B}" destId="{1661DD2E-73C4-4A56-A5CD-1533D0DC2530}" srcOrd="3" destOrd="0" presId="urn:microsoft.com/office/officeart/2005/8/layout/vList5"/>
    <dgm:cxn modelId="{7676B717-24CA-43AD-AE9A-43F967893F7B}" type="presParOf" srcId="{5CBC34A9-0389-4801-B32D-094E9205486B}" destId="{2C8D9B65-BD53-4E08-8BF9-7558A8AD43B3}" srcOrd="4" destOrd="0" presId="urn:microsoft.com/office/officeart/2005/8/layout/vList5"/>
    <dgm:cxn modelId="{EBEFB934-AA25-4179-9C29-0D87A37ED7B1}" type="presParOf" srcId="{2C8D9B65-BD53-4E08-8BF9-7558A8AD43B3}" destId="{0606679E-D2F2-47F9-B4E1-636029A9B4AC}" srcOrd="0" destOrd="0" presId="urn:microsoft.com/office/officeart/2005/8/layout/vList5"/>
    <dgm:cxn modelId="{1CA2CE27-DE00-4610-A940-432B36661BCF}" type="presParOf" srcId="{2C8D9B65-BD53-4E08-8BF9-7558A8AD43B3}" destId="{657A2E1F-500E-4580-9F86-273C12A868FB}" srcOrd="1" destOrd="0" presId="urn:microsoft.com/office/officeart/2005/8/layout/vList5"/>
    <dgm:cxn modelId="{6715F52D-C746-4860-8F5B-975D31DED1C2}" type="presParOf" srcId="{5CBC34A9-0389-4801-B32D-094E9205486B}" destId="{43D8F759-6CDB-4FA4-8C1B-AE84FE0F8F25}" srcOrd="5" destOrd="0" presId="urn:microsoft.com/office/officeart/2005/8/layout/vList5"/>
    <dgm:cxn modelId="{34DD093D-FFB4-4D8E-9F46-674BB7F749FF}" type="presParOf" srcId="{5CBC34A9-0389-4801-B32D-094E9205486B}" destId="{FFF3FF6F-71EE-4FC4-B2E9-BD4D7AEF91AC}" srcOrd="6" destOrd="0" presId="urn:microsoft.com/office/officeart/2005/8/layout/vList5"/>
    <dgm:cxn modelId="{466D9B49-4306-4B3D-8F23-268E5320C0B2}" type="presParOf" srcId="{FFF3FF6F-71EE-4FC4-B2E9-BD4D7AEF91AC}" destId="{D8495B3E-9E37-4AFE-8704-A0F8C9817824}" srcOrd="0" destOrd="0" presId="urn:microsoft.com/office/officeart/2005/8/layout/vList5"/>
    <dgm:cxn modelId="{17C16563-A488-4EA8-8400-3BCCB94DEA84}" type="presParOf" srcId="{FFF3FF6F-71EE-4FC4-B2E9-BD4D7AEF91AC}" destId="{B49BF2C1-DA8B-48AC-ABAA-E5842EE73B60}" srcOrd="1" destOrd="0" presId="urn:microsoft.com/office/officeart/2005/8/layout/vList5"/>
    <dgm:cxn modelId="{89AA08ED-0623-45C7-AFC5-C3C08D996557}" type="presParOf" srcId="{5CBC34A9-0389-4801-B32D-094E9205486B}" destId="{AB66FB11-9EF6-4D5F-A853-8CC82F4427A3}" srcOrd="7" destOrd="0" presId="urn:microsoft.com/office/officeart/2005/8/layout/vList5"/>
    <dgm:cxn modelId="{DE65406B-4D6D-4FE0-B43C-E3145B792F5A}" type="presParOf" srcId="{5CBC34A9-0389-4801-B32D-094E9205486B}" destId="{531A0079-2D39-4EFA-91A7-3560A850CF43}" srcOrd="8" destOrd="0" presId="urn:microsoft.com/office/officeart/2005/8/layout/vList5"/>
    <dgm:cxn modelId="{2562CA19-990A-46A2-B790-9F76475A6F6C}" type="presParOf" srcId="{531A0079-2D39-4EFA-91A7-3560A850CF43}" destId="{2115B122-E9DA-45C7-8143-BAFE3D27B8AC}" srcOrd="0" destOrd="0" presId="urn:microsoft.com/office/officeart/2005/8/layout/vList5"/>
    <dgm:cxn modelId="{2B087086-5F1A-4831-A577-763CD26DDB24}" type="presParOf" srcId="{531A0079-2D39-4EFA-91A7-3560A850CF43}" destId="{895ADD07-408B-4203-B27F-E0DAA68F8C3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49066B-871C-4C07-B575-FC0CC13B2D02}"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en-US"/>
        </a:p>
      </dgm:t>
    </dgm:pt>
    <dgm:pt modelId="{8CCA7688-FEF7-4D71-BF47-A7800BF3DC67}">
      <dgm:prSet custT="1"/>
      <dgm:spPr/>
      <dgm:t>
        <a:bodyPr/>
        <a:lstStyle/>
        <a:p>
          <a:r>
            <a:rPr lang="en-US" sz="1600" b="1" kern="1200" dirty="0">
              <a:solidFill>
                <a:schemeClr val="tx1"/>
              </a:solidFill>
              <a:latin typeface="Varela Round" panose="020B0604020202020204" charset="-79"/>
              <a:ea typeface="+mn-ea"/>
              <a:cs typeface="Varela Round" panose="020B0604020202020204" charset="-79"/>
            </a:rPr>
            <a:t>Determination of Truck Fleet Population in Pakistan</a:t>
          </a:r>
        </a:p>
      </dgm:t>
    </dgm:pt>
    <dgm:pt modelId="{D74A2E57-4093-4EB5-95AF-0878E6187619}" type="parTrans" cxnId="{1ACCADE6-1A89-4F7D-A73F-6D6ED5FEF67C}">
      <dgm:prSet/>
      <dgm:spPr/>
      <dgm:t>
        <a:bodyPr/>
        <a:lstStyle/>
        <a:p>
          <a:endParaRPr lang="en-US" sz="1600" b="1">
            <a:solidFill>
              <a:schemeClr val="tx1"/>
            </a:solidFill>
            <a:latin typeface="Varela Round" panose="020B0604020202020204" charset="-79"/>
            <a:cs typeface="Varela Round" panose="020B0604020202020204" charset="-79"/>
          </a:endParaRPr>
        </a:p>
      </dgm:t>
    </dgm:pt>
    <dgm:pt modelId="{A71780CF-EDEF-4DB9-8DB2-6253270FE733}" type="sibTrans" cxnId="{1ACCADE6-1A89-4F7D-A73F-6D6ED5FEF67C}">
      <dgm:prSet/>
      <dgm:spPr/>
      <dgm:t>
        <a:bodyPr/>
        <a:lstStyle/>
        <a:p>
          <a:endParaRPr lang="en-US" sz="1600" b="1">
            <a:solidFill>
              <a:schemeClr val="tx1"/>
            </a:solidFill>
            <a:latin typeface="Varela Round" panose="020B0604020202020204" charset="-79"/>
            <a:cs typeface="Varela Round" panose="020B0604020202020204" charset="-79"/>
          </a:endParaRPr>
        </a:p>
      </dgm:t>
    </dgm:pt>
    <dgm:pt modelId="{0474FD0A-26DF-4491-9165-A9DADB43BF11}">
      <dgm:prSet custT="1"/>
      <dgm:spPr/>
      <dgm:t>
        <a:bodyPr/>
        <a:lstStyle/>
        <a:p>
          <a:r>
            <a:rPr lang="en-US" sz="1600" b="1">
              <a:solidFill>
                <a:schemeClr val="tx1"/>
              </a:solidFill>
              <a:latin typeface="Varela Round" panose="020B0604020202020204" charset="-79"/>
              <a:cs typeface="Varela Round" panose="020B0604020202020204" charset="-79"/>
            </a:rPr>
            <a:t>Analysis of Transport Prices &amp; Costs of Trucks</a:t>
          </a:r>
          <a:endParaRPr lang="en-US" sz="1600" b="1" dirty="0">
            <a:solidFill>
              <a:schemeClr val="tx1"/>
            </a:solidFill>
            <a:latin typeface="Varela Round" panose="020B0604020202020204" charset="-79"/>
            <a:cs typeface="Varela Round" panose="020B0604020202020204" charset="-79"/>
          </a:endParaRPr>
        </a:p>
      </dgm:t>
    </dgm:pt>
    <dgm:pt modelId="{7E0DF465-0714-4352-9908-C3406D9659E2}" type="parTrans" cxnId="{E0930368-42BE-4809-AA92-AA76F53662F1}">
      <dgm:prSet/>
      <dgm:spPr/>
      <dgm:t>
        <a:bodyPr/>
        <a:lstStyle/>
        <a:p>
          <a:endParaRPr lang="en-US" sz="1600" b="1">
            <a:solidFill>
              <a:schemeClr val="tx1"/>
            </a:solidFill>
            <a:latin typeface="Varela Round" panose="020B0604020202020204" charset="-79"/>
            <a:cs typeface="Varela Round" panose="020B0604020202020204" charset="-79"/>
          </a:endParaRPr>
        </a:p>
      </dgm:t>
    </dgm:pt>
    <dgm:pt modelId="{D6F259CB-689F-4FB7-A194-308AF0B210F7}" type="sibTrans" cxnId="{E0930368-42BE-4809-AA92-AA76F53662F1}">
      <dgm:prSet/>
      <dgm:spPr/>
      <dgm:t>
        <a:bodyPr/>
        <a:lstStyle/>
        <a:p>
          <a:endParaRPr lang="en-US" sz="1600" b="1">
            <a:solidFill>
              <a:schemeClr val="tx1"/>
            </a:solidFill>
            <a:latin typeface="Varela Round" panose="020B0604020202020204" charset="-79"/>
            <a:cs typeface="Varela Round" panose="020B0604020202020204" charset="-79"/>
          </a:endParaRPr>
        </a:p>
      </dgm:t>
    </dgm:pt>
    <dgm:pt modelId="{AD941EAB-154D-48C0-8DFA-3FFC5BE4308D}">
      <dgm:prSet custT="1"/>
      <dgm:spPr/>
      <dgm:t>
        <a:bodyPr/>
        <a:lstStyle/>
        <a:p>
          <a:r>
            <a:rPr lang="en-US" sz="1600" b="1" dirty="0">
              <a:solidFill>
                <a:schemeClr val="tx1"/>
              </a:solidFill>
              <a:latin typeface="Varela Round" panose="020B0604020202020204" charset="-79"/>
              <a:cs typeface="Varela Round" panose="020B0604020202020204" charset="-79"/>
            </a:rPr>
            <a:t>Pakistan’s Trucking Industry Comparison with International standards</a:t>
          </a:r>
        </a:p>
      </dgm:t>
    </dgm:pt>
    <dgm:pt modelId="{4CBD32F6-FA06-4159-92E5-A60669A119EA}" type="parTrans" cxnId="{C5B69E22-E502-4C19-8613-A3FE6C28FC4D}">
      <dgm:prSet/>
      <dgm:spPr/>
      <dgm:t>
        <a:bodyPr/>
        <a:lstStyle/>
        <a:p>
          <a:endParaRPr lang="en-US" sz="1100" b="1">
            <a:solidFill>
              <a:schemeClr val="tx1"/>
            </a:solidFill>
            <a:latin typeface="Varela Round" panose="020B0604020202020204" charset="-79"/>
            <a:cs typeface="Varela Round" panose="020B0604020202020204" charset="-79"/>
          </a:endParaRPr>
        </a:p>
      </dgm:t>
    </dgm:pt>
    <dgm:pt modelId="{23125C92-CCD5-4F1A-9DF5-C81F496DEE5E}" type="sibTrans" cxnId="{C5B69E22-E502-4C19-8613-A3FE6C28FC4D}">
      <dgm:prSet/>
      <dgm:spPr/>
      <dgm:t>
        <a:bodyPr/>
        <a:lstStyle/>
        <a:p>
          <a:endParaRPr lang="en-US" sz="1100" b="1">
            <a:solidFill>
              <a:schemeClr val="tx1"/>
            </a:solidFill>
            <a:latin typeface="Varela Round" panose="020B0604020202020204" charset="-79"/>
            <a:cs typeface="Varela Round" panose="020B0604020202020204" charset="-79"/>
          </a:endParaRPr>
        </a:p>
      </dgm:t>
    </dgm:pt>
    <dgm:pt modelId="{A296FEA8-6FC2-4838-AC65-3E3BB36FAB31}">
      <dgm:prSet custT="1"/>
      <dgm:spPr/>
      <dgm:t>
        <a:bodyPr/>
        <a:lstStyle/>
        <a:p>
          <a:r>
            <a:rPr lang="en-US" sz="1600" b="1" dirty="0">
              <a:solidFill>
                <a:schemeClr val="tx1"/>
              </a:solidFill>
              <a:latin typeface="Varela Round" panose="020B0604020202020204" charset="-79"/>
              <a:cs typeface="Varela Round" panose="020B0604020202020204" charset="-79"/>
            </a:rPr>
            <a:t>Fleet Operational &amp; Financial  Characteristics</a:t>
          </a:r>
        </a:p>
      </dgm:t>
    </dgm:pt>
    <dgm:pt modelId="{14717442-6950-4587-BDFE-8CD56590BEE6}" type="parTrans" cxnId="{F40590F1-EE3E-4490-A1AC-AE4941E0283C}">
      <dgm:prSet/>
      <dgm:spPr/>
      <dgm:t>
        <a:bodyPr/>
        <a:lstStyle/>
        <a:p>
          <a:endParaRPr lang="en-PK" sz="1400"/>
        </a:p>
      </dgm:t>
    </dgm:pt>
    <dgm:pt modelId="{46830FBF-9E1B-42B0-AC8F-AB5F00D07D3A}" type="sibTrans" cxnId="{F40590F1-EE3E-4490-A1AC-AE4941E0283C}">
      <dgm:prSet/>
      <dgm:spPr/>
      <dgm:t>
        <a:bodyPr/>
        <a:lstStyle/>
        <a:p>
          <a:endParaRPr lang="en-PK" sz="1400"/>
        </a:p>
      </dgm:t>
    </dgm:pt>
    <dgm:pt modelId="{D3FF3F78-0607-4F54-AAE6-EAD6D155E650}" type="pres">
      <dgm:prSet presAssocID="{0C49066B-871C-4C07-B575-FC0CC13B2D02}" presName="diagram" presStyleCnt="0">
        <dgm:presLayoutVars>
          <dgm:dir/>
          <dgm:resizeHandles val="exact"/>
        </dgm:presLayoutVars>
      </dgm:prSet>
      <dgm:spPr/>
    </dgm:pt>
    <dgm:pt modelId="{910B4A66-D701-42F3-A86B-896FCE2E01F3}" type="pres">
      <dgm:prSet presAssocID="{8CCA7688-FEF7-4D71-BF47-A7800BF3DC67}" presName="node" presStyleLbl="node1" presStyleIdx="0" presStyleCnt="4">
        <dgm:presLayoutVars>
          <dgm:bulletEnabled val="1"/>
        </dgm:presLayoutVars>
      </dgm:prSet>
      <dgm:spPr/>
    </dgm:pt>
    <dgm:pt modelId="{6618B29A-4112-4C08-BF3A-172B79A74AA2}" type="pres">
      <dgm:prSet presAssocID="{A71780CF-EDEF-4DB9-8DB2-6253270FE733}" presName="sibTrans" presStyleCnt="0"/>
      <dgm:spPr/>
    </dgm:pt>
    <dgm:pt modelId="{4E91A411-22DE-4A94-B245-1D3178B096A7}" type="pres">
      <dgm:prSet presAssocID="{0474FD0A-26DF-4491-9165-A9DADB43BF11}" presName="node" presStyleLbl="node1" presStyleIdx="1" presStyleCnt="4">
        <dgm:presLayoutVars>
          <dgm:bulletEnabled val="1"/>
        </dgm:presLayoutVars>
      </dgm:prSet>
      <dgm:spPr/>
    </dgm:pt>
    <dgm:pt modelId="{E72D729B-EEBC-4CB9-AE0F-7F5E4605736D}" type="pres">
      <dgm:prSet presAssocID="{D6F259CB-689F-4FB7-A194-308AF0B210F7}" presName="sibTrans" presStyleCnt="0"/>
      <dgm:spPr/>
    </dgm:pt>
    <dgm:pt modelId="{BABC803E-03FD-4164-8ED9-9E2BCA875BBE}" type="pres">
      <dgm:prSet presAssocID="{AD941EAB-154D-48C0-8DFA-3FFC5BE4308D}" presName="node" presStyleLbl="node1" presStyleIdx="2" presStyleCnt="4" custScaleX="116797">
        <dgm:presLayoutVars>
          <dgm:bulletEnabled val="1"/>
        </dgm:presLayoutVars>
      </dgm:prSet>
      <dgm:spPr/>
    </dgm:pt>
    <dgm:pt modelId="{E3B97A3D-F7D8-4D3D-973B-D5004624171E}" type="pres">
      <dgm:prSet presAssocID="{23125C92-CCD5-4F1A-9DF5-C81F496DEE5E}" presName="sibTrans" presStyleCnt="0"/>
      <dgm:spPr/>
    </dgm:pt>
    <dgm:pt modelId="{9F4D25E9-A324-4305-B062-A001FF5C0696}" type="pres">
      <dgm:prSet presAssocID="{A296FEA8-6FC2-4838-AC65-3E3BB36FAB31}" presName="node" presStyleLbl="node1" presStyleIdx="3" presStyleCnt="4">
        <dgm:presLayoutVars>
          <dgm:bulletEnabled val="1"/>
        </dgm:presLayoutVars>
      </dgm:prSet>
      <dgm:spPr/>
    </dgm:pt>
  </dgm:ptLst>
  <dgm:cxnLst>
    <dgm:cxn modelId="{5F55DE0A-C111-4CB2-BB18-4C18036E5079}" type="presOf" srcId="{0C49066B-871C-4C07-B575-FC0CC13B2D02}" destId="{D3FF3F78-0607-4F54-AAE6-EAD6D155E650}" srcOrd="0" destOrd="0" presId="urn:microsoft.com/office/officeart/2005/8/layout/default"/>
    <dgm:cxn modelId="{C5B69E22-E502-4C19-8613-A3FE6C28FC4D}" srcId="{0C49066B-871C-4C07-B575-FC0CC13B2D02}" destId="{AD941EAB-154D-48C0-8DFA-3FFC5BE4308D}" srcOrd="2" destOrd="0" parTransId="{4CBD32F6-FA06-4159-92E5-A60669A119EA}" sibTransId="{23125C92-CCD5-4F1A-9DF5-C81F496DEE5E}"/>
    <dgm:cxn modelId="{EBA7D75B-F6F8-46ED-B7C5-61553A962B1F}" type="presOf" srcId="{8CCA7688-FEF7-4D71-BF47-A7800BF3DC67}" destId="{910B4A66-D701-42F3-A86B-896FCE2E01F3}" srcOrd="0" destOrd="0" presId="urn:microsoft.com/office/officeart/2005/8/layout/default"/>
    <dgm:cxn modelId="{CE347B41-AACE-4E41-82D7-F14E4F8C9309}" type="presOf" srcId="{A296FEA8-6FC2-4838-AC65-3E3BB36FAB31}" destId="{9F4D25E9-A324-4305-B062-A001FF5C0696}" srcOrd="0" destOrd="0" presId="urn:microsoft.com/office/officeart/2005/8/layout/default"/>
    <dgm:cxn modelId="{E0930368-42BE-4809-AA92-AA76F53662F1}" srcId="{0C49066B-871C-4C07-B575-FC0CC13B2D02}" destId="{0474FD0A-26DF-4491-9165-A9DADB43BF11}" srcOrd="1" destOrd="0" parTransId="{7E0DF465-0714-4352-9908-C3406D9659E2}" sibTransId="{D6F259CB-689F-4FB7-A194-308AF0B210F7}"/>
    <dgm:cxn modelId="{7B18C98C-89E3-40B8-9AF3-AFC8AC80E365}" type="presOf" srcId="{AD941EAB-154D-48C0-8DFA-3FFC5BE4308D}" destId="{BABC803E-03FD-4164-8ED9-9E2BCA875BBE}" srcOrd="0" destOrd="0" presId="urn:microsoft.com/office/officeart/2005/8/layout/default"/>
    <dgm:cxn modelId="{8ACDD7A1-59E5-4D19-A216-96A723C1A815}" type="presOf" srcId="{0474FD0A-26DF-4491-9165-A9DADB43BF11}" destId="{4E91A411-22DE-4A94-B245-1D3178B096A7}" srcOrd="0" destOrd="0" presId="urn:microsoft.com/office/officeart/2005/8/layout/default"/>
    <dgm:cxn modelId="{1ACCADE6-1A89-4F7D-A73F-6D6ED5FEF67C}" srcId="{0C49066B-871C-4C07-B575-FC0CC13B2D02}" destId="{8CCA7688-FEF7-4D71-BF47-A7800BF3DC67}" srcOrd="0" destOrd="0" parTransId="{D74A2E57-4093-4EB5-95AF-0878E6187619}" sibTransId="{A71780CF-EDEF-4DB9-8DB2-6253270FE733}"/>
    <dgm:cxn modelId="{F40590F1-EE3E-4490-A1AC-AE4941E0283C}" srcId="{0C49066B-871C-4C07-B575-FC0CC13B2D02}" destId="{A296FEA8-6FC2-4838-AC65-3E3BB36FAB31}" srcOrd="3" destOrd="0" parTransId="{14717442-6950-4587-BDFE-8CD56590BEE6}" sibTransId="{46830FBF-9E1B-42B0-AC8F-AB5F00D07D3A}"/>
    <dgm:cxn modelId="{7E53B90E-F0A4-4F3E-9F9E-EB67A2ADB536}" type="presParOf" srcId="{D3FF3F78-0607-4F54-AAE6-EAD6D155E650}" destId="{910B4A66-D701-42F3-A86B-896FCE2E01F3}" srcOrd="0" destOrd="0" presId="urn:microsoft.com/office/officeart/2005/8/layout/default"/>
    <dgm:cxn modelId="{6BD740B2-4C92-490A-866E-063BB4F67EE7}" type="presParOf" srcId="{D3FF3F78-0607-4F54-AAE6-EAD6D155E650}" destId="{6618B29A-4112-4C08-BF3A-172B79A74AA2}" srcOrd="1" destOrd="0" presId="urn:microsoft.com/office/officeart/2005/8/layout/default"/>
    <dgm:cxn modelId="{1AE795CC-95A8-4A22-88FB-B84D9847B082}" type="presParOf" srcId="{D3FF3F78-0607-4F54-AAE6-EAD6D155E650}" destId="{4E91A411-22DE-4A94-B245-1D3178B096A7}" srcOrd="2" destOrd="0" presId="urn:microsoft.com/office/officeart/2005/8/layout/default"/>
    <dgm:cxn modelId="{6CAAE882-0567-4E81-A763-D908547511BB}" type="presParOf" srcId="{D3FF3F78-0607-4F54-AAE6-EAD6D155E650}" destId="{E72D729B-EEBC-4CB9-AE0F-7F5E4605736D}" srcOrd="3" destOrd="0" presId="urn:microsoft.com/office/officeart/2005/8/layout/default"/>
    <dgm:cxn modelId="{304250BD-07F5-4396-B514-768481ADEC8F}" type="presParOf" srcId="{D3FF3F78-0607-4F54-AAE6-EAD6D155E650}" destId="{BABC803E-03FD-4164-8ED9-9E2BCA875BBE}" srcOrd="4" destOrd="0" presId="urn:microsoft.com/office/officeart/2005/8/layout/default"/>
    <dgm:cxn modelId="{31728F05-6507-47C7-A486-5A4F6A6A3290}" type="presParOf" srcId="{D3FF3F78-0607-4F54-AAE6-EAD6D155E650}" destId="{E3B97A3D-F7D8-4D3D-973B-D5004624171E}" srcOrd="5" destOrd="0" presId="urn:microsoft.com/office/officeart/2005/8/layout/default"/>
    <dgm:cxn modelId="{A7A79B15-36C0-4095-ADF1-A21A9FF32A7D}" type="presParOf" srcId="{D3FF3F78-0607-4F54-AAE6-EAD6D155E650}" destId="{9F4D25E9-A324-4305-B062-A001FF5C069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CCCC4B-C0B5-407A-96C2-EE980AF5E1C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16D356B-2160-46E7-AF54-718FF7A33D6F}">
      <dgm:prSet custT="1"/>
      <dgm:spPr/>
      <dgm:t>
        <a:bodyPr/>
        <a:lstStyle/>
        <a:p>
          <a:r>
            <a:rPr lang="en-US" sz="1400">
              <a:solidFill>
                <a:schemeClr val="accent6"/>
              </a:solidFill>
              <a:latin typeface="Varela Round" panose="00000500000000000000" pitchFamily="2" charset="-79"/>
              <a:cs typeface="Varela Round" panose="00000500000000000000" pitchFamily="2" charset="-79"/>
            </a:rPr>
            <a:t>Industrial Classification Schedule (ICS), - two broad categories: (i) commodity producing sectors and (ii) service sectors</a:t>
          </a:r>
        </a:p>
      </dgm:t>
    </dgm:pt>
    <dgm:pt modelId="{638917D6-4D68-4797-B00D-5F519303B101}" type="parTrans" cxnId="{C04BE5FB-E437-4485-844C-7DE6FF7ACEDE}">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C2A2CDD5-89FA-484B-AA81-DEFF0D6F2471}" type="sibTrans" cxnId="{C04BE5FB-E437-4485-844C-7DE6FF7ACEDE}">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C3CFC18B-6A0C-4C2A-BD50-AAAE766B054E}">
      <dgm:prSet custT="1"/>
      <dgm:spPr/>
      <dgm:t>
        <a:bodyPr/>
        <a:lstStyle/>
        <a:p>
          <a:r>
            <a:rPr lang="en-US" sz="1400" b="1">
              <a:solidFill>
                <a:schemeClr val="accent6"/>
              </a:solidFill>
              <a:latin typeface="Varela Round" panose="00000500000000000000" pitchFamily="2" charset="-79"/>
              <a:cs typeface="Varela Round" panose="00000500000000000000" pitchFamily="2" charset="-79"/>
            </a:rPr>
            <a:t>Commodity-producing sectors - </a:t>
          </a:r>
          <a:r>
            <a:rPr lang="en-US" sz="1400">
              <a:solidFill>
                <a:schemeClr val="accent6"/>
              </a:solidFill>
              <a:latin typeface="Varela Round" panose="00000500000000000000" pitchFamily="2" charset="-79"/>
              <a:cs typeface="Varela Round" panose="00000500000000000000" pitchFamily="2" charset="-79"/>
            </a:rPr>
            <a:t>(a) primary sector and (b) secondary sector</a:t>
          </a:r>
        </a:p>
      </dgm:t>
    </dgm:pt>
    <dgm:pt modelId="{8946947F-222E-452A-92C6-D4157B02E8E5}" type="parTrans" cxnId="{A5170EA3-6F79-4631-B446-0C6DCABCF3AD}">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5DBA9336-A629-402F-8E58-0218391D60E9}" type="sibTrans" cxnId="{A5170EA3-6F79-4631-B446-0C6DCABCF3AD}">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A7D4166B-74A5-4F38-A855-C52785B74CFF}">
      <dgm:prSet custT="1"/>
      <dgm:spPr/>
      <dgm:t>
        <a:bodyPr/>
        <a:lstStyle/>
        <a:p>
          <a:r>
            <a:rPr lang="en-US" sz="1400">
              <a:solidFill>
                <a:schemeClr val="accent6"/>
              </a:solidFill>
              <a:latin typeface="Varela Round" panose="00000500000000000000" pitchFamily="2" charset="-79"/>
              <a:cs typeface="Varela Round" panose="00000500000000000000" pitchFamily="2" charset="-79"/>
            </a:rPr>
            <a:t>Service sector - tertiary sector </a:t>
          </a:r>
        </a:p>
      </dgm:t>
    </dgm:pt>
    <dgm:pt modelId="{A683C41B-9F0F-41DF-A23F-9A7A2B76C3F8}" type="parTrans" cxnId="{99E948A7-0143-4095-8874-D31DA6BC249A}">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E234266C-007B-438B-9ED6-92EFEE141952}" type="sibTrans" cxnId="{99E948A7-0143-4095-8874-D31DA6BC249A}">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DD45DA71-C4F7-4FAF-9CC5-D1971428B20E}">
      <dgm:prSet custT="1"/>
      <dgm:spPr/>
      <dgm:t>
        <a:bodyPr/>
        <a:lstStyle/>
        <a:p>
          <a:r>
            <a:rPr lang="en-US" sz="1400">
              <a:solidFill>
                <a:schemeClr val="accent6"/>
              </a:solidFill>
              <a:latin typeface="Varela Round" panose="00000500000000000000" pitchFamily="2" charset="-79"/>
              <a:cs typeface="Varela Round" panose="00000500000000000000" pitchFamily="2" charset="-79"/>
            </a:rPr>
            <a:t>Employment in Transport, Storage, and Communication is one of the 6 subsectors of the tertiary sector.</a:t>
          </a:r>
        </a:p>
      </dgm:t>
    </dgm:pt>
    <dgm:pt modelId="{DBAFE2C9-FBB2-4648-A0E3-D183F8604E15}" type="parTrans" cxnId="{B38351CE-96FF-4961-A9A6-4ABFF4813180}">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E8D77AA5-1D6C-4049-82BB-79C5C926FFDD}" type="sibTrans" cxnId="{B38351CE-96FF-4961-A9A6-4ABFF4813180}">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B8DEC55A-119A-4C0B-AA96-1CD92A6248D2}">
      <dgm:prSet custT="1"/>
      <dgm:spPr/>
      <dgm:t>
        <a:bodyPr/>
        <a:lstStyle/>
        <a:p>
          <a:r>
            <a:rPr lang="en-US" sz="1400">
              <a:solidFill>
                <a:schemeClr val="accent6"/>
              </a:solidFill>
              <a:latin typeface="Varela Round" panose="00000500000000000000" pitchFamily="2" charset="-79"/>
              <a:cs typeface="Varela Round" panose="00000500000000000000" pitchFamily="2" charset="-79"/>
            </a:rPr>
            <a:t>Leading sector of employment in Pakistan (2015) - Tertiary/service sector (42.1 percent)</a:t>
          </a:r>
        </a:p>
      </dgm:t>
    </dgm:pt>
    <dgm:pt modelId="{18E1D193-DE67-46EF-837D-28400866772F}" type="parTrans" cxnId="{CC2E6B60-81BB-41CD-9A75-69E6C65DEC87}">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8ECCECE1-4C29-476A-A55D-6F7EBEF3671F}" type="sibTrans" cxnId="{CC2E6B60-81BB-41CD-9A75-69E6C65DEC87}">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67AFE52F-DE00-447D-9528-477872D07C01}">
      <dgm:prSet custT="1"/>
      <dgm:spPr/>
      <dgm:t>
        <a:bodyPr/>
        <a:lstStyle/>
        <a:p>
          <a:r>
            <a:rPr lang="en-US" sz="1400" dirty="0">
              <a:solidFill>
                <a:schemeClr val="accent6"/>
              </a:solidFill>
              <a:latin typeface="Varela Round" panose="00000500000000000000" pitchFamily="2" charset="-79"/>
              <a:cs typeface="Varela Round" panose="00000500000000000000" pitchFamily="2" charset="-79"/>
            </a:rPr>
            <a:t>In 2020-21, the sales and service workforce equal to 16.10 percent of the total labor force in the service sector. </a:t>
          </a:r>
        </a:p>
      </dgm:t>
    </dgm:pt>
    <dgm:pt modelId="{F818A535-CE3F-4F1B-AFCF-CD7125AAB25F}" type="parTrans" cxnId="{955ACEA4-0A8B-432C-8470-FDE03543A609}">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A1FB1906-BA6F-422E-BBD5-50D951957C9B}" type="sibTrans" cxnId="{955ACEA4-0A8B-432C-8470-FDE03543A609}">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56EE3466-6049-4955-A11A-83342D3C98AB}">
      <dgm:prSet custT="1"/>
      <dgm:spPr/>
      <dgm:t>
        <a:bodyPr/>
        <a:lstStyle/>
        <a:p>
          <a:r>
            <a:rPr lang="en-US" sz="1400" dirty="0">
              <a:solidFill>
                <a:schemeClr val="accent6"/>
              </a:solidFill>
              <a:latin typeface="Varela Round" panose="00000500000000000000" pitchFamily="2" charset="-79"/>
              <a:cs typeface="Varela Round" panose="00000500000000000000" pitchFamily="2" charset="-79"/>
            </a:rPr>
            <a:t>Estimate the number of persons employed in the trucking sector - assumed rate of about </a:t>
          </a:r>
          <a:r>
            <a:rPr lang="en-US" sz="1400" b="1" dirty="0">
              <a:solidFill>
                <a:schemeClr val="accent6"/>
              </a:solidFill>
              <a:highlight>
                <a:srgbClr val="018B30"/>
              </a:highlight>
              <a:latin typeface="Varela Round" panose="00000500000000000000" pitchFamily="2" charset="-79"/>
              <a:cs typeface="Varela Round" panose="00000500000000000000" pitchFamily="2" charset="-79"/>
            </a:rPr>
            <a:t>40 employees per truck </a:t>
          </a:r>
          <a:r>
            <a:rPr lang="en-US" sz="1400" b="1" dirty="0">
              <a:solidFill>
                <a:schemeClr val="accent6"/>
              </a:solidFill>
              <a:latin typeface="Varela Round" panose="00000500000000000000" pitchFamily="2" charset="-79"/>
              <a:cs typeface="Varela Round" panose="00000500000000000000" pitchFamily="2" charset="-79"/>
            </a:rPr>
            <a:t>on the road</a:t>
          </a:r>
          <a:endParaRPr lang="en-US" sz="1400" dirty="0">
            <a:solidFill>
              <a:schemeClr val="accent6"/>
            </a:solidFill>
            <a:latin typeface="Varela Round" panose="00000500000000000000" pitchFamily="2" charset="-79"/>
            <a:cs typeface="Varela Round" panose="00000500000000000000" pitchFamily="2" charset="-79"/>
          </a:endParaRPr>
        </a:p>
      </dgm:t>
    </dgm:pt>
    <dgm:pt modelId="{92FF2F4C-A0DD-4B0B-BB5C-4A14D269B58F}" type="parTrans" cxnId="{C1A07103-FA4D-4383-B150-3D5B97770052}">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37F8A5BD-20F5-4863-AA73-3EB9CF86E396}" type="sibTrans" cxnId="{C1A07103-FA4D-4383-B150-3D5B97770052}">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9D9279C0-72F3-4171-B4A1-001C2970A22D}">
      <dgm:prSet custT="1"/>
      <dgm:spPr/>
      <dgm:t>
        <a:bodyPr/>
        <a:lstStyle/>
        <a:p>
          <a:r>
            <a:rPr lang="en-US" sz="1400" dirty="0">
              <a:solidFill>
                <a:schemeClr val="accent6"/>
              </a:solidFill>
              <a:latin typeface="Varela Round" panose="00000500000000000000" pitchFamily="2" charset="-79"/>
              <a:cs typeface="Varela Round" panose="00000500000000000000" pitchFamily="2" charset="-79"/>
            </a:rPr>
            <a:t>Presently - about 350,000 trucks are registered, or on-road, </a:t>
          </a:r>
          <a:r>
            <a:rPr lang="en-US" sz="1400" dirty="0">
              <a:solidFill>
                <a:schemeClr val="accent6"/>
              </a:solidFill>
              <a:highlight>
                <a:srgbClr val="008500"/>
              </a:highlight>
              <a:latin typeface="Varela Round" panose="00000500000000000000" pitchFamily="2" charset="-79"/>
              <a:cs typeface="Varela Round" panose="00000500000000000000" pitchFamily="2" charset="-79"/>
            </a:rPr>
            <a:t>the number of persons employed, approx. 14 million</a:t>
          </a:r>
          <a:r>
            <a:rPr lang="en-US" sz="1400" dirty="0">
              <a:solidFill>
                <a:schemeClr val="accent6"/>
              </a:solidFill>
              <a:latin typeface="Varela Round" panose="00000500000000000000" pitchFamily="2" charset="-79"/>
              <a:cs typeface="Varela Round" panose="00000500000000000000" pitchFamily="2" charset="-79"/>
            </a:rPr>
            <a:t>.</a:t>
          </a:r>
        </a:p>
      </dgm:t>
    </dgm:pt>
    <dgm:pt modelId="{77B0AA45-BFDB-486A-9629-10515B327674}" type="parTrans" cxnId="{E410C07D-C7F6-4882-B2B2-787641CE06CB}">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E8122103-6348-4A26-87AF-D2D28E3DC9D9}" type="sibTrans" cxnId="{E410C07D-C7F6-4882-B2B2-787641CE06CB}">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70F94369-57A7-454D-A36E-B1374A6972D3}">
      <dgm:prSet custT="1"/>
      <dgm:spPr/>
      <dgm:t>
        <a:bodyPr/>
        <a:lstStyle/>
        <a:p>
          <a:r>
            <a:rPr lang="en-US" sz="1400" dirty="0">
              <a:solidFill>
                <a:schemeClr val="accent6"/>
              </a:solidFill>
              <a:latin typeface="Varela Round" panose="00000500000000000000" pitchFamily="2" charset="-79"/>
              <a:cs typeface="Varela Round" panose="00000500000000000000" pitchFamily="2" charset="-79"/>
            </a:rPr>
            <a:t>Projected truck population of  400,000 – </a:t>
          </a:r>
          <a:r>
            <a:rPr lang="en-US" sz="1400" b="1" dirty="0">
              <a:solidFill>
                <a:schemeClr val="accent6"/>
              </a:solidFill>
              <a:latin typeface="Varela Round" panose="00000500000000000000" pitchFamily="2" charset="-79"/>
              <a:cs typeface="Varela Round" panose="00000500000000000000" pitchFamily="2" charset="-79"/>
            </a:rPr>
            <a:t>16 Million</a:t>
          </a:r>
          <a:r>
            <a:rPr lang="en-US" sz="1400" dirty="0">
              <a:solidFill>
                <a:schemeClr val="accent6"/>
              </a:solidFill>
              <a:latin typeface="Varela Round" panose="00000500000000000000" pitchFamily="2" charset="-79"/>
              <a:cs typeface="Varela Round" panose="00000500000000000000" pitchFamily="2" charset="-79"/>
            </a:rPr>
            <a:t>, the number of employment in Transport Sector</a:t>
          </a:r>
        </a:p>
      </dgm:t>
    </dgm:pt>
    <dgm:pt modelId="{EE9EFA8C-6D12-4B8F-9892-CA3B5654BA8E}" type="parTrans" cxnId="{013DFC4F-7032-412C-BB65-3C8CC342198B}">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1D1B36A8-8450-41DC-A703-9BB2E2E7ADDB}" type="sibTrans" cxnId="{013DFC4F-7032-412C-BB65-3C8CC342198B}">
      <dgm:prSet/>
      <dgm:spPr/>
      <dgm:t>
        <a:bodyPr/>
        <a:lstStyle/>
        <a:p>
          <a:endParaRPr lang="en-US" sz="2000">
            <a:solidFill>
              <a:schemeClr val="accent6"/>
            </a:solidFill>
            <a:latin typeface="Varela Round" panose="00000500000000000000" pitchFamily="2" charset="-79"/>
            <a:cs typeface="Varela Round" panose="00000500000000000000" pitchFamily="2" charset="-79"/>
          </a:endParaRPr>
        </a:p>
      </dgm:t>
    </dgm:pt>
    <dgm:pt modelId="{D352D143-98BF-4F41-B4D7-5D4C32BC18B6}" type="pres">
      <dgm:prSet presAssocID="{3FCCCC4B-C0B5-407A-96C2-EE980AF5E1CC}" presName="vert0" presStyleCnt="0">
        <dgm:presLayoutVars>
          <dgm:dir/>
          <dgm:animOne val="branch"/>
          <dgm:animLvl val="lvl"/>
        </dgm:presLayoutVars>
      </dgm:prSet>
      <dgm:spPr/>
    </dgm:pt>
    <dgm:pt modelId="{689F7872-4733-4690-87EF-B9C81AF82C73}" type="pres">
      <dgm:prSet presAssocID="{A16D356B-2160-46E7-AF54-718FF7A33D6F}" presName="thickLine" presStyleLbl="alignNode1" presStyleIdx="0" presStyleCnt="9"/>
      <dgm:spPr/>
    </dgm:pt>
    <dgm:pt modelId="{395A2F8B-189D-43D9-AAAB-F210C38CEEA1}" type="pres">
      <dgm:prSet presAssocID="{A16D356B-2160-46E7-AF54-718FF7A33D6F}" presName="horz1" presStyleCnt="0"/>
      <dgm:spPr/>
    </dgm:pt>
    <dgm:pt modelId="{F4041285-3F92-4CE5-9136-0FD1570655BA}" type="pres">
      <dgm:prSet presAssocID="{A16D356B-2160-46E7-AF54-718FF7A33D6F}" presName="tx1" presStyleLbl="revTx" presStyleIdx="0" presStyleCnt="9"/>
      <dgm:spPr/>
    </dgm:pt>
    <dgm:pt modelId="{060F83D4-7E55-40CC-9D8B-F9873196DD72}" type="pres">
      <dgm:prSet presAssocID="{A16D356B-2160-46E7-AF54-718FF7A33D6F}" presName="vert1" presStyleCnt="0"/>
      <dgm:spPr/>
    </dgm:pt>
    <dgm:pt modelId="{EB042269-2529-4F1C-BDAE-12544F0E5884}" type="pres">
      <dgm:prSet presAssocID="{C3CFC18B-6A0C-4C2A-BD50-AAAE766B054E}" presName="thickLine" presStyleLbl="alignNode1" presStyleIdx="1" presStyleCnt="9"/>
      <dgm:spPr/>
    </dgm:pt>
    <dgm:pt modelId="{A1EC95B2-40C9-4E85-8F8E-FE1CDBB59C9F}" type="pres">
      <dgm:prSet presAssocID="{C3CFC18B-6A0C-4C2A-BD50-AAAE766B054E}" presName="horz1" presStyleCnt="0"/>
      <dgm:spPr/>
    </dgm:pt>
    <dgm:pt modelId="{72DD8755-0F41-4DC7-98E7-8E897EE3822E}" type="pres">
      <dgm:prSet presAssocID="{C3CFC18B-6A0C-4C2A-BD50-AAAE766B054E}" presName="tx1" presStyleLbl="revTx" presStyleIdx="1" presStyleCnt="9"/>
      <dgm:spPr/>
    </dgm:pt>
    <dgm:pt modelId="{E3F966A2-6742-4F45-8CF9-EB766ED53F92}" type="pres">
      <dgm:prSet presAssocID="{C3CFC18B-6A0C-4C2A-BD50-AAAE766B054E}" presName="vert1" presStyleCnt="0"/>
      <dgm:spPr/>
    </dgm:pt>
    <dgm:pt modelId="{7022EAA1-055B-4313-931D-9C1CDD124CD8}" type="pres">
      <dgm:prSet presAssocID="{A7D4166B-74A5-4F38-A855-C52785B74CFF}" presName="thickLine" presStyleLbl="alignNode1" presStyleIdx="2" presStyleCnt="9"/>
      <dgm:spPr/>
    </dgm:pt>
    <dgm:pt modelId="{76364824-11A2-429B-9C7B-D6FF9D033E36}" type="pres">
      <dgm:prSet presAssocID="{A7D4166B-74A5-4F38-A855-C52785B74CFF}" presName="horz1" presStyleCnt="0"/>
      <dgm:spPr/>
    </dgm:pt>
    <dgm:pt modelId="{E882021C-DA0E-48B3-B38F-AF86E0C0A4E4}" type="pres">
      <dgm:prSet presAssocID="{A7D4166B-74A5-4F38-A855-C52785B74CFF}" presName="tx1" presStyleLbl="revTx" presStyleIdx="2" presStyleCnt="9"/>
      <dgm:spPr/>
    </dgm:pt>
    <dgm:pt modelId="{D084D10A-06DE-4EBC-B3BE-49C3DCC3C5C3}" type="pres">
      <dgm:prSet presAssocID="{A7D4166B-74A5-4F38-A855-C52785B74CFF}" presName="vert1" presStyleCnt="0"/>
      <dgm:spPr/>
    </dgm:pt>
    <dgm:pt modelId="{FD006D4C-D8BB-41D8-9ADD-934F895EC868}" type="pres">
      <dgm:prSet presAssocID="{DD45DA71-C4F7-4FAF-9CC5-D1971428B20E}" presName="thickLine" presStyleLbl="alignNode1" presStyleIdx="3" presStyleCnt="9"/>
      <dgm:spPr/>
    </dgm:pt>
    <dgm:pt modelId="{C52BF7B3-D02E-426A-BD78-9BB9B7DBC9EF}" type="pres">
      <dgm:prSet presAssocID="{DD45DA71-C4F7-4FAF-9CC5-D1971428B20E}" presName="horz1" presStyleCnt="0"/>
      <dgm:spPr/>
    </dgm:pt>
    <dgm:pt modelId="{A22892CF-341B-4F0C-B3AA-7D4B65263956}" type="pres">
      <dgm:prSet presAssocID="{DD45DA71-C4F7-4FAF-9CC5-D1971428B20E}" presName="tx1" presStyleLbl="revTx" presStyleIdx="3" presStyleCnt="9"/>
      <dgm:spPr/>
    </dgm:pt>
    <dgm:pt modelId="{641A02B5-EDA8-4003-A44E-6B65B529936A}" type="pres">
      <dgm:prSet presAssocID="{DD45DA71-C4F7-4FAF-9CC5-D1971428B20E}" presName="vert1" presStyleCnt="0"/>
      <dgm:spPr/>
    </dgm:pt>
    <dgm:pt modelId="{5C33AB2C-CA0B-4F59-9760-919D054C8412}" type="pres">
      <dgm:prSet presAssocID="{B8DEC55A-119A-4C0B-AA96-1CD92A6248D2}" presName="thickLine" presStyleLbl="alignNode1" presStyleIdx="4" presStyleCnt="9"/>
      <dgm:spPr/>
    </dgm:pt>
    <dgm:pt modelId="{9B322471-D58C-460D-AF89-33D611E6A32F}" type="pres">
      <dgm:prSet presAssocID="{B8DEC55A-119A-4C0B-AA96-1CD92A6248D2}" presName="horz1" presStyleCnt="0"/>
      <dgm:spPr/>
    </dgm:pt>
    <dgm:pt modelId="{73B0D15E-1C07-458A-8496-8DCE7C09DA63}" type="pres">
      <dgm:prSet presAssocID="{B8DEC55A-119A-4C0B-AA96-1CD92A6248D2}" presName="tx1" presStyleLbl="revTx" presStyleIdx="4" presStyleCnt="9"/>
      <dgm:spPr/>
    </dgm:pt>
    <dgm:pt modelId="{3A4A80E3-63A4-4F62-8E67-D2FC52D84FF5}" type="pres">
      <dgm:prSet presAssocID="{B8DEC55A-119A-4C0B-AA96-1CD92A6248D2}" presName="vert1" presStyleCnt="0"/>
      <dgm:spPr/>
    </dgm:pt>
    <dgm:pt modelId="{4932BBFC-9729-47F4-9F97-6A35B0B1AC09}" type="pres">
      <dgm:prSet presAssocID="{67AFE52F-DE00-447D-9528-477872D07C01}" presName="thickLine" presStyleLbl="alignNode1" presStyleIdx="5" presStyleCnt="9"/>
      <dgm:spPr/>
    </dgm:pt>
    <dgm:pt modelId="{C193557F-637E-48D3-B436-32E8D8FDA91E}" type="pres">
      <dgm:prSet presAssocID="{67AFE52F-DE00-447D-9528-477872D07C01}" presName="horz1" presStyleCnt="0"/>
      <dgm:spPr/>
    </dgm:pt>
    <dgm:pt modelId="{533B3E1C-0EBD-4620-ACFB-5AB9E82EDFD7}" type="pres">
      <dgm:prSet presAssocID="{67AFE52F-DE00-447D-9528-477872D07C01}" presName="tx1" presStyleLbl="revTx" presStyleIdx="5" presStyleCnt="9"/>
      <dgm:spPr/>
    </dgm:pt>
    <dgm:pt modelId="{D83BEB25-2B67-4E1E-9572-11256994114A}" type="pres">
      <dgm:prSet presAssocID="{67AFE52F-DE00-447D-9528-477872D07C01}" presName="vert1" presStyleCnt="0"/>
      <dgm:spPr/>
    </dgm:pt>
    <dgm:pt modelId="{6FCDB8DE-5643-4EBE-8DAC-C4FA5529D9D1}" type="pres">
      <dgm:prSet presAssocID="{56EE3466-6049-4955-A11A-83342D3C98AB}" presName="thickLine" presStyleLbl="alignNode1" presStyleIdx="6" presStyleCnt="9"/>
      <dgm:spPr/>
    </dgm:pt>
    <dgm:pt modelId="{9709E06D-881C-460A-B895-7EC89458D058}" type="pres">
      <dgm:prSet presAssocID="{56EE3466-6049-4955-A11A-83342D3C98AB}" presName="horz1" presStyleCnt="0"/>
      <dgm:spPr/>
    </dgm:pt>
    <dgm:pt modelId="{D88A01A4-A895-45BA-A561-E4CDCC260A61}" type="pres">
      <dgm:prSet presAssocID="{56EE3466-6049-4955-A11A-83342D3C98AB}" presName="tx1" presStyleLbl="revTx" presStyleIdx="6" presStyleCnt="9"/>
      <dgm:spPr/>
    </dgm:pt>
    <dgm:pt modelId="{DC04198A-B79F-43BE-92E1-3171D8AF4F89}" type="pres">
      <dgm:prSet presAssocID="{56EE3466-6049-4955-A11A-83342D3C98AB}" presName="vert1" presStyleCnt="0"/>
      <dgm:spPr/>
    </dgm:pt>
    <dgm:pt modelId="{185CF1E6-5374-466A-9F5A-E5BAB8F4B15C}" type="pres">
      <dgm:prSet presAssocID="{9D9279C0-72F3-4171-B4A1-001C2970A22D}" presName="thickLine" presStyleLbl="alignNode1" presStyleIdx="7" presStyleCnt="9"/>
      <dgm:spPr/>
    </dgm:pt>
    <dgm:pt modelId="{2A4FCB1D-1ED9-4E9D-AAA0-222C856765DA}" type="pres">
      <dgm:prSet presAssocID="{9D9279C0-72F3-4171-B4A1-001C2970A22D}" presName="horz1" presStyleCnt="0"/>
      <dgm:spPr/>
    </dgm:pt>
    <dgm:pt modelId="{DB5B736C-CC0C-4C49-935E-178E7AFDE2C7}" type="pres">
      <dgm:prSet presAssocID="{9D9279C0-72F3-4171-B4A1-001C2970A22D}" presName="tx1" presStyleLbl="revTx" presStyleIdx="7" presStyleCnt="9"/>
      <dgm:spPr/>
    </dgm:pt>
    <dgm:pt modelId="{538BE46F-4259-4016-BEC8-C1F73482A40A}" type="pres">
      <dgm:prSet presAssocID="{9D9279C0-72F3-4171-B4A1-001C2970A22D}" presName="vert1" presStyleCnt="0"/>
      <dgm:spPr/>
    </dgm:pt>
    <dgm:pt modelId="{7DC18F41-BE58-46EC-9C80-0E60773F1DD5}" type="pres">
      <dgm:prSet presAssocID="{70F94369-57A7-454D-A36E-B1374A6972D3}" presName="thickLine" presStyleLbl="alignNode1" presStyleIdx="8" presStyleCnt="9"/>
      <dgm:spPr/>
    </dgm:pt>
    <dgm:pt modelId="{ECD84577-CDBA-4C8E-BFF4-273B44C18C2A}" type="pres">
      <dgm:prSet presAssocID="{70F94369-57A7-454D-A36E-B1374A6972D3}" presName="horz1" presStyleCnt="0"/>
      <dgm:spPr/>
    </dgm:pt>
    <dgm:pt modelId="{9B5FC62D-8D5E-4543-9D39-F5F155564E67}" type="pres">
      <dgm:prSet presAssocID="{70F94369-57A7-454D-A36E-B1374A6972D3}" presName="tx1" presStyleLbl="revTx" presStyleIdx="8" presStyleCnt="9"/>
      <dgm:spPr/>
    </dgm:pt>
    <dgm:pt modelId="{BE310E60-0336-4860-9A2D-B792929AF2DB}" type="pres">
      <dgm:prSet presAssocID="{70F94369-57A7-454D-A36E-B1374A6972D3}" presName="vert1" presStyleCnt="0"/>
      <dgm:spPr/>
    </dgm:pt>
  </dgm:ptLst>
  <dgm:cxnLst>
    <dgm:cxn modelId="{C1A07103-FA4D-4383-B150-3D5B97770052}" srcId="{3FCCCC4B-C0B5-407A-96C2-EE980AF5E1CC}" destId="{56EE3466-6049-4955-A11A-83342D3C98AB}" srcOrd="6" destOrd="0" parTransId="{92FF2F4C-A0DD-4B0B-BB5C-4A14D269B58F}" sibTransId="{37F8A5BD-20F5-4863-AA73-3EB9CF86E396}"/>
    <dgm:cxn modelId="{0A7A2710-3349-481E-9A17-A85A207419B2}" type="presOf" srcId="{56EE3466-6049-4955-A11A-83342D3C98AB}" destId="{D88A01A4-A895-45BA-A561-E4CDCC260A61}" srcOrd="0" destOrd="0" presId="urn:microsoft.com/office/officeart/2008/layout/LinedList"/>
    <dgm:cxn modelId="{1C823C10-8737-4B75-AF8E-52DB2F79CFF3}" type="presOf" srcId="{DD45DA71-C4F7-4FAF-9CC5-D1971428B20E}" destId="{A22892CF-341B-4F0C-B3AA-7D4B65263956}" srcOrd="0" destOrd="0" presId="urn:microsoft.com/office/officeart/2008/layout/LinedList"/>
    <dgm:cxn modelId="{0C8C4C2E-ACA4-4F85-ADFA-63344A1B0E6D}" type="presOf" srcId="{B8DEC55A-119A-4C0B-AA96-1CD92A6248D2}" destId="{73B0D15E-1C07-458A-8496-8DCE7C09DA63}" srcOrd="0" destOrd="0" presId="urn:microsoft.com/office/officeart/2008/layout/LinedList"/>
    <dgm:cxn modelId="{CC2E6B60-81BB-41CD-9A75-69E6C65DEC87}" srcId="{3FCCCC4B-C0B5-407A-96C2-EE980AF5E1CC}" destId="{B8DEC55A-119A-4C0B-AA96-1CD92A6248D2}" srcOrd="4" destOrd="0" parTransId="{18E1D193-DE67-46EF-837D-28400866772F}" sibTransId="{8ECCECE1-4C29-476A-A55D-6F7EBEF3671F}"/>
    <dgm:cxn modelId="{706F486B-E04E-4FF6-92A9-D0C45CDC4F64}" type="presOf" srcId="{3FCCCC4B-C0B5-407A-96C2-EE980AF5E1CC}" destId="{D352D143-98BF-4F41-B4D7-5D4C32BC18B6}" srcOrd="0" destOrd="0" presId="urn:microsoft.com/office/officeart/2008/layout/LinedList"/>
    <dgm:cxn modelId="{013DFC4F-7032-412C-BB65-3C8CC342198B}" srcId="{3FCCCC4B-C0B5-407A-96C2-EE980AF5E1CC}" destId="{70F94369-57A7-454D-A36E-B1374A6972D3}" srcOrd="8" destOrd="0" parTransId="{EE9EFA8C-6D12-4B8F-9892-CA3B5654BA8E}" sibTransId="{1D1B36A8-8450-41DC-A703-9BB2E2E7ADDB}"/>
    <dgm:cxn modelId="{8AFE3070-11E5-4E9D-962B-A13C1A2964AB}" type="presOf" srcId="{C3CFC18B-6A0C-4C2A-BD50-AAAE766B054E}" destId="{72DD8755-0F41-4DC7-98E7-8E897EE3822E}" srcOrd="0" destOrd="0" presId="urn:microsoft.com/office/officeart/2008/layout/LinedList"/>
    <dgm:cxn modelId="{59973B54-754E-48B0-8C8D-0730CB8D7BE4}" type="presOf" srcId="{67AFE52F-DE00-447D-9528-477872D07C01}" destId="{533B3E1C-0EBD-4620-ACFB-5AB9E82EDFD7}" srcOrd="0" destOrd="0" presId="urn:microsoft.com/office/officeart/2008/layout/LinedList"/>
    <dgm:cxn modelId="{E410C07D-C7F6-4882-B2B2-787641CE06CB}" srcId="{3FCCCC4B-C0B5-407A-96C2-EE980AF5E1CC}" destId="{9D9279C0-72F3-4171-B4A1-001C2970A22D}" srcOrd="7" destOrd="0" parTransId="{77B0AA45-BFDB-486A-9629-10515B327674}" sibTransId="{E8122103-6348-4A26-87AF-D2D28E3DC9D9}"/>
    <dgm:cxn modelId="{CEC1F788-8DB9-4F4B-B0F4-3826D295CB0F}" type="presOf" srcId="{70F94369-57A7-454D-A36E-B1374A6972D3}" destId="{9B5FC62D-8D5E-4543-9D39-F5F155564E67}" srcOrd="0" destOrd="0" presId="urn:microsoft.com/office/officeart/2008/layout/LinedList"/>
    <dgm:cxn modelId="{B1626595-ADB3-4E79-8FAB-1FC92DE80940}" type="presOf" srcId="{A7D4166B-74A5-4F38-A855-C52785B74CFF}" destId="{E882021C-DA0E-48B3-B38F-AF86E0C0A4E4}" srcOrd="0" destOrd="0" presId="urn:microsoft.com/office/officeart/2008/layout/LinedList"/>
    <dgm:cxn modelId="{A5170EA3-6F79-4631-B446-0C6DCABCF3AD}" srcId="{3FCCCC4B-C0B5-407A-96C2-EE980AF5E1CC}" destId="{C3CFC18B-6A0C-4C2A-BD50-AAAE766B054E}" srcOrd="1" destOrd="0" parTransId="{8946947F-222E-452A-92C6-D4157B02E8E5}" sibTransId="{5DBA9336-A629-402F-8E58-0218391D60E9}"/>
    <dgm:cxn modelId="{955ACEA4-0A8B-432C-8470-FDE03543A609}" srcId="{3FCCCC4B-C0B5-407A-96C2-EE980AF5E1CC}" destId="{67AFE52F-DE00-447D-9528-477872D07C01}" srcOrd="5" destOrd="0" parTransId="{F818A535-CE3F-4F1B-AFCF-CD7125AAB25F}" sibTransId="{A1FB1906-BA6F-422E-BBD5-50D951957C9B}"/>
    <dgm:cxn modelId="{99E948A7-0143-4095-8874-D31DA6BC249A}" srcId="{3FCCCC4B-C0B5-407A-96C2-EE980AF5E1CC}" destId="{A7D4166B-74A5-4F38-A855-C52785B74CFF}" srcOrd="2" destOrd="0" parTransId="{A683C41B-9F0F-41DF-A23F-9A7A2B76C3F8}" sibTransId="{E234266C-007B-438B-9ED6-92EFEE141952}"/>
    <dgm:cxn modelId="{12C834BC-DF17-4EF8-871D-78178844D7CF}" type="presOf" srcId="{9D9279C0-72F3-4171-B4A1-001C2970A22D}" destId="{DB5B736C-CC0C-4C49-935E-178E7AFDE2C7}" srcOrd="0" destOrd="0" presId="urn:microsoft.com/office/officeart/2008/layout/LinedList"/>
    <dgm:cxn modelId="{B38351CE-96FF-4961-A9A6-4ABFF4813180}" srcId="{3FCCCC4B-C0B5-407A-96C2-EE980AF5E1CC}" destId="{DD45DA71-C4F7-4FAF-9CC5-D1971428B20E}" srcOrd="3" destOrd="0" parTransId="{DBAFE2C9-FBB2-4648-A0E3-D183F8604E15}" sibTransId="{E8D77AA5-1D6C-4049-82BB-79C5C926FFDD}"/>
    <dgm:cxn modelId="{477C19D7-C2B3-4E38-8D6C-3C0DF02621CA}" type="presOf" srcId="{A16D356B-2160-46E7-AF54-718FF7A33D6F}" destId="{F4041285-3F92-4CE5-9136-0FD1570655BA}" srcOrd="0" destOrd="0" presId="urn:microsoft.com/office/officeart/2008/layout/LinedList"/>
    <dgm:cxn modelId="{C04BE5FB-E437-4485-844C-7DE6FF7ACEDE}" srcId="{3FCCCC4B-C0B5-407A-96C2-EE980AF5E1CC}" destId="{A16D356B-2160-46E7-AF54-718FF7A33D6F}" srcOrd="0" destOrd="0" parTransId="{638917D6-4D68-4797-B00D-5F519303B101}" sibTransId="{C2A2CDD5-89FA-484B-AA81-DEFF0D6F2471}"/>
    <dgm:cxn modelId="{F4132D38-C74B-4E06-8AC5-DAA2FE6BDD74}" type="presParOf" srcId="{D352D143-98BF-4F41-B4D7-5D4C32BC18B6}" destId="{689F7872-4733-4690-87EF-B9C81AF82C73}" srcOrd="0" destOrd="0" presId="urn:microsoft.com/office/officeart/2008/layout/LinedList"/>
    <dgm:cxn modelId="{8E81FB50-9A6D-4456-800A-2DB6BDF2446B}" type="presParOf" srcId="{D352D143-98BF-4F41-B4D7-5D4C32BC18B6}" destId="{395A2F8B-189D-43D9-AAAB-F210C38CEEA1}" srcOrd="1" destOrd="0" presId="urn:microsoft.com/office/officeart/2008/layout/LinedList"/>
    <dgm:cxn modelId="{AB865C13-27BF-4432-9F9E-A5EB3539ED02}" type="presParOf" srcId="{395A2F8B-189D-43D9-AAAB-F210C38CEEA1}" destId="{F4041285-3F92-4CE5-9136-0FD1570655BA}" srcOrd="0" destOrd="0" presId="urn:microsoft.com/office/officeart/2008/layout/LinedList"/>
    <dgm:cxn modelId="{976C46D3-E9A3-40CB-84F1-B52275DDAB3C}" type="presParOf" srcId="{395A2F8B-189D-43D9-AAAB-F210C38CEEA1}" destId="{060F83D4-7E55-40CC-9D8B-F9873196DD72}" srcOrd="1" destOrd="0" presId="urn:microsoft.com/office/officeart/2008/layout/LinedList"/>
    <dgm:cxn modelId="{F6C0320B-5E2F-4E56-B4DA-E92DBEE43B80}" type="presParOf" srcId="{D352D143-98BF-4F41-B4D7-5D4C32BC18B6}" destId="{EB042269-2529-4F1C-BDAE-12544F0E5884}" srcOrd="2" destOrd="0" presId="urn:microsoft.com/office/officeart/2008/layout/LinedList"/>
    <dgm:cxn modelId="{6C71F8A8-7F10-4974-99C7-D8A471721835}" type="presParOf" srcId="{D352D143-98BF-4F41-B4D7-5D4C32BC18B6}" destId="{A1EC95B2-40C9-4E85-8F8E-FE1CDBB59C9F}" srcOrd="3" destOrd="0" presId="urn:microsoft.com/office/officeart/2008/layout/LinedList"/>
    <dgm:cxn modelId="{964838BC-52B0-46C4-9DE4-242816B7009E}" type="presParOf" srcId="{A1EC95B2-40C9-4E85-8F8E-FE1CDBB59C9F}" destId="{72DD8755-0F41-4DC7-98E7-8E897EE3822E}" srcOrd="0" destOrd="0" presId="urn:microsoft.com/office/officeart/2008/layout/LinedList"/>
    <dgm:cxn modelId="{5278E86F-2775-4790-912F-DB3B6C0A088D}" type="presParOf" srcId="{A1EC95B2-40C9-4E85-8F8E-FE1CDBB59C9F}" destId="{E3F966A2-6742-4F45-8CF9-EB766ED53F92}" srcOrd="1" destOrd="0" presId="urn:microsoft.com/office/officeart/2008/layout/LinedList"/>
    <dgm:cxn modelId="{A60E7C2C-C5F2-4549-BEE4-88051A2402BB}" type="presParOf" srcId="{D352D143-98BF-4F41-B4D7-5D4C32BC18B6}" destId="{7022EAA1-055B-4313-931D-9C1CDD124CD8}" srcOrd="4" destOrd="0" presId="urn:microsoft.com/office/officeart/2008/layout/LinedList"/>
    <dgm:cxn modelId="{EE544E5D-4A12-4A24-9D6C-0D895C30F39F}" type="presParOf" srcId="{D352D143-98BF-4F41-B4D7-5D4C32BC18B6}" destId="{76364824-11A2-429B-9C7B-D6FF9D033E36}" srcOrd="5" destOrd="0" presId="urn:microsoft.com/office/officeart/2008/layout/LinedList"/>
    <dgm:cxn modelId="{963C8ECD-EF72-4C3B-996A-C766A9CC4CF3}" type="presParOf" srcId="{76364824-11A2-429B-9C7B-D6FF9D033E36}" destId="{E882021C-DA0E-48B3-B38F-AF86E0C0A4E4}" srcOrd="0" destOrd="0" presId="urn:microsoft.com/office/officeart/2008/layout/LinedList"/>
    <dgm:cxn modelId="{C54092C4-E230-41D7-8CBE-1A45BF0D6B1D}" type="presParOf" srcId="{76364824-11A2-429B-9C7B-D6FF9D033E36}" destId="{D084D10A-06DE-4EBC-B3BE-49C3DCC3C5C3}" srcOrd="1" destOrd="0" presId="urn:microsoft.com/office/officeart/2008/layout/LinedList"/>
    <dgm:cxn modelId="{CF6CC5BF-2642-4AFE-A3EB-9168AFF6B94F}" type="presParOf" srcId="{D352D143-98BF-4F41-B4D7-5D4C32BC18B6}" destId="{FD006D4C-D8BB-41D8-9ADD-934F895EC868}" srcOrd="6" destOrd="0" presId="urn:microsoft.com/office/officeart/2008/layout/LinedList"/>
    <dgm:cxn modelId="{50AB950C-313F-454A-852C-50A84B5F3724}" type="presParOf" srcId="{D352D143-98BF-4F41-B4D7-5D4C32BC18B6}" destId="{C52BF7B3-D02E-426A-BD78-9BB9B7DBC9EF}" srcOrd="7" destOrd="0" presId="urn:microsoft.com/office/officeart/2008/layout/LinedList"/>
    <dgm:cxn modelId="{F0B802F6-D9E2-48F5-97D1-3FB51D5BAEA1}" type="presParOf" srcId="{C52BF7B3-D02E-426A-BD78-9BB9B7DBC9EF}" destId="{A22892CF-341B-4F0C-B3AA-7D4B65263956}" srcOrd="0" destOrd="0" presId="urn:microsoft.com/office/officeart/2008/layout/LinedList"/>
    <dgm:cxn modelId="{4DE020E4-B3DE-4DBA-B5C9-64263D9C7A26}" type="presParOf" srcId="{C52BF7B3-D02E-426A-BD78-9BB9B7DBC9EF}" destId="{641A02B5-EDA8-4003-A44E-6B65B529936A}" srcOrd="1" destOrd="0" presId="urn:microsoft.com/office/officeart/2008/layout/LinedList"/>
    <dgm:cxn modelId="{0F6F97D0-2C54-44E7-926C-313FD7EC9DEE}" type="presParOf" srcId="{D352D143-98BF-4F41-B4D7-5D4C32BC18B6}" destId="{5C33AB2C-CA0B-4F59-9760-919D054C8412}" srcOrd="8" destOrd="0" presId="urn:microsoft.com/office/officeart/2008/layout/LinedList"/>
    <dgm:cxn modelId="{BB2A7C67-BD12-4A1F-9F52-6BF54B2B66AE}" type="presParOf" srcId="{D352D143-98BF-4F41-B4D7-5D4C32BC18B6}" destId="{9B322471-D58C-460D-AF89-33D611E6A32F}" srcOrd="9" destOrd="0" presId="urn:microsoft.com/office/officeart/2008/layout/LinedList"/>
    <dgm:cxn modelId="{2EC5259A-0938-448A-BF26-D400BBC52B31}" type="presParOf" srcId="{9B322471-D58C-460D-AF89-33D611E6A32F}" destId="{73B0D15E-1C07-458A-8496-8DCE7C09DA63}" srcOrd="0" destOrd="0" presId="urn:microsoft.com/office/officeart/2008/layout/LinedList"/>
    <dgm:cxn modelId="{D853CF96-2711-48A3-B327-B3B359C12C1B}" type="presParOf" srcId="{9B322471-D58C-460D-AF89-33D611E6A32F}" destId="{3A4A80E3-63A4-4F62-8E67-D2FC52D84FF5}" srcOrd="1" destOrd="0" presId="urn:microsoft.com/office/officeart/2008/layout/LinedList"/>
    <dgm:cxn modelId="{46CE795A-A0CE-453E-95DD-7A925B00078F}" type="presParOf" srcId="{D352D143-98BF-4F41-B4D7-5D4C32BC18B6}" destId="{4932BBFC-9729-47F4-9F97-6A35B0B1AC09}" srcOrd="10" destOrd="0" presId="urn:microsoft.com/office/officeart/2008/layout/LinedList"/>
    <dgm:cxn modelId="{8CE8913B-170F-4E1E-911B-DC1D12AFD89C}" type="presParOf" srcId="{D352D143-98BF-4F41-B4D7-5D4C32BC18B6}" destId="{C193557F-637E-48D3-B436-32E8D8FDA91E}" srcOrd="11" destOrd="0" presId="urn:microsoft.com/office/officeart/2008/layout/LinedList"/>
    <dgm:cxn modelId="{77ECDE01-8820-479A-A2AF-247ADA958B54}" type="presParOf" srcId="{C193557F-637E-48D3-B436-32E8D8FDA91E}" destId="{533B3E1C-0EBD-4620-ACFB-5AB9E82EDFD7}" srcOrd="0" destOrd="0" presId="urn:microsoft.com/office/officeart/2008/layout/LinedList"/>
    <dgm:cxn modelId="{12536073-53BE-4FAA-8D16-863ECB16E89D}" type="presParOf" srcId="{C193557F-637E-48D3-B436-32E8D8FDA91E}" destId="{D83BEB25-2B67-4E1E-9572-11256994114A}" srcOrd="1" destOrd="0" presId="urn:microsoft.com/office/officeart/2008/layout/LinedList"/>
    <dgm:cxn modelId="{882309DB-C385-4FAD-BB84-9037D6D7D03A}" type="presParOf" srcId="{D352D143-98BF-4F41-B4D7-5D4C32BC18B6}" destId="{6FCDB8DE-5643-4EBE-8DAC-C4FA5529D9D1}" srcOrd="12" destOrd="0" presId="urn:microsoft.com/office/officeart/2008/layout/LinedList"/>
    <dgm:cxn modelId="{75D9130F-174B-4E05-B447-C881B3C35EB1}" type="presParOf" srcId="{D352D143-98BF-4F41-B4D7-5D4C32BC18B6}" destId="{9709E06D-881C-460A-B895-7EC89458D058}" srcOrd="13" destOrd="0" presId="urn:microsoft.com/office/officeart/2008/layout/LinedList"/>
    <dgm:cxn modelId="{F177759D-39F0-42EC-A9B5-E3FA9CB3D012}" type="presParOf" srcId="{9709E06D-881C-460A-B895-7EC89458D058}" destId="{D88A01A4-A895-45BA-A561-E4CDCC260A61}" srcOrd="0" destOrd="0" presId="urn:microsoft.com/office/officeart/2008/layout/LinedList"/>
    <dgm:cxn modelId="{00F049F7-B7C8-4B8F-A19E-02397156F4D4}" type="presParOf" srcId="{9709E06D-881C-460A-B895-7EC89458D058}" destId="{DC04198A-B79F-43BE-92E1-3171D8AF4F89}" srcOrd="1" destOrd="0" presId="urn:microsoft.com/office/officeart/2008/layout/LinedList"/>
    <dgm:cxn modelId="{7597A754-7B4E-44ED-815C-32F599889195}" type="presParOf" srcId="{D352D143-98BF-4F41-B4D7-5D4C32BC18B6}" destId="{185CF1E6-5374-466A-9F5A-E5BAB8F4B15C}" srcOrd="14" destOrd="0" presId="urn:microsoft.com/office/officeart/2008/layout/LinedList"/>
    <dgm:cxn modelId="{0CC3C8C5-7512-4FB6-BF0A-CF4584FF16BE}" type="presParOf" srcId="{D352D143-98BF-4F41-B4D7-5D4C32BC18B6}" destId="{2A4FCB1D-1ED9-4E9D-AAA0-222C856765DA}" srcOrd="15" destOrd="0" presId="urn:microsoft.com/office/officeart/2008/layout/LinedList"/>
    <dgm:cxn modelId="{BD3CA294-33AD-44CF-8108-022B934E45A4}" type="presParOf" srcId="{2A4FCB1D-1ED9-4E9D-AAA0-222C856765DA}" destId="{DB5B736C-CC0C-4C49-935E-178E7AFDE2C7}" srcOrd="0" destOrd="0" presId="urn:microsoft.com/office/officeart/2008/layout/LinedList"/>
    <dgm:cxn modelId="{5FA7715F-CA3B-48A2-AF7E-1243AB103DAC}" type="presParOf" srcId="{2A4FCB1D-1ED9-4E9D-AAA0-222C856765DA}" destId="{538BE46F-4259-4016-BEC8-C1F73482A40A}" srcOrd="1" destOrd="0" presId="urn:microsoft.com/office/officeart/2008/layout/LinedList"/>
    <dgm:cxn modelId="{FDFB7110-DE08-4486-8852-AD000BEA23AA}" type="presParOf" srcId="{D352D143-98BF-4F41-B4D7-5D4C32BC18B6}" destId="{7DC18F41-BE58-46EC-9C80-0E60773F1DD5}" srcOrd="16" destOrd="0" presId="urn:microsoft.com/office/officeart/2008/layout/LinedList"/>
    <dgm:cxn modelId="{1F7E65E1-40FC-4504-91C8-3521A3D53E3E}" type="presParOf" srcId="{D352D143-98BF-4F41-B4D7-5D4C32BC18B6}" destId="{ECD84577-CDBA-4C8E-BFF4-273B44C18C2A}" srcOrd="17" destOrd="0" presId="urn:microsoft.com/office/officeart/2008/layout/LinedList"/>
    <dgm:cxn modelId="{0745E30B-3122-465D-B817-1A2ED1715F3A}" type="presParOf" srcId="{ECD84577-CDBA-4C8E-BFF4-273B44C18C2A}" destId="{9B5FC62D-8D5E-4543-9D39-F5F155564E67}" srcOrd="0" destOrd="0" presId="urn:microsoft.com/office/officeart/2008/layout/LinedList"/>
    <dgm:cxn modelId="{FD8F14B0-9BF1-446E-9D56-C357D235E857}" type="presParOf" srcId="{ECD84577-CDBA-4C8E-BFF4-273B44C18C2A}" destId="{BE310E60-0336-4860-9A2D-B792929AF2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987C1-FDF0-4C35-9574-4FD05F40971E}">
      <dsp:nvSpPr>
        <dsp:cNvPr id="0" name=""/>
        <dsp:cNvSpPr/>
      </dsp:nvSpPr>
      <dsp:spPr>
        <a:xfrm rot="5400000">
          <a:off x="2956121" y="-1157887"/>
          <a:ext cx="594114" cy="3061815"/>
        </a:xfrm>
        <a:prstGeom prst="round2Same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Policy and Research</a:t>
          </a:r>
        </a:p>
      </dsp:txBody>
      <dsp:txXfrm rot="-5400000">
        <a:off x="1722271" y="104965"/>
        <a:ext cx="3032813" cy="536110"/>
      </dsp:txXfrm>
    </dsp:sp>
    <dsp:sp modelId="{D6200960-3CFA-4F2D-9D5A-204D2FFBA065}">
      <dsp:nvSpPr>
        <dsp:cNvPr id="0" name=""/>
        <dsp:cNvSpPr/>
      </dsp:nvSpPr>
      <dsp:spPr>
        <a:xfrm>
          <a:off x="0" y="1698"/>
          <a:ext cx="1722271" cy="742643"/>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mn-lt"/>
              <a:ea typeface="Roboto" panose="02000000000000000000" pitchFamily="2" charset="0"/>
            </a:rPr>
            <a:t>NTRC</a:t>
          </a:r>
          <a:endParaRPr lang="en-US" sz="1800" kern="1200" dirty="0">
            <a:latin typeface="+mn-lt"/>
            <a:ea typeface="Roboto" panose="02000000000000000000" pitchFamily="2" charset="0"/>
          </a:endParaRPr>
        </a:p>
      </dsp:txBody>
      <dsp:txXfrm>
        <a:off x="36253" y="37951"/>
        <a:ext cx="1649765" cy="670137"/>
      </dsp:txXfrm>
    </dsp:sp>
    <dsp:sp modelId="{8EED4360-350C-4BF5-B36F-D9CB4C5CD831}">
      <dsp:nvSpPr>
        <dsp:cNvPr id="0" name=""/>
        <dsp:cNvSpPr/>
      </dsp:nvSpPr>
      <dsp:spPr>
        <a:xfrm rot="5400000">
          <a:off x="2956121" y="-378111"/>
          <a:ext cx="594114" cy="3061815"/>
        </a:xfrm>
        <a:prstGeom prst="round2Same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Regulation</a:t>
          </a:r>
        </a:p>
      </dsp:txBody>
      <dsp:txXfrm rot="-5400000">
        <a:off x="1722271" y="884741"/>
        <a:ext cx="3032813" cy="536110"/>
      </dsp:txXfrm>
    </dsp:sp>
    <dsp:sp modelId="{F12B39B6-7416-40C0-9741-5450795DEC0A}">
      <dsp:nvSpPr>
        <dsp:cNvPr id="0" name=""/>
        <dsp:cNvSpPr/>
      </dsp:nvSpPr>
      <dsp:spPr>
        <a:xfrm>
          <a:off x="0" y="781474"/>
          <a:ext cx="1722271" cy="742643"/>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NHMP </a:t>
          </a:r>
        </a:p>
      </dsp:txBody>
      <dsp:txXfrm>
        <a:off x="36253" y="817727"/>
        <a:ext cx="1649765" cy="670137"/>
      </dsp:txXfrm>
    </dsp:sp>
    <dsp:sp modelId="{657A2E1F-500E-4580-9F86-273C12A868FB}">
      <dsp:nvSpPr>
        <dsp:cNvPr id="0" name=""/>
        <dsp:cNvSpPr/>
      </dsp:nvSpPr>
      <dsp:spPr>
        <a:xfrm rot="5400000">
          <a:off x="2956121" y="401663"/>
          <a:ext cx="594114" cy="3061815"/>
        </a:xfrm>
        <a:prstGeom prst="round2Same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Infrastructure</a:t>
          </a:r>
        </a:p>
      </dsp:txBody>
      <dsp:txXfrm rot="-5400000">
        <a:off x="1722271" y="1664515"/>
        <a:ext cx="3032813" cy="536110"/>
      </dsp:txXfrm>
    </dsp:sp>
    <dsp:sp modelId="{0606679E-D2F2-47F9-B4E1-636029A9B4AC}">
      <dsp:nvSpPr>
        <dsp:cNvPr id="0" name=""/>
        <dsp:cNvSpPr/>
      </dsp:nvSpPr>
      <dsp:spPr>
        <a:xfrm>
          <a:off x="0" y="1561249"/>
          <a:ext cx="1722271" cy="742643"/>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76200" tIns="38100" rIns="76200" bIns="3810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NHA</a:t>
          </a:r>
          <a:r>
            <a:rPr lang="en-US" sz="1800" kern="1200" dirty="0">
              <a:latin typeface="+mn-lt"/>
              <a:ea typeface="Roboto" panose="02000000000000000000" pitchFamily="2" charset="0"/>
            </a:rPr>
            <a:t> </a:t>
          </a:r>
        </a:p>
      </dsp:txBody>
      <dsp:txXfrm>
        <a:off x="36253" y="1597502"/>
        <a:ext cx="1649765" cy="670137"/>
      </dsp:txXfrm>
    </dsp:sp>
    <dsp:sp modelId="{B49BF2C1-DA8B-48AC-ABAA-E5842EE73B60}">
      <dsp:nvSpPr>
        <dsp:cNvPr id="0" name=""/>
        <dsp:cNvSpPr/>
      </dsp:nvSpPr>
      <dsp:spPr>
        <a:xfrm rot="5400000">
          <a:off x="2956121" y="1181439"/>
          <a:ext cx="594114" cy="3061815"/>
        </a:xfrm>
        <a:prstGeom prst="round2Same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Truck driver’s related matters</a:t>
          </a:r>
        </a:p>
      </dsp:txBody>
      <dsp:txXfrm rot="-5400000">
        <a:off x="1722271" y="2444291"/>
        <a:ext cx="3032813" cy="536110"/>
      </dsp:txXfrm>
    </dsp:sp>
    <dsp:sp modelId="{D8495B3E-9E37-4AFE-8704-A0F8C9817824}">
      <dsp:nvSpPr>
        <dsp:cNvPr id="0" name=""/>
        <dsp:cNvSpPr/>
      </dsp:nvSpPr>
      <dsp:spPr>
        <a:xfrm>
          <a:off x="0" y="2341025"/>
          <a:ext cx="1722271" cy="742643"/>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PILER </a:t>
          </a:r>
        </a:p>
      </dsp:txBody>
      <dsp:txXfrm>
        <a:off x="36253" y="2377278"/>
        <a:ext cx="1649765" cy="670137"/>
      </dsp:txXfrm>
    </dsp:sp>
    <dsp:sp modelId="{895ADD07-408B-4203-B27F-E0DAA68F8C3C}">
      <dsp:nvSpPr>
        <dsp:cNvPr id="0" name=""/>
        <dsp:cNvSpPr/>
      </dsp:nvSpPr>
      <dsp:spPr>
        <a:xfrm rot="5400000">
          <a:off x="2956121" y="1961214"/>
          <a:ext cx="594114" cy="3061815"/>
        </a:xfrm>
        <a:prstGeom prst="round2Same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Trucking specifications</a:t>
          </a:r>
        </a:p>
      </dsp:txBody>
      <dsp:txXfrm rot="-5400000">
        <a:off x="1722271" y="3224066"/>
        <a:ext cx="3032813" cy="536110"/>
      </dsp:txXfrm>
    </dsp:sp>
    <dsp:sp modelId="{2115B122-E9DA-45C7-8143-BAFE3D27B8AC}">
      <dsp:nvSpPr>
        <dsp:cNvPr id="0" name=""/>
        <dsp:cNvSpPr/>
      </dsp:nvSpPr>
      <dsp:spPr>
        <a:xfrm>
          <a:off x="0" y="3120801"/>
          <a:ext cx="1722271" cy="742643"/>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1800" kern="1200" dirty="0">
              <a:solidFill>
                <a:srgbClr val="FFFFFF"/>
              </a:solidFill>
              <a:latin typeface="Arial"/>
              <a:ea typeface="Roboto" panose="02000000000000000000" pitchFamily="2" charset="0"/>
              <a:cs typeface="+mn-cs"/>
            </a:rPr>
            <a:t>EDB </a:t>
          </a:r>
        </a:p>
      </dsp:txBody>
      <dsp:txXfrm>
        <a:off x="36253" y="3157054"/>
        <a:ext cx="1649765" cy="670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B4A66-D701-42F3-A86B-896FCE2E01F3}">
      <dsp:nvSpPr>
        <dsp:cNvPr id="0" name=""/>
        <dsp:cNvSpPr/>
      </dsp:nvSpPr>
      <dsp:spPr>
        <a:xfrm>
          <a:off x="3787" y="407784"/>
          <a:ext cx="2077819" cy="1246691"/>
        </a:xfrm>
        <a:prstGeom prst="rect">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Varela Round" panose="020B0604020202020204" charset="-79"/>
              <a:ea typeface="+mn-ea"/>
              <a:cs typeface="Varela Round" panose="020B0604020202020204" charset="-79"/>
            </a:rPr>
            <a:t>Determination of Truck Fleet Population in Pakistan</a:t>
          </a:r>
        </a:p>
      </dsp:txBody>
      <dsp:txXfrm>
        <a:off x="3787" y="407784"/>
        <a:ext cx="2077819" cy="1246691"/>
      </dsp:txXfrm>
    </dsp:sp>
    <dsp:sp modelId="{4E91A411-22DE-4A94-B245-1D3178B096A7}">
      <dsp:nvSpPr>
        <dsp:cNvPr id="0" name=""/>
        <dsp:cNvSpPr/>
      </dsp:nvSpPr>
      <dsp:spPr>
        <a:xfrm>
          <a:off x="2289388" y="407784"/>
          <a:ext cx="2077819" cy="1246691"/>
        </a:xfrm>
        <a:prstGeom prst="rect">
          <a:avLst/>
        </a:prstGeom>
        <a:solidFill>
          <a:schemeClr val="accent1">
            <a:shade val="80000"/>
            <a:hueOff val="19881"/>
            <a:satOff val="2"/>
            <a:lumOff val="75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Varela Round" panose="020B0604020202020204" charset="-79"/>
              <a:cs typeface="Varela Round" panose="020B0604020202020204" charset="-79"/>
            </a:rPr>
            <a:t>Analysis of Transport Prices &amp; Costs of Trucks</a:t>
          </a:r>
          <a:endParaRPr lang="en-US" sz="1600" b="1" kern="1200" dirty="0">
            <a:solidFill>
              <a:schemeClr val="tx1"/>
            </a:solidFill>
            <a:latin typeface="Varela Round" panose="020B0604020202020204" charset="-79"/>
            <a:cs typeface="Varela Round" panose="020B0604020202020204" charset="-79"/>
          </a:endParaRPr>
        </a:p>
      </dsp:txBody>
      <dsp:txXfrm>
        <a:off x="2289388" y="407784"/>
        <a:ext cx="2077819" cy="1246691"/>
      </dsp:txXfrm>
    </dsp:sp>
    <dsp:sp modelId="{BABC803E-03FD-4164-8ED9-9E2BCA875BBE}">
      <dsp:nvSpPr>
        <dsp:cNvPr id="0" name=""/>
        <dsp:cNvSpPr/>
      </dsp:nvSpPr>
      <dsp:spPr>
        <a:xfrm>
          <a:off x="4574990" y="407784"/>
          <a:ext cx="2426830" cy="1246691"/>
        </a:xfrm>
        <a:prstGeom prst="rect">
          <a:avLst/>
        </a:prstGeom>
        <a:solidFill>
          <a:schemeClr val="accent1">
            <a:shade val="80000"/>
            <a:hueOff val="39763"/>
            <a:satOff val="3"/>
            <a:lumOff val="150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Varela Round" panose="020B0604020202020204" charset="-79"/>
              <a:cs typeface="Varela Round" panose="020B0604020202020204" charset="-79"/>
            </a:rPr>
            <a:t>Pakistan’s Trucking Industry Comparison with International standards</a:t>
          </a:r>
        </a:p>
      </dsp:txBody>
      <dsp:txXfrm>
        <a:off x="4574990" y="407784"/>
        <a:ext cx="2426830" cy="1246691"/>
      </dsp:txXfrm>
    </dsp:sp>
    <dsp:sp modelId="{9F4D25E9-A324-4305-B062-A001FF5C0696}">
      <dsp:nvSpPr>
        <dsp:cNvPr id="0" name=""/>
        <dsp:cNvSpPr/>
      </dsp:nvSpPr>
      <dsp:spPr>
        <a:xfrm>
          <a:off x="7209603" y="407784"/>
          <a:ext cx="2077819" cy="1246691"/>
        </a:xfrm>
        <a:prstGeom prst="rect">
          <a:avLst/>
        </a:prstGeom>
        <a:solidFill>
          <a:schemeClr val="accent1">
            <a:shade val="80000"/>
            <a:hueOff val="59644"/>
            <a:satOff val="5"/>
            <a:lumOff val="225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Varela Round" panose="020B0604020202020204" charset="-79"/>
              <a:cs typeface="Varela Round" panose="020B0604020202020204" charset="-79"/>
            </a:rPr>
            <a:t>Fleet Operational &amp; Financial  Characteristics</a:t>
          </a:r>
        </a:p>
      </dsp:txBody>
      <dsp:txXfrm>
        <a:off x="7209603" y="407784"/>
        <a:ext cx="2077819" cy="1246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F7872-4733-4690-87EF-B9C81AF82C73}">
      <dsp:nvSpPr>
        <dsp:cNvPr id="0" name=""/>
        <dsp:cNvSpPr/>
      </dsp:nvSpPr>
      <dsp:spPr>
        <a:xfrm>
          <a:off x="0" y="725"/>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041285-3F92-4CE5-9136-0FD1570655BA}">
      <dsp:nvSpPr>
        <dsp:cNvPr id="0" name=""/>
        <dsp:cNvSpPr/>
      </dsp:nvSpPr>
      <dsp:spPr>
        <a:xfrm>
          <a:off x="0" y="725"/>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accent6"/>
              </a:solidFill>
              <a:latin typeface="Varela Round" panose="00000500000000000000" pitchFamily="2" charset="-79"/>
              <a:cs typeface="Varela Round" panose="00000500000000000000" pitchFamily="2" charset="-79"/>
            </a:rPr>
            <a:t>Industrial Classification Schedule (ICS), - two broad categories: (i) commodity producing sectors and (ii) service sectors</a:t>
          </a:r>
        </a:p>
      </dsp:txBody>
      <dsp:txXfrm>
        <a:off x="0" y="725"/>
        <a:ext cx="6752430" cy="660238"/>
      </dsp:txXfrm>
    </dsp:sp>
    <dsp:sp modelId="{EB042269-2529-4F1C-BDAE-12544F0E5884}">
      <dsp:nvSpPr>
        <dsp:cNvPr id="0" name=""/>
        <dsp:cNvSpPr/>
      </dsp:nvSpPr>
      <dsp:spPr>
        <a:xfrm>
          <a:off x="0" y="660964"/>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D8755-0F41-4DC7-98E7-8E897EE3822E}">
      <dsp:nvSpPr>
        <dsp:cNvPr id="0" name=""/>
        <dsp:cNvSpPr/>
      </dsp:nvSpPr>
      <dsp:spPr>
        <a:xfrm>
          <a:off x="0" y="660964"/>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accent6"/>
              </a:solidFill>
              <a:latin typeface="Varela Round" panose="00000500000000000000" pitchFamily="2" charset="-79"/>
              <a:cs typeface="Varela Round" panose="00000500000000000000" pitchFamily="2" charset="-79"/>
            </a:rPr>
            <a:t>Commodity-producing sectors - </a:t>
          </a:r>
          <a:r>
            <a:rPr lang="en-US" sz="1400" kern="1200">
              <a:solidFill>
                <a:schemeClr val="accent6"/>
              </a:solidFill>
              <a:latin typeface="Varela Round" panose="00000500000000000000" pitchFamily="2" charset="-79"/>
              <a:cs typeface="Varela Round" panose="00000500000000000000" pitchFamily="2" charset="-79"/>
            </a:rPr>
            <a:t>(a) primary sector and (b) secondary sector</a:t>
          </a:r>
        </a:p>
      </dsp:txBody>
      <dsp:txXfrm>
        <a:off x="0" y="660964"/>
        <a:ext cx="6752430" cy="660238"/>
      </dsp:txXfrm>
    </dsp:sp>
    <dsp:sp modelId="{7022EAA1-055B-4313-931D-9C1CDD124CD8}">
      <dsp:nvSpPr>
        <dsp:cNvPr id="0" name=""/>
        <dsp:cNvSpPr/>
      </dsp:nvSpPr>
      <dsp:spPr>
        <a:xfrm>
          <a:off x="0" y="1321202"/>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82021C-DA0E-48B3-B38F-AF86E0C0A4E4}">
      <dsp:nvSpPr>
        <dsp:cNvPr id="0" name=""/>
        <dsp:cNvSpPr/>
      </dsp:nvSpPr>
      <dsp:spPr>
        <a:xfrm>
          <a:off x="0" y="1321202"/>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accent6"/>
              </a:solidFill>
              <a:latin typeface="Varela Round" panose="00000500000000000000" pitchFamily="2" charset="-79"/>
              <a:cs typeface="Varela Round" panose="00000500000000000000" pitchFamily="2" charset="-79"/>
            </a:rPr>
            <a:t>Service sector - tertiary sector </a:t>
          </a:r>
        </a:p>
      </dsp:txBody>
      <dsp:txXfrm>
        <a:off x="0" y="1321202"/>
        <a:ext cx="6752430" cy="660238"/>
      </dsp:txXfrm>
    </dsp:sp>
    <dsp:sp modelId="{FD006D4C-D8BB-41D8-9ADD-934F895EC868}">
      <dsp:nvSpPr>
        <dsp:cNvPr id="0" name=""/>
        <dsp:cNvSpPr/>
      </dsp:nvSpPr>
      <dsp:spPr>
        <a:xfrm>
          <a:off x="0" y="1981441"/>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2892CF-341B-4F0C-B3AA-7D4B65263956}">
      <dsp:nvSpPr>
        <dsp:cNvPr id="0" name=""/>
        <dsp:cNvSpPr/>
      </dsp:nvSpPr>
      <dsp:spPr>
        <a:xfrm>
          <a:off x="0" y="1981441"/>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accent6"/>
              </a:solidFill>
              <a:latin typeface="Varela Round" panose="00000500000000000000" pitchFamily="2" charset="-79"/>
              <a:cs typeface="Varela Round" panose="00000500000000000000" pitchFamily="2" charset="-79"/>
            </a:rPr>
            <a:t>Employment in Transport, Storage, and Communication is one of the 6 subsectors of the tertiary sector.</a:t>
          </a:r>
        </a:p>
      </dsp:txBody>
      <dsp:txXfrm>
        <a:off x="0" y="1981441"/>
        <a:ext cx="6752430" cy="660238"/>
      </dsp:txXfrm>
    </dsp:sp>
    <dsp:sp modelId="{5C33AB2C-CA0B-4F59-9760-919D054C8412}">
      <dsp:nvSpPr>
        <dsp:cNvPr id="0" name=""/>
        <dsp:cNvSpPr/>
      </dsp:nvSpPr>
      <dsp:spPr>
        <a:xfrm>
          <a:off x="0" y="2641680"/>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0D15E-1C07-458A-8496-8DCE7C09DA63}">
      <dsp:nvSpPr>
        <dsp:cNvPr id="0" name=""/>
        <dsp:cNvSpPr/>
      </dsp:nvSpPr>
      <dsp:spPr>
        <a:xfrm>
          <a:off x="0" y="2641680"/>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accent6"/>
              </a:solidFill>
              <a:latin typeface="Varela Round" panose="00000500000000000000" pitchFamily="2" charset="-79"/>
              <a:cs typeface="Varela Round" panose="00000500000000000000" pitchFamily="2" charset="-79"/>
            </a:rPr>
            <a:t>Leading sector of employment in Pakistan (2015) - Tertiary/service sector (42.1 percent)</a:t>
          </a:r>
        </a:p>
      </dsp:txBody>
      <dsp:txXfrm>
        <a:off x="0" y="2641680"/>
        <a:ext cx="6752430" cy="660238"/>
      </dsp:txXfrm>
    </dsp:sp>
    <dsp:sp modelId="{4932BBFC-9729-47F4-9F97-6A35B0B1AC09}">
      <dsp:nvSpPr>
        <dsp:cNvPr id="0" name=""/>
        <dsp:cNvSpPr/>
      </dsp:nvSpPr>
      <dsp:spPr>
        <a:xfrm>
          <a:off x="0" y="3301918"/>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3B3E1C-0EBD-4620-ACFB-5AB9E82EDFD7}">
      <dsp:nvSpPr>
        <dsp:cNvPr id="0" name=""/>
        <dsp:cNvSpPr/>
      </dsp:nvSpPr>
      <dsp:spPr>
        <a:xfrm>
          <a:off x="0" y="3301918"/>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accent6"/>
              </a:solidFill>
              <a:latin typeface="Varela Round" panose="00000500000000000000" pitchFamily="2" charset="-79"/>
              <a:cs typeface="Varela Round" panose="00000500000000000000" pitchFamily="2" charset="-79"/>
            </a:rPr>
            <a:t>In 2020-21, the sales and service workforce equal to 16.10 percent of the total labor force in the service sector. </a:t>
          </a:r>
        </a:p>
      </dsp:txBody>
      <dsp:txXfrm>
        <a:off x="0" y="3301918"/>
        <a:ext cx="6752430" cy="660238"/>
      </dsp:txXfrm>
    </dsp:sp>
    <dsp:sp modelId="{6FCDB8DE-5643-4EBE-8DAC-C4FA5529D9D1}">
      <dsp:nvSpPr>
        <dsp:cNvPr id="0" name=""/>
        <dsp:cNvSpPr/>
      </dsp:nvSpPr>
      <dsp:spPr>
        <a:xfrm>
          <a:off x="0" y="3962157"/>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8A01A4-A895-45BA-A561-E4CDCC260A61}">
      <dsp:nvSpPr>
        <dsp:cNvPr id="0" name=""/>
        <dsp:cNvSpPr/>
      </dsp:nvSpPr>
      <dsp:spPr>
        <a:xfrm>
          <a:off x="0" y="3962157"/>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accent6"/>
              </a:solidFill>
              <a:latin typeface="Varela Round" panose="00000500000000000000" pitchFamily="2" charset="-79"/>
              <a:cs typeface="Varela Round" panose="00000500000000000000" pitchFamily="2" charset="-79"/>
            </a:rPr>
            <a:t>Estimate the number of persons employed in the trucking sector - assumed rate of about </a:t>
          </a:r>
          <a:r>
            <a:rPr lang="en-US" sz="1400" b="1" kern="1200" dirty="0">
              <a:solidFill>
                <a:schemeClr val="accent6"/>
              </a:solidFill>
              <a:highlight>
                <a:srgbClr val="018B30"/>
              </a:highlight>
              <a:latin typeface="Varela Round" panose="00000500000000000000" pitchFamily="2" charset="-79"/>
              <a:cs typeface="Varela Round" panose="00000500000000000000" pitchFamily="2" charset="-79"/>
            </a:rPr>
            <a:t>40 employees per truck </a:t>
          </a:r>
          <a:r>
            <a:rPr lang="en-US" sz="1400" b="1" kern="1200" dirty="0">
              <a:solidFill>
                <a:schemeClr val="accent6"/>
              </a:solidFill>
              <a:latin typeface="Varela Round" panose="00000500000000000000" pitchFamily="2" charset="-79"/>
              <a:cs typeface="Varela Round" panose="00000500000000000000" pitchFamily="2" charset="-79"/>
            </a:rPr>
            <a:t>on the road</a:t>
          </a:r>
          <a:endParaRPr lang="en-US" sz="1400" kern="1200" dirty="0">
            <a:solidFill>
              <a:schemeClr val="accent6"/>
            </a:solidFill>
            <a:latin typeface="Varela Round" panose="00000500000000000000" pitchFamily="2" charset="-79"/>
            <a:cs typeface="Varela Round" panose="00000500000000000000" pitchFamily="2" charset="-79"/>
          </a:endParaRPr>
        </a:p>
      </dsp:txBody>
      <dsp:txXfrm>
        <a:off x="0" y="3962157"/>
        <a:ext cx="6752430" cy="660238"/>
      </dsp:txXfrm>
    </dsp:sp>
    <dsp:sp modelId="{185CF1E6-5374-466A-9F5A-E5BAB8F4B15C}">
      <dsp:nvSpPr>
        <dsp:cNvPr id="0" name=""/>
        <dsp:cNvSpPr/>
      </dsp:nvSpPr>
      <dsp:spPr>
        <a:xfrm>
          <a:off x="0" y="4622396"/>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B736C-CC0C-4C49-935E-178E7AFDE2C7}">
      <dsp:nvSpPr>
        <dsp:cNvPr id="0" name=""/>
        <dsp:cNvSpPr/>
      </dsp:nvSpPr>
      <dsp:spPr>
        <a:xfrm>
          <a:off x="0" y="4622396"/>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accent6"/>
              </a:solidFill>
              <a:latin typeface="Varela Round" panose="00000500000000000000" pitchFamily="2" charset="-79"/>
              <a:cs typeface="Varela Round" panose="00000500000000000000" pitchFamily="2" charset="-79"/>
            </a:rPr>
            <a:t>Presently - about 350,000 trucks are registered, or on-road, </a:t>
          </a:r>
          <a:r>
            <a:rPr lang="en-US" sz="1400" kern="1200" dirty="0">
              <a:solidFill>
                <a:schemeClr val="accent6"/>
              </a:solidFill>
              <a:highlight>
                <a:srgbClr val="008500"/>
              </a:highlight>
              <a:latin typeface="Varela Round" panose="00000500000000000000" pitchFamily="2" charset="-79"/>
              <a:cs typeface="Varela Round" panose="00000500000000000000" pitchFamily="2" charset="-79"/>
            </a:rPr>
            <a:t>the number of persons employed, approx. 14 million</a:t>
          </a:r>
          <a:r>
            <a:rPr lang="en-US" sz="1400" kern="1200" dirty="0">
              <a:solidFill>
                <a:schemeClr val="accent6"/>
              </a:solidFill>
              <a:latin typeface="Varela Round" panose="00000500000000000000" pitchFamily="2" charset="-79"/>
              <a:cs typeface="Varela Round" panose="00000500000000000000" pitchFamily="2" charset="-79"/>
            </a:rPr>
            <a:t>.</a:t>
          </a:r>
        </a:p>
      </dsp:txBody>
      <dsp:txXfrm>
        <a:off x="0" y="4622396"/>
        <a:ext cx="6752430" cy="660238"/>
      </dsp:txXfrm>
    </dsp:sp>
    <dsp:sp modelId="{7DC18F41-BE58-46EC-9C80-0E60773F1DD5}">
      <dsp:nvSpPr>
        <dsp:cNvPr id="0" name=""/>
        <dsp:cNvSpPr/>
      </dsp:nvSpPr>
      <dsp:spPr>
        <a:xfrm>
          <a:off x="0" y="5282634"/>
          <a:ext cx="675243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FC62D-8D5E-4543-9D39-F5F155564E67}">
      <dsp:nvSpPr>
        <dsp:cNvPr id="0" name=""/>
        <dsp:cNvSpPr/>
      </dsp:nvSpPr>
      <dsp:spPr>
        <a:xfrm>
          <a:off x="0" y="5282634"/>
          <a:ext cx="6752430" cy="66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accent6"/>
              </a:solidFill>
              <a:latin typeface="Varela Round" panose="00000500000000000000" pitchFamily="2" charset="-79"/>
              <a:cs typeface="Varela Round" panose="00000500000000000000" pitchFamily="2" charset="-79"/>
            </a:rPr>
            <a:t>Projected truck population of  400,000 – </a:t>
          </a:r>
          <a:r>
            <a:rPr lang="en-US" sz="1400" b="1" kern="1200" dirty="0">
              <a:solidFill>
                <a:schemeClr val="accent6"/>
              </a:solidFill>
              <a:latin typeface="Varela Round" panose="00000500000000000000" pitchFamily="2" charset="-79"/>
              <a:cs typeface="Varela Round" panose="00000500000000000000" pitchFamily="2" charset="-79"/>
            </a:rPr>
            <a:t>16 Million</a:t>
          </a:r>
          <a:r>
            <a:rPr lang="en-US" sz="1400" kern="1200" dirty="0">
              <a:solidFill>
                <a:schemeClr val="accent6"/>
              </a:solidFill>
              <a:latin typeface="Varela Round" panose="00000500000000000000" pitchFamily="2" charset="-79"/>
              <a:cs typeface="Varela Round" panose="00000500000000000000" pitchFamily="2" charset="-79"/>
            </a:rPr>
            <a:t>, the number of employment in Transport Sector</a:t>
          </a:r>
        </a:p>
      </dsp:txBody>
      <dsp:txXfrm>
        <a:off x="0" y="5282634"/>
        <a:ext cx="6752430" cy="6602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84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26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75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484400" y="1841667"/>
            <a:ext cx="6699600" cy="2907200"/>
          </a:xfrm>
          <a:prstGeom prst="rect">
            <a:avLst/>
          </a:prstGeom>
        </p:spPr>
        <p:txBody>
          <a:bodyPr spcFirstLastPara="1" wrap="square" lIns="91425" tIns="91425" rIns="91425" bIns="91425" anchor="t" anchorCtr="0">
            <a:noAutofit/>
          </a:bodyPr>
          <a:lstStyle>
            <a:lvl1pPr lvl="0" algn="r">
              <a:lnSpc>
                <a:spcPct val="95000"/>
              </a:lnSpc>
              <a:spcBef>
                <a:spcPts val="0"/>
              </a:spcBef>
              <a:spcAft>
                <a:spcPts val="0"/>
              </a:spcAft>
              <a:buClr>
                <a:srgbClr val="191919"/>
              </a:buClr>
              <a:buSzPts val="5200"/>
              <a:buNone/>
              <a:defRPr sz="84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376400" y="840067"/>
            <a:ext cx="1807600" cy="712800"/>
          </a:xfrm>
          <a:prstGeom prst="rect">
            <a:avLst/>
          </a:prstGeom>
          <a:solidFill>
            <a:schemeClr val="dk1"/>
          </a:solid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2133">
                <a:solidFill>
                  <a:schemeClr val="lt1"/>
                </a:solidFill>
                <a:latin typeface="Staatliches"/>
                <a:ea typeface="Staatliches"/>
                <a:cs typeface="Staatliches"/>
                <a:sym typeface="Staatliche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subTitle" idx="2"/>
          </p:nvPr>
        </p:nvSpPr>
        <p:spPr>
          <a:xfrm>
            <a:off x="5433933" y="4913400"/>
            <a:ext cx="5750000" cy="644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267">
                <a:solidFill>
                  <a:schemeClr val="lt1"/>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2" name="Google Shape;12;p2"/>
          <p:cNvSpPr/>
          <p:nvPr/>
        </p:nvSpPr>
        <p:spPr>
          <a:xfrm>
            <a:off x="1021370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3" name="Google Shape;13;p2"/>
          <p:cNvSpPr/>
          <p:nvPr/>
        </p:nvSpPr>
        <p:spPr>
          <a:xfrm>
            <a:off x="10485667"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4" name="Google Shape;14;p2"/>
          <p:cNvSpPr/>
          <p:nvPr/>
        </p:nvSpPr>
        <p:spPr>
          <a:xfrm>
            <a:off x="1075763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5" name="Google Shape;15;p2"/>
          <p:cNvSpPr/>
          <p:nvPr/>
        </p:nvSpPr>
        <p:spPr>
          <a:xfrm>
            <a:off x="1102960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6" name="Google Shape;16;p2"/>
          <p:cNvSpPr/>
          <p:nvPr/>
        </p:nvSpPr>
        <p:spPr>
          <a:xfrm>
            <a:off x="10181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7" name="Google Shape;17;p2"/>
          <p:cNvSpPr/>
          <p:nvPr/>
        </p:nvSpPr>
        <p:spPr>
          <a:xfrm>
            <a:off x="1290115"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8" name="Google Shape;18;p2"/>
          <p:cNvSpPr/>
          <p:nvPr/>
        </p:nvSpPr>
        <p:spPr>
          <a:xfrm>
            <a:off x="1562081"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9" name="Google Shape;19;p2"/>
          <p:cNvSpPr/>
          <p:nvPr/>
        </p:nvSpPr>
        <p:spPr>
          <a:xfrm>
            <a:off x="18340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AB490-1CC5-4565-B53A-813239DF2275}"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4585F-5CAE-4855-8D50-45FD538B706B}" type="slidenum">
              <a:rPr lang="en-US" smtClean="0"/>
              <a:t>‹#›</a:t>
            </a:fld>
            <a:endParaRPr lang="en-US" dirty="0"/>
          </a:p>
        </p:txBody>
      </p:sp>
    </p:spTree>
    <p:extLst>
      <p:ext uri="{BB962C8B-B14F-4D97-AF65-F5344CB8AC3E}">
        <p14:creationId xmlns:p14="http://schemas.microsoft.com/office/powerpoint/2010/main" val="222147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5502833" y="2902601"/>
            <a:ext cx="52896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7733" b="1">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5502833" y="1327733"/>
            <a:ext cx="1093200" cy="13352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 name="Google Shape;23;p3"/>
          <p:cNvSpPr txBox="1">
            <a:spLocks noGrp="1"/>
          </p:cNvSpPr>
          <p:nvPr>
            <p:ph type="subTitle" idx="1"/>
          </p:nvPr>
        </p:nvSpPr>
        <p:spPr>
          <a:xfrm>
            <a:off x="5502833" y="4375867"/>
            <a:ext cx="4540000" cy="1054000"/>
          </a:xfrm>
          <a:prstGeom prst="rect">
            <a:avLst/>
          </a:prstGeom>
          <a:solidFill>
            <a:schemeClr val="lt2"/>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3"/>
          <p:cNvSpPr/>
          <p:nvPr/>
        </p:nvSpPr>
        <p:spPr>
          <a:xfrm>
            <a:off x="1021370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25" name="Google Shape;25;p3"/>
          <p:cNvSpPr/>
          <p:nvPr/>
        </p:nvSpPr>
        <p:spPr>
          <a:xfrm>
            <a:off x="1048566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26" name="Google Shape;26;p3"/>
          <p:cNvSpPr/>
          <p:nvPr/>
        </p:nvSpPr>
        <p:spPr>
          <a:xfrm>
            <a:off x="10757633"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27" name="Google Shape;27;p3"/>
          <p:cNvSpPr/>
          <p:nvPr/>
        </p:nvSpPr>
        <p:spPr>
          <a:xfrm>
            <a:off x="1102960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28" name="Google Shape;28;p3"/>
          <p:cNvSpPr/>
          <p:nvPr/>
        </p:nvSpPr>
        <p:spPr>
          <a:xfrm flipH="1">
            <a:off x="182897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29" name="Google Shape;29;p3"/>
          <p:cNvSpPr/>
          <p:nvPr/>
        </p:nvSpPr>
        <p:spPr>
          <a:xfrm flipH="1">
            <a:off x="1557007"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0" name="Google Shape;30;p3"/>
          <p:cNvSpPr/>
          <p:nvPr/>
        </p:nvSpPr>
        <p:spPr>
          <a:xfrm flipH="1">
            <a:off x="128504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1" name="Google Shape;31;p3"/>
          <p:cNvSpPr/>
          <p:nvPr/>
        </p:nvSpPr>
        <p:spPr>
          <a:xfrm flipH="1">
            <a:off x="101307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2" name="Google Shape;32;p3"/>
          <p:cNvSpPr/>
          <p:nvPr/>
        </p:nvSpPr>
        <p:spPr>
          <a:xfrm flipH="1">
            <a:off x="1102452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 name="Google Shape;33;p3"/>
          <p:cNvSpPr/>
          <p:nvPr/>
        </p:nvSpPr>
        <p:spPr>
          <a:xfrm flipH="1">
            <a:off x="1075256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 name="Google Shape;34;p3"/>
          <p:cNvSpPr/>
          <p:nvPr/>
        </p:nvSpPr>
        <p:spPr>
          <a:xfrm flipH="1">
            <a:off x="10480593"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5" name="Google Shape;35;p3"/>
          <p:cNvSpPr/>
          <p:nvPr/>
        </p:nvSpPr>
        <p:spPr>
          <a:xfrm flipH="1">
            <a:off x="1020862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630387"/>
            <a:ext cx="54068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70" lvl="0" indent="-457178" rtl="0">
              <a:lnSpc>
                <a:spcPct val="100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40" lvl="1" indent="-423312"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09" lvl="2" indent="-423312"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278" lvl="3" indent="-423312"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848" lvl="4" indent="-423312"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418" lvl="5" indent="-423312"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6987" lvl="6" indent="-423312"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557" lvl="7" indent="-423312"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126" lvl="8" indent="-423312"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39" name="Google Shape;39;p4"/>
          <p:cNvSpPr/>
          <p:nvPr/>
        </p:nvSpPr>
        <p:spPr>
          <a:xfrm>
            <a:off x="1021370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0" name="Google Shape;40;p4"/>
          <p:cNvSpPr/>
          <p:nvPr/>
        </p:nvSpPr>
        <p:spPr>
          <a:xfrm>
            <a:off x="1048566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1" name="Google Shape;41;p4"/>
          <p:cNvSpPr/>
          <p:nvPr/>
        </p:nvSpPr>
        <p:spPr>
          <a:xfrm>
            <a:off x="10757633"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2" name="Google Shape;42;p4"/>
          <p:cNvSpPr/>
          <p:nvPr/>
        </p:nvSpPr>
        <p:spPr>
          <a:xfrm>
            <a:off x="1102960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3" name="Google Shape;43;p4"/>
          <p:cNvSpPr/>
          <p:nvPr/>
        </p:nvSpPr>
        <p:spPr>
          <a:xfrm flipH="1">
            <a:off x="1102452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4" name="Google Shape;44;p4"/>
          <p:cNvSpPr/>
          <p:nvPr/>
        </p:nvSpPr>
        <p:spPr>
          <a:xfrm flipH="1">
            <a:off x="1075256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5" name="Google Shape;45;p4"/>
          <p:cNvSpPr/>
          <p:nvPr/>
        </p:nvSpPr>
        <p:spPr>
          <a:xfrm flipH="1">
            <a:off x="10480593"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46" name="Google Shape;46;p4"/>
          <p:cNvSpPr/>
          <p:nvPr/>
        </p:nvSpPr>
        <p:spPr>
          <a:xfrm flipH="1">
            <a:off x="1020862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3593000" y="593367"/>
            <a:ext cx="5006000" cy="827600"/>
          </a:xfrm>
          <a:prstGeom prst="rect">
            <a:avLst/>
          </a:prstGeom>
          <a:solidFill>
            <a:schemeClr val="lt1"/>
          </a:solidFill>
          <a:ln>
            <a:noFill/>
          </a:ln>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sp>
        <p:nvSpPr>
          <p:cNvPr id="68" name="Google Shape;68;p7"/>
          <p:cNvSpPr txBox="1">
            <a:spLocks noGrp="1"/>
          </p:cNvSpPr>
          <p:nvPr>
            <p:ph type="title"/>
          </p:nvPr>
        </p:nvSpPr>
        <p:spPr>
          <a:xfrm>
            <a:off x="5703367" y="593367"/>
            <a:ext cx="4616000" cy="837600"/>
          </a:xfrm>
          <a:prstGeom prst="rect">
            <a:avLst/>
          </a:prstGeom>
          <a:solidFill>
            <a:schemeClr val="lt1"/>
          </a:solidFill>
          <a:ln>
            <a:noFill/>
          </a:ln>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7"/>
          <p:cNvSpPr txBox="1">
            <a:spLocks noGrp="1"/>
          </p:cNvSpPr>
          <p:nvPr>
            <p:ph type="body" idx="1"/>
          </p:nvPr>
        </p:nvSpPr>
        <p:spPr>
          <a:xfrm>
            <a:off x="5711967" y="2034767"/>
            <a:ext cx="5353600" cy="3479600"/>
          </a:xfrm>
          <a:prstGeom prst="rect">
            <a:avLst/>
          </a:prstGeom>
        </p:spPr>
        <p:txBody>
          <a:bodyPr spcFirstLastPara="1" wrap="square" lIns="91425" tIns="91425" rIns="91425" bIns="91425" anchor="t" anchorCtr="0">
            <a:noAutofit/>
          </a:bodyPr>
          <a:lstStyle>
            <a:lvl1pPr marL="609570" lvl="0" indent="-423312" rtl="0">
              <a:lnSpc>
                <a:spcPct val="115000"/>
              </a:lnSpc>
              <a:spcBef>
                <a:spcPts val="0"/>
              </a:spcBef>
              <a:spcAft>
                <a:spcPts val="0"/>
              </a:spcAft>
              <a:buClr>
                <a:srgbClr val="434343"/>
              </a:buClr>
              <a:buSzPts val="1400"/>
              <a:buChar char="●"/>
              <a:defRPr sz="1867">
                <a:solidFill>
                  <a:srgbClr val="434343"/>
                </a:solidFill>
              </a:defRPr>
            </a:lvl1pPr>
            <a:lvl2pPr marL="1219140" lvl="1" indent="-423312" rtl="0">
              <a:lnSpc>
                <a:spcPct val="115000"/>
              </a:lnSpc>
              <a:spcBef>
                <a:spcPts val="0"/>
              </a:spcBef>
              <a:spcAft>
                <a:spcPts val="0"/>
              </a:spcAft>
              <a:buClr>
                <a:srgbClr val="434343"/>
              </a:buClr>
              <a:buSzPts val="1400"/>
              <a:buChar char="○"/>
              <a:defRPr>
                <a:solidFill>
                  <a:srgbClr val="434343"/>
                </a:solidFill>
              </a:defRPr>
            </a:lvl2pPr>
            <a:lvl3pPr marL="1828709" lvl="2" indent="-423312" rtl="0">
              <a:lnSpc>
                <a:spcPct val="115000"/>
              </a:lnSpc>
              <a:spcBef>
                <a:spcPts val="0"/>
              </a:spcBef>
              <a:spcAft>
                <a:spcPts val="0"/>
              </a:spcAft>
              <a:buClr>
                <a:srgbClr val="434343"/>
              </a:buClr>
              <a:buSzPts val="1400"/>
              <a:buChar char="■"/>
              <a:defRPr>
                <a:solidFill>
                  <a:srgbClr val="434343"/>
                </a:solidFill>
              </a:defRPr>
            </a:lvl3pPr>
            <a:lvl4pPr marL="2438278" lvl="3" indent="-423312" rtl="0">
              <a:lnSpc>
                <a:spcPct val="115000"/>
              </a:lnSpc>
              <a:spcBef>
                <a:spcPts val="0"/>
              </a:spcBef>
              <a:spcAft>
                <a:spcPts val="0"/>
              </a:spcAft>
              <a:buClr>
                <a:srgbClr val="434343"/>
              </a:buClr>
              <a:buSzPts val="1400"/>
              <a:buChar char="●"/>
              <a:defRPr>
                <a:solidFill>
                  <a:srgbClr val="434343"/>
                </a:solidFill>
              </a:defRPr>
            </a:lvl4pPr>
            <a:lvl5pPr marL="3047848" lvl="4" indent="-423312" rtl="0">
              <a:lnSpc>
                <a:spcPct val="115000"/>
              </a:lnSpc>
              <a:spcBef>
                <a:spcPts val="0"/>
              </a:spcBef>
              <a:spcAft>
                <a:spcPts val="0"/>
              </a:spcAft>
              <a:buClr>
                <a:srgbClr val="434343"/>
              </a:buClr>
              <a:buSzPts val="1400"/>
              <a:buChar char="○"/>
              <a:defRPr>
                <a:solidFill>
                  <a:srgbClr val="434343"/>
                </a:solidFill>
              </a:defRPr>
            </a:lvl5pPr>
            <a:lvl6pPr marL="3657418" lvl="5" indent="-423312" rtl="0">
              <a:lnSpc>
                <a:spcPct val="115000"/>
              </a:lnSpc>
              <a:spcBef>
                <a:spcPts val="0"/>
              </a:spcBef>
              <a:spcAft>
                <a:spcPts val="0"/>
              </a:spcAft>
              <a:buClr>
                <a:srgbClr val="434343"/>
              </a:buClr>
              <a:buSzPts val="1400"/>
              <a:buChar char="■"/>
              <a:defRPr>
                <a:solidFill>
                  <a:srgbClr val="434343"/>
                </a:solidFill>
              </a:defRPr>
            </a:lvl6pPr>
            <a:lvl7pPr marL="4266987" lvl="6" indent="-423312" rtl="0">
              <a:lnSpc>
                <a:spcPct val="115000"/>
              </a:lnSpc>
              <a:spcBef>
                <a:spcPts val="0"/>
              </a:spcBef>
              <a:spcAft>
                <a:spcPts val="0"/>
              </a:spcAft>
              <a:buClr>
                <a:srgbClr val="434343"/>
              </a:buClr>
              <a:buSzPts val="1400"/>
              <a:buChar char="●"/>
              <a:defRPr>
                <a:solidFill>
                  <a:srgbClr val="434343"/>
                </a:solidFill>
              </a:defRPr>
            </a:lvl7pPr>
            <a:lvl8pPr marL="4876557" lvl="7" indent="-423312" rtl="0">
              <a:lnSpc>
                <a:spcPct val="115000"/>
              </a:lnSpc>
              <a:spcBef>
                <a:spcPts val="0"/>
              </a:spcBef>
              <a:spcAft>
                <a:spcPts val="0"/>
              </a:spcAft>
              <a:buClr>
                <a:srgbClr val="434343"/>
              </a:buClr>
              <a:buSzPts val="1400"/>
              <a:buChar char="○"/>
              <a:defRPr>
                <a:solidFill>
                  <a:srgbClr val="434343"/>
                </a:solidFill>
              </a:defRPr>
            </a:lvl8pPr>
            <a:lvl9pPr marL="5486126" lvl="8" indent="-423312"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p:nvPr/>
        </p:nvSpPr>
        <p:spPr>
          <a:xfrm flipH="1">
            <a:off x="182897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71" name="Google Shape;71;p7"/>
          <p:cNvSpPr/>
          <p:nvPr/>
        </p:nvSpPr>
        <p:spPr>
          <a:xfrm flipH="1">
            <a:off x="1557007"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72" name="Google Shape;72;p7"/>
          <p:cNvSpPr/>
          <p:nvPr/>
        </p:nvSpPr>
        <p:spPr>
          <a:xfrm flipH="1">
            <a:off x="128504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73" name="Google Shape;73;p7"/>
          <p:cNvSpPr/>
          <p:nvPr/>
        </p:nvSpPr>
        <p:spPr>
          <a:xfrm flipH="1">
            <a:off x="101307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3036133" y="1879367"/>
            <a:ext cx="3944400" cy="1080000"/>
          </a:xfrm>
          <a:prstGeom prst="rect">
            <a:avLst/>
          </a:prstGeom>
          <a:solidFill>
            <a:schemeClr val="lt1"/>
          </a:solidFill>
          <a:ln>
            <a:noFill/>
          </a:ln>
        </p:spPr>
        <p:txBody>
          <a:bodyPr spcFirstLastPara="1" wrap="square" lIns="91425" tIns="91425" rIns="91425" bIns="91425" anchor="t" anchorCtr="0">
            <a:noAutofit/>
          </a:bodyPr>
          <a:lstStyle>
            <a:lvl1pPr lvl="0" algn="r" rtl="0">
              <a:spcBef>
                <a:spcPts val="0"/>
              </a:spcBef>
              <a:spcAft>
                <a:spcPts val="0"/>
              </a:spcAft>
              <a:buSzPts val="3600"/>
              <a:buNone/>
              <a:defRPr sz="5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6" name="Google Shape;86;p9"/>
          <p:cNvSpPr txBox="1">
            <a:spLocks noGrp="1"/>
          </p:cNvSpPr>
          <p:nvPr>
            <p:ph type="subTitle" idx="1"/>
          </p:nvPr>
        </p:nvSpPr>
        <p:spPr>
          <a:xfrm>
            <a:off x="1629333" y="3162667"/>
            <a:ext cx="5351200" cy="180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2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 name="Google Shape;87;p9"/>
          <p:cNvSpPr/>
          <p:nvPr/>
        </p:nvSpPr>
        <p:spPr>
          <a:xfrm>
            <a:off x="10181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88" name="Google Shape;88;p9"/>
          <p:cNvSpPr/>
          <p:nvPr/>
        </p:nvSpPr>
        <p:spPr>
          <a:xfrm>
            <a:off x="1290115"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89" name="Google Shape;89;p9"/>
          <p:cNvSpPr/>
          <p:nvPr/>
        </p:nvSpPr>
        <p:spPr>
          <a:xfrm>
            <a:off x="1562081"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90" name="Google Shape;90;p9"/>
          <p:cNvSpPr/>
          <p:nvPr/>
        </p:nvSpPr>
        <p:spPr>
          <a:xfrm>
            <a:off x="18340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1518733" y="2620968"/>
            <a:ext cx="4785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b="1"/>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13"/>
          <p:cNvSpPr txBox="1">
            <a:spLocks noGrp="1"/>
          </p:cNvSpPr>
          <p:nvPr>
            <p:ph type="subTitle" idx="1"/>
          </p:nvPr>
        </p:nvSpPr>
        <p:spPr>
          <a:xfrm>
            <a:off x="1995333" y="3128733"/>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3"/>
          <p:cNvSpPr txBox="1">
            <a:spLocks noGrp="1"/>
          </p:cNvSpPr>
          <p:nvPr>
            <p:ph type="title" idx="2"/>
          </p:nvPr>
        </p:nvSpPr>
        <p:spPr>
          <a:xfrm>
            <a:off x="5853667" y="2620968"/>
            <a:ext cx="4819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b="1"/>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13"/>
          <p:cNvSpPr txBox="1">
            <a:spLocks noGrp="1"/>
          </p:cNvSpPr>
          <p:nvPr>
            <p:ph type="subTitle" idx="3"/>
          </p:nvPr>
        </p:nvSpPr>
        <p:spPr>
          <a:xfrm>
            <a:off x="6347267" y="30732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title" idx="4"/>
          </p:nvPr>
        </p:nvSpPr>
        <p:spPr>
          <a:xfrm>
            <a:off x="1518733" y="4746116"/>
            <a:ext cx="4785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b="1"/>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13"/>
          <p:cNvSpPr txBox="1">
            <a:spLocks noGrp="1"/>
          </p:cNvSpPr>
          <p:nvPr>
            <p:ph type="subTitle" idx="5"/>
          </p:nvPr>
        </p:nvSpPr>
        <p:spPr>
          <a:xfrm>
            <a:off x="1995333" y="5253883"/>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6"/>
          </p:nvPr>
        </p:nvSpPr>
        <p:spPr>
          <a:xfrm>
            <a:off x="5870667" y="4746116"/>
            <a:ext cx="4785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b="1"/>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9" name="Google Shape;129;p13"/>
          <p:cNvSpPr txBox="1">
            <a:spLocks noGrp="1"/>
          </p:cNvSpPr>
          <p:nvPr>
            <p:ph type="subTitle" idx="7"/>
          </p:nvPr>
        </p:nvSpPr>
        <p:spPr>
          <a:xfrm>
            <a:off x="6347267" y="5253883"/>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3"/>
          <p:cNvSpPr txBox="1">
            <a:spLocks noGrp="1"/>
          </p:cNvSpPr>
          <p:nvPr>
            <p:ph type="title" idx="8"/>
          </p:nvPr>
        </p:nvSpPr>
        <p:spPr>
          <a:xfrm>
            <a:off x="3950900" y="593367"/>
            <a:ext cx="4290400" cy="8616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13"/>
          <p:cNvSpPr txBox="1">
            <a:spLocks noGrp="1"/>
          </p:cNvSpPr>
          <p:nvPr>
            <p:ph type="title" idx="9" hasCustomPrompt="1"/>
          </p:nvPr>
        </p:nvSpPr>
        <p:spPr>
          <a:xfrm>
            <a:off x="3454333" y="1967833"/>
            <a:ext cx="914400" cy="59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3" hasCustomPrompt="1"/>
          </p:nvPr>
        </p:nvSpPr>
        <p:spPr>
          <a:xfrm>
            <a:off x="3454333" y="4089035"/>
            <a:ext cx="914400" cy="59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4" hasCustomPrompt="1"/>
          </p:nvPr>
        </p:nvSpPr>
        <p:spPr>
          <a:xfrm>
            <a:off x="7806259" y="1967833"/>
            <a:ext cx="914400" cy="59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txBox="1">
            <a:spLocks noGrp="1"/>
          </p:cNvSpPr>
          <p:nvPr>
            <p:ph type="title" idx="15" hasCustomPrompt="1"/>
          </p:nvPr>
        </p:nvSpPr>
        <p:spPr>
          <a:xfrm>
            <a:off x="7806259" y="4074835"/>
            <a:ext cx="914400" cy="59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5" name="Google Shape;135;p13"/>
          <p:cNvSpPr/>
          <p:nvPr/>
        </p:nvSpPr>
        <p:spPr>
          <a:xfrm>
            <a:off x="1021370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36" name="Google Shape;136;p13"/>
          <p:cNvSpPr/>
          <p:nvPr/>
        </p:nvSpPr>
        <p:spPr>
          <a:xfrm>
            <a:off x="10485667"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37" name="Google Shape;137;p13"/>
          <p:cNvSpPr/>
          <p:nvPr/>
        </p:nvSpPr>
        <p:spPr>
          <a:xfrm>
            <a:off x="1075763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38" name="Google Shape;138;p13"/>
          <p:cNvSpPr/>
          <p:nvPr/>
        </p:nvSpPr>
        <p:spPr>
          <a:xfrm>
            <a:off x="1102960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39" name="Google Shape;139;p13"/>
          <p:cNvSpPr/>
          <p:nvPr/>
        </p:nvSpPr>
        <p:spPr>
          <a:xfrm>
            <a:off x="10181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40" name="Google Shape;140;p13"/>
          <p:cNvSpPr/>
          <p:nvPr/>
        </p:nvSpPr>
        <p:spPr>
          <a:xfrm>
            <a:off x="1290115"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41" name="Google Shape;141;p13"/>
          <p:cNvSpPr/>
          <p:nvPr/>
        </p:nvSpPr>
        <p:spPr>
          <a:xfrm>
            <a:off x="1562081"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142" name="Google Shape;142;p13"/>
          <p:cNvSpPr/>
          <p:nvPr/>
        </p:nvSpPr>
        <p:spPr>
          <a:xfrm>
            <a:off x="18340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8"/>
        <p:cNvGrpSpPr/>
        <p:nvPr/>
      </p:nvGrpSpPr>
      <p:grpSpPr>
        <a:xfrm>
          <a:off x="0" y="0"/>
          <a:ext cx="0" cy="0"/>
          <a:chOff x="0" y="0"/>
          <a:chExt cx="0" cy="0"/>
        </a:xfrm>
      </p:grpSpPr>
      <p:sp>
        <p:nvSpPr>
          <p:cNvPr id="329" name="Google Shape;329;p31"/>
          <p:cNvSpPr/>
          <p:nvPr/>
        </p:nvSpPr>
        <p:spPr>
          <a:xfrm>
            <a:off x="1021370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0" name="Google Shape;330;p31"/>
          <p:cNvSpPr/>
          <p:nvPr/>
        </p:nvSpPr>
        <p:spPr>
          <a:xfrm>
            <a:off x="1048566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1" name="Google Shape;331;p31"/>
          <p:cNvSpPr/>
          <p:nvPr/>
        </p:nvSpPr>
        <p:spPr>
          <a:xfrm>
            <a:off x="10757633"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2" name="Google Shape;332;p31"/>
          <p:cNvSpPr/>
          <p:nvPr/>
        </p:nvSpPr>
        <p:spPr>
          <a:xfrm>
            <a:off x="1102960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3" name="Google Shape;333;p31"/>
          <p:cNvSpPr/>
          <p:nvPr/>
        </p:nvSpPr>
        <p:spPr>
          <a:xfrm flipH="1">
            <a:off x="182897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4" name="Google Shape;334;p31"/>
          <p:cNvSpPr/>
          <p:nvPr/>
        </p:nvSpPr>
        <p:spPr>
          <a:xfrm flipH="1">
            <a:off x="1557007"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5" name="Google Shape;335;p31"/>
          <p:cNvSpPr/>
          <p:nvPr/>
        </p:nvSpPr>
        <p:spPr>
          <a:xfrm flipH="1">
            <a:off x="128504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6" name="Google Shape;336;p31"/>
          <p:cNvSpPr/>
          <p:nvPr/>
        </p:nvSpPr>
        <p:spPr>
          <a:xfrm flipH="1">
            <a:off x="101307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7" name="Google Shape;337;p31"/>
          <p:cNvSpPr/>
          <p:nvPr/>
        </p:nvSpPr>
        <p:spPr>
          <a:xfrm flipH="1">
            <a:off x="1102452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8" name="Google Shape;338;p31"/>
          <p:cNvSpPr/>
          <p:nvPr/>
        </p:nvSpPr>
        <p:spPr>
          <a:xfrm flipH="1">
            <a:off x="10752560"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39" name="Google Shape;339;p31"/>
          <p:cNvSpPr/>
          <p:nvPr/>
        </p:nvSpPr>
        <p:spPr>
          <a:xfrm flipH="1">
            <a:off x="10480593"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0" name="Google Shape;340;p31"/>
          <p:cNvSpPr/>
          <p:nvPr/>
        </p:nvSpPr>
        <p:spPr>
          <a:xfrm flipH="1">
            <a:off x="10208627"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41"/>
        <p:cNvGrpSpPr/>
        <p:nvPr/>
      </p:nvGrpSpPr>
      <p:grpSpPr>
        <a:xfrm>
          <a:off x="0" y="0"/>
          <a:ext cx="0" cy="0"/>
          <a:chOff x="0" y="0"/>
          <a:chExt cx="0" cy="0"/>
        </a:xfrm>
      </p:grpSpPr>
      <p:sp>
        <p:nvSpPr>
          <p:cNvPr id="342" name="Google Shape;342;p32"/>
          <p:cNvSpPr/>
          <p:nvPr/>
        </p:nvSpPr>
        <p:spPr>
          <a:xfrm>
            <a:off x="1021370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3" name="Google Shape;343;p32"/>
          <p:cNvSpPr/>
          <p:nvPr/>
        </p:nvSpPr>
        <p:spPr>
          <a:xfrm>
            <a:off x="10485667"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4" name="Google Shape;344;p32"/>
          <p:cNvSpPr/>
          <p:nvPr/>
        </p:nvSpPr>
        <p:spPr>
          <a:xfrm>
            <a:off x="10757633"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5" name="Google Shape;345;p32"/>
          <p:cNvSpPr/>
          <p:nvPr/>
        </p:nvSpPr>
        <p:spPr>
          <a:xfrm>
            <a:off x="11029600" y="5984267"/>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6" name="Google Shape;346;p32"/>
          <p:cNvSpPr/>
          <p:nvPr/>
        </p:nvSpPr>
        <p:spPr>
          <a:xfrm>
            <a:off x="10181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7" name="Google Shape;347;p32"/>
          <p:cNvSpPr/>
          <p:nvPr/>
        </p:nvSpPr>
        <p:spPr>
          <a:xfrm>
            <a:off x="1290115"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8" name="Google Shape;348;p32"/>
          <p:cNvSpPr/>
          <p:nvPr/>
        </p:nvSpPr>
        <p:spPr>
          <a:xfrm>
            <a:off x="1562081"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
        <p:nvSpPr>
          <p:cNvPr id="349" name="Google Shape;349;p32"/>
          <p:cNvSpPr/>
          <p:nvPr/>
        </p:nvSpPr>
        <p:spPr>
          <a:xfrm>
            <a:off x="1834048" y="719333"/>
            <a:ext cx="154400" cy="15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788"/>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1pPr>
            <a:lvl2pPr lvl="1"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2pPr>
            <a:lvl3pPr lvl="2"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3pPr>
            <a:lvl4pPr lvl="3"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4pPr>
            <a:lvl5pPr lvl="4"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5pPr>
            <a:lvl6pPr lvl="5"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6pPr>
            <a:lvl7pPr lvl="6"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7pPr>
            <a:lvl8pPr lvl="7"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8pPr>
            <a:lvl9pPr lvl="8" rtl="0">
              <a:spcBef>
                <a:spcPts val="0"/>
              </a:spcBef>
              <a:spcAft>
                <a:spcPts val="0"/>
              </a:spcAft>
              <a:buClr>
                <a:schemeClr val="dk1"/>
              </a:buClr>
              <a:buSzPts val="3000"/>
              <a:buFont typeface="Staatliches"/>
              <a:buNone/>
              <a:defRPr sz="3000">
                <a:solidFill>
                  <a:schemeClr val="dk1"/>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160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1600"/>
              </a:spcBef>
              <a:spcAft>
                <a:spcPts val="160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9" r:id="rId7"/>
    <p:sldLayoutId id="2147483677" r:id="rId8"/>
    <p:sldLayoutId id="2147483678"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50"/>
        <p:cNvGrpSpPr/>
        <p:nvPr/>
      </p:nvGrpSpPr>
      <p:grpSpPr>
        <a:xfrm>
          <a:off x="0" y="0"/>
          <a:ext cx="0" cy="0"/>
          <a:chOff x="0" y="0"/>
          <a:chExt cx="0" cy="0"/>
        </a:xfrm>
      </p:grpSpPr>
      <p:sp>
        <p:nvSpPr>
          <p:cNvPr id="351" name="Google Shape;351;p33"/>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52" name="Google Shape;352;p33"/>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2.jp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3.wdp"/><Relationship Id="rId4" Type="http://schemas.openxmlformats.org/officeDocument/2006/relationships/diagramData" Target="../diagrams/data2.xml"/><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chart" Target="../charts/chart7.xm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chart" Target="../charts/chart10.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4.xml"/><Relationship Id="rId4" Type="http://schemas.openxmlformats.org/officeDocument/2006/relationships/chart" Target="../charts/char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4.xml"/><Relationship Id="rId4" Type="http://schemas.openxmlformats.org/officeDocument/2006/relationships/chart" Target="../charts/chart22.xml"/></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4.xml"/><Relationship Id="rId4" Type="http://schemas.openxmlformats.org/officeDocument/2006/relationships/chart" Target="../charts/char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4.xml"/><Relationship Id="rId5" Type="http://schemas.openxmlformats.org/officeDocument/2006/relationships/chart" Target="../charts/chart29.xml"/><Relationship Id="rId4" Type="http://schemas.openxmlformats.org/officeDocument/2006/relationships/chart" Target="../charts/chart28.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4.xml"/><Relationship Id="rId4" Type="http://schemas.openxmlformats.org/officeDocument/2006/relationships/chart" Target="../charts/chart45.xml"/></Relationships>
</file>

<file path=ppt/slides/_rels/slide54.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80.jpe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30.png"/><Relationship Id="rId2" Type="http://schemas.microsoft.com/office/2014/relationships/chartEx" Target="../charts/chartEx1.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105.jpg"/><Relationship Id="rId4" Type="http://schemas.openxmlformats.org/officeDocument/2006/relationships/image" Target="../media/image104.jpg"/></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Shape 357"/>
        <p:cNvGrpSpPr/>
        <p:nvPr/>
      </p:nvGrpSpPr>
      <p:grpSpPr>
        <a:xfrm>
          <a:off x="0" y="0"/>
          <a:ext cx="0" cy="0"/>
          <a:chOff x="0" y="0"/>
          <a:chExt cx="0" cy="0"/>
        </a:xfrm>
      </p:grpSpPr>
      <p:pic>
        <p:nvPicPr>
          <p:cNvPr id="74" name="Picture 73">
            <a:extLst>
              <a:ext uri="{FF2B5EF4-FFF2-40B4-BE49-F238E27FC236}">
                <a16:creationId xmlns:a16="http://schemas.microsoft.com/office/drawing/2014/main" id="{25AD4C97-358F-4EBF-8295-04722A27F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6" y="0"/>
            <a:ext cx="12213775" cy="6898191"/>
          </a:xfrm>
          <a:prstGeom prst="rect">
            <a:avLst/>
          </a:prstGeom>
        </p:spPr>
      </p:pic>
      <p:sp>
        <p:nvSpPr>
          <p:cNvPr id="75" name="Oval 74">
            <a:extLst>
              <a:ext uri="{FF2B5EF4-FFF2-40B4-BE49-F238E27FC236}">
                <a16:creationId xmlns:a16="http://schemas.microsoft.com/office/drawing/2014/main" id="{0E15D201-C050-41E2-B2D5-D5BF7D60EFD1}"/>
              </a:ext>
            </a:extLst>
          </p:cNvPr>
          <p:cNvSpPr/>
          <p:nvPr/>
        </p:nvSpPr>
        <p:spPr>
          <a:xfrm>
            <a:off x="404708" y="236165"/>
            <a:ext cx="1144613" cy="11446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76" name="Picture 75">
            <a:extLst>
              <a:ext uri="{FF2B5EF4-FFF2-40B4-BE49-F238E27FC236}">
                <a16:creationId xmlns:a16="http://schemas.microsoft.com/office/drawing/2014/main" id="{5221EE30-876F-46D1-B48B-43242AD387AC}"/>
              </a:ext>
            </a:extLst>
          </p:cNvPr>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45118" y="219552"/>
            <a:ext cx="996766" cy="1144612"/>
          </a:xfrm>
          <a:prstGeom prst="rect">
            <a:avLst/>
          </a:prstGeom>
        </p:spPr>
      </p:pic>
      <p:grpSp>
        <p:nvGrpSpPr>
          <p:cNvPr id="77" name="Group 76">
            <a:extLst>
              <a:ext uri="{FF2B5EF4-FFF2-40B4-BE49-F238E27FC236}">
                <a16:creationId xmlns:a16="http://schemas.microsoft.com/office/drawing/2014/main" id="{DA0280F8-C639-4B23-B967-E9B7281088FF}"/>
              </a:ext>
            </a:extLst>
          </p:cNvPr>
          <p:cNvGrpSpPr/>
          <p:nvPr/>
        </p:nvGrpSpPr>
        <p:grpSpPr>
          <a:xfrm>
            <a:off x="160637" y="5669427"/>
            <a:ext cx="4939959" cy="1066800"/>
            <a:chOff x="7872413" y="5775971"/>
            <a:chExt cx="4939959" cy="1066800"/>
          </a:xfrm>
        </p:grpSpPr>
        <p:pic>
          <p:nvPicPr>
            <p:cNvPr id="78" name="Picture 77">
              <a:extLst>
                <a:ext uri="{FF2B5EF4-FFF2-40B4-BE49-F238E27FC236}">
                  <a16:creationId xmlns:a16="http://schemas.microsoft.com/office/drawing/2014/main" id="{DB523056-42FD-4A80-A881-5BAA59C891E1}"/>
                </a:ext>
              </a:extLst>
            </p:cNvPr>
            <p:cNvPicPr/>
            <p:nvPr/>
          </p:nvPicPr>
          <p:blipFill>
            <a:blip r:embed="rId7" cstate="print">
              <a:clrChange>
                <a:clrFrom>
                  <a:srgbClr val="FFFFFF"/>
                </a:clrFrom>
                <a:clrTo>
                  <a:srgbClr val="FFFFFF">
                    <a:alpha val="0"/>
                  </a:srgbClr>
                </a:clrTo>
              </a:clrChange>
            </a:blip>
            <a:srcRect l="23077" t="5711" r="22597" b="24184"/>
            <a:stretch>
              <a:fillRect/>
            </a:stretch>
          </p:blipFill>
          <p:spPr bwMode="auto">
            <a:xfrm>
              <a:off x="7872413" y="5775971"/>
              <a:ext cx="1066800" cy="1066800"/>
            </a:xfrm>
            <a:prstGeom prst="rect">
              <a:avLst/>
            </a:prstGeom>
            <a:ln>
              <a:noFill/>
            </a:ln>
            <a:effectLst>
              <a:outerShdw blurRad="190500" algn="tl" rotWithShape="0">
                <a:srgbClr val="000000">
                  <a:alpha val="70000"/>
                </a:srgbClr>
              </a:outerShdw>
            </a:effectLst>
          </p:spPr>
        </p:pic>
        <p:sp>
          <p:nvSpPr>
            <p:cNvPr id="79" name="TextBox 78">
              <a:extLst>
                <a:ext uri="{FF2B5EF4-FFF2-40B4-BE49-F238E27FC236}">
                  <a16:creationId xmlns:a16="http://schemas.microsoft.com/office/drawing/2014/main" id="{DFC91AE0-8AD2-40FE-A13D-4D8AAD29443A}"/>
                </a:ext>
              </a:extLst>
            </p:cNvPr>
            <p:cNvSpPr txBox="1"/>
            <p:nvPr/>
          </p:nvSpPr>
          <p:spPr>
            <a:xfrm>
              <a:off x="8823272" y="6070556"/>
              <a:ext cx="3989100" cy="769441"/>
            </a:xfrm>
            <a:prstGeom prst="rect">
              <a:avLst/>
            </a:prstGeom>
            <a:noFill/>
          </p:spPr>
          <p:txBody>
            <a:bodyPr wrap="square" rtlCol="0">
              <a:spAutoFit/>
            </a:bodyPr>
            <a:lstStyle/>
            <a:p>
              <a:r>
                <a:rPr lang="en-US" sz="2000" b="1" dirty="0">
                  <a:solidFill>
                    <a:srgbClr val="1F1D58"/>
                  </a:solidFill>
                  <a:latin typeface="Myriad Pro" panose="020B0503030403020204" pitchFamily="34" charset="0"/>
                </a:rPr>
                <a:t>ZEERUK</a:t>
              </a:r>
              <a:r>
                <a:rPr lang="en-US" b="1" dirty="0">
                  <a:solidFill>
                    <a:srgbClr val="1F1D58"/>
                  </a:solidFill>
                  <a:latin typeface="Myriad Pro" panose="020B0503030403020204" pitchFamily="34" charset="0"/>
                </a:rPr>
                <a:t> </a:t>
              </a:r>
            </a:p>
            <a:p>
              <a:r>
                <a:rPr lang="en-US" b="1" dirty="0">
                  <a:solidFill>
                    <a:srgbClr val="1F1D58"/>
                  </a:solidFill>
                  <a:latin typeface="Myriad Pro" panose="020B0503030403020204" pitchFamily="34" charset="0"/>
                </a:rPr>
                <a:t>INTERNATIONAL PVT. LTD</a:t>
              </a:r>
              <a:r>
                <a:rPr lang="en-US" sz="2400" b="1" dirty="0">
                  <a:solidFill>
                    <a:srgbClr val="1F1D58"/>
                  </a:solidFill>
                </a:rPr>
                <a:t>.</a:t>
              </a:r>
            </a:p>
          </p:txBody>
        </p:sp>
      </p:grpSp>
      <p:sp>
        <p:nvSpPr>
          <p:cNvPr id="2" name="Rectangle 1">
            <a:extLst>
              <a:ext uri="{FF2B5EF4-FFF2-40B4-BE49-F238E27FC236}">
                <a16:creationId xmlns:a16="http://schemas.microsoft.com/office/drawing/2014/main" id="{0FC6287F-96EA-00CE-8951-1F368FF03E81}"/>
              </a:ext>
            </a:extLst>
          </p:cNvPr>
          <p:cNvSpPr/>
          <p:nvPr/>
        </p:nvSpPr>
        <p:spPr>
          <a:xfrm>
            <a:off x="0" y="2639307"/>
            <a:ext cx="12192000" cy="1921885"/>
          </a:xfrm>
          <a:prstGeom prst="rect">
            <a:avLst/>
          </a:prstGeom>
          <a:solidFill>
            <a:schemeClr val="tx1">
              <a:lumMod val="75000"/>
              <a:alpha val="34000"/>
            </a:schemeClr>
          </a:solidFill>
          <a:ln w="28575"/>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p>
            <a:pPr algn="ctr">
              <a:lnSpc>
                <a:spcPct val="90000"/>
              </a:lnSpc>
              <a:spcBef>
                <a:spcPct val="0"/>
              </a:spcBef>
              <a:spcAft>
                <a:spcPts val="600"/>
              </a:spcAft>
            </a:pPr>
            <a:r>
              <a:rPr lang="en-US" sz="4800" b="1" cap="all" spc="200" dirty="0">
                <a:solidFill>
                  <a:srgbClr val="00B050"/>
                </a:solidFill>
                <a:effectLst>
                  <a:outerShdw blurRad="38100" dist="38100" dir="2700000" algn="tl">
                    <a:srgbClr val="000000">
                      <a:alpha val="43137"/>
                    </a:srgbClr>
                  </a:outerShdw>
                </a:effectLst>
                <a:latin typeface="Staatliches" pitchFamily="2" charset="0"/>
                <a:ea typeface="+mj-ea"/>
                <a:cs typeface="+mj-cs"/>
              </a:rPr>
              <a:t> </a:t>
            </a:r>
            <a:r>
              <a:rPr lang="en-US" sz="4800" b="1" spc="300" dirty="0">
                <a:solidFill>
                  <a:srgbClr val="00B050"/>
                </a:solidFill>
                <a:effectLst>
                  <a:outerShdw blurRad="38100" dist="38100" dir="2700000" algn="tl">
                    <a:srgbClr val="000000">
                      <a:alpha val="43137"/>
                    </a:srgbClr>
                  </a:outerShdw>
                </a:effectLst>
                <a:latin typeface="Staatliches" pitchFamily="2" charset="0"/>
                <a:ea typeface="Lato" panose="020F0502020204030203" pitchFamily="34" charset="0"/>
                <a:cs typeface="Times New Roman" panose="02020603050405020304" pitchFamily="18" charset="0"/>
              </a:rPr>
              <a:t>NTRC Study on Freight Transport </a:t>
            </a:r>
          </a:p>
          <a:p>
            <a:pPr algn="ctr">
              <a:lnSpc>
                <a:spcPct val="90000"/>
              </a:lnSpc>
              <a:spcBef>
                <a:spcPct val="0"/>
              </a:spcBef>
              <a:spcAft>
                <a:spcPts val="600"/>
              </a:spcAft>
            </a:pPr>
            <a:r>
              <a:rPr lang="en-US" sz="4800" b="1" spc="300" dirty="0">
                <a:solidFill>
                  <a:srgbClr val="00B050"/>
                </a:solidFill>
                <a:effectLst>
                  <a:outerShdw blurRad="38100" dist="38100" dir="2700000" algn="tl">
                    <a:srgbClr val="000000">
                      <a:alpha val="43137"/>
                    </a:srgbClr>
                  </a:outerShdw>
                </a:effectLst>
                <a:latin typeface="Staatliches" pitchFamily="2" charset="0"/>
                <a:ea typeface="Lato" panose="020F0502020204030203" pitchFamily="34" charset="0"/>
                <a:cs typeface="Times New Roman" panose="02020603050405020304" pitchFamily="18" charset="0"/>
              </a:rPr>
              <a:t>(Trucking) in Pakistan</a:t>
            </a:r>
          </a:p>
        </p:txBody>
      </p:sp>
    </p:spTree>
    <p:extLst>
      <p:ext uri="{BB962C8B-B14F-4D97-AF65-F5344CB8AC3E}">
        <p14:creationId xmlns:p14="http://schemas.microsoft.com/office/powerpoint/2010/main" val="312740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6CF5CE07-E454-7E7A-45C9-A2DCB5BF778F}"/>
              </a:ext>
            </a:extLst>
          </p:cNvPr>
          <p:cNvSpPr txBox="1"/>
          <p:nvPr/>
        </p:nvSpPr>
        <p:spPr>
          <a:xfrm>
            <a:off x="1002984" y="5834405"/>
            <a:ext cx="10287000" cy="379656"/>
          </a:xfrm>
          <a:prstGeom prst="rect">
            <a:avLst/>
          </a:prstGeom>
          <a:noFill/>
        </p:spPr>
        <p:txBody>
          <a:bodyPr wrap="square" rtlCol="0">
            <a:spAutoFit/>
          </a:bodyPr>
          <a:lstStyle/>
          <a:p>
            <a:pPr algn="just"/>
            <a:r>
              <a:rPr lang="en-US" dirty="0">
                <a:latin typeface="Varela Round" panose="00000500000000000000" pitchFamily="2" charset="-79"/>
                <a:cs typeface="Varela Round" panose="00000500000000000000" pitchFamily="2" charset="-79"/>
              </a:rPr>
              <a:t>Modifications and strengthening in local workshops to carry heavier loads.</a:t>
            </a:r>
            <a:endParaRPr lang="en-PK" dirty="0">
              <a:latin typeface="Varela Round" panose="00000500000000000000" pitchFamily="2" charset="-79"/>
              <a:cs typeface="Varela Round" panose="00000500000000000000" pitchFamily="2" charset="-79"/>
            </a:endParaRPr>
          </a:p>
        </p:txBody>
      </p:sp>
      <p:pic>
        <p:nvPicPr>
          <p:cNvPr id="2" name="Picture 1">
            <a:extLst>
              <a:ext uri="{FF2B5EF4-FFF2-40B4-BE49-F238E27FC236}">
                <a16:creationId xmlns:a16="http://schemas.microsoft.com/office/drawing/2014/main" id="{3EB57609-29BD-AE41-E9D4-ADC82089C17A}"/>
              </a:ext>
            </a:extLst>
          </p:cNvPr>
          <p:cNvPicPr>
            <a:picLocks noChangeAspect="1"/>
          </p:cNvPicPr>
          <p:nvPr/>
        </p:nvPicPr>
        <p:blipFill rotWithShape="1">
          <a:blip r:embed="rId2"/>
          <a:srcRect r="7650"/>
          <a:stretch/>
        </p:blipFill>
        <p:spPr>
          <a:xfrm>
            <a:off x="2514600" y="1489934"/>
            <a:ext cx="6985000" cy="4269658"/>
          </a:xfrm>
          <a:prstGeom prst="rect">
            <a:avLst/>
          </a:prstGeom>
        </p:spPr>
      </p:pic>
    </p:spTree>
    <p:extLst>
      <p:ext uri="{BB962C8B-B14F-4D97-AF65-F5344CB8AC3E}">
        <p14:creationId xmlns:p14="http://schemas.microsoft.com/office/powerpoint/2010/main" val="26600537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olvo Trucks leads the electric truck market in Europe | Volvo Trucks">
            <a:extLst>
              <a:ext uri="{FF2B5EF4-FFF2-40B4-BE49-F238E27FC236}">
                <a16:creationId xmlns:a16="http://schemas.microsoft.com/office/drawing/2014/main" id="{B589A19C-6324-F734-4C75-95B134186F9C}"/>
              </a:ext>
            </a:extLst>
          </p:cNvPr>
          <p:cNvPicPr>
            <a:picLocks noChangeAspect="1" noChangeArrowheads="1"/>
          </p:cNvPicPr>
          <p:nvPr/>
        </p:nvPicPr>
        <p:blipFill>
          <a:blip r:embed="rId2">
            <a:alphaModFix amt="20000"/>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246856"/>
            <a:ext cx="12192000" cy="6364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E9AB62-27E6-3B82-9406-E21945CA8FCF}"/>
              </a:ext>
            </a:extLst>
          </p:cNvPr>
          <p:cNvSpPr txBox="1"/>
          <p:nvPr/>
        </p:nvSpPr>
        <p:spPr>
          <a:xfrm>
            <a:off x="744691" y="353817"/>
            <a:ext cx="8150942"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lvl="1"/>
            <a:r>
              <a:rPr lang="en-US" b="1" dirty="0"/>
              <a:t>Best Practices linkage to the context of Pakistan</a:t>
            </a:r>
            <a:endParaRPr lang="en-PK" b="1" dirty="0"/>
          </a:p>
        </p:txBody>
      </p:sp>
      <p:sp>
        <p:nvSpPr>
          <p:cNvPr id="5" name="TextBox 4">
            <a:extLst>
              <a:ext uri="{FF2B5EF4-FFF2-40B4-BE49-F238E27FC236}">
                <a16:creationId xmlns:a16="http://schemas.microsoft.com/office/drawing/2014/main" id="{4CE2463B-F579-7FEB-6480-5B80089BEE85}"/>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Vehicle Phase-Out Program</a:t>
            </a:r>
          </a:p>
        </p:txBody>
      </p:sp>
      <p:sp>
        <p:nvSpPr>
          <p:cNvPr id="7" name="TextBox 6">
            <a:extLst>
              <a:ext uri="{FF2B5EF4-FFF2-40B4-BE49-F238E27FC236}">
                <a16:creationId xmlns:a16="http://schemas.microsoft.com/office/drawing/2014/main" id="{DA7804F7-D9D0-B695-51EC-8F2545609C64}"/>
              </a:ext>
            </a:extLst>
          </p:cNvPr>
          <p:cNvSpPr txBox="1"/>
          <p:nvPr/>
        </p:nvSpPr>
        <p:spPr>
          <a:xfrm>
            <a:off x="830416" y="1814245"/>
            <a:ext cx="9774058" cy="4520020"/>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en-US" dirty="0">
                <a:latin typeface="Arial" panose="020B0604020202020204" pitchFamily="34" charset="0"/>
                <a:cs typeface="Times New Roman" panose="02020603050405020304" pitchFamily="18" charset="0"/>
              </a:rPr>
              <a:t>Freight fleet in Pakistan -  old and technologically outdated</a:t>
            </a:r>
          </a:p>
          <a:p>
            <a:pPr marL="285750" indent="-285750">
              <a:spcBef>
                <a:spcPts val="600"/>
              </a:spcBef>
              <a:buFont typeface="Wingdings" panose="05000000000000000000" pitchFamily="2" charset="2"/>
              <a:buChar char="Ø"/>
            </a:pPr>
            <a:r>
              <a:rPr lang="en-US" dirty="0">
                <a:latin typeface="Arial" panose="020B0604020202020204" pitchFamily="34" charset="0"/>
                <a:cs typeface="Times New Roman" panose="02020603050405020304" pitchFamily="18" charset="0"/>
              </a:rPr>
              <a:t>Fuel inefficient and extremely environmentally unfriendly</a:t>
            </a:r>
          </a:p>
          <a:p>
            <a:pPr marL="285750" indent="-285750">
              <a:spcBef>
                <a:spcPts val="600"/>
              </a:spcBef>
              <a:buFont typeface="Wingdings" panose="05000000000000000000" pitchFamily="2" charset="2"/>
              <a:buChar char="Ø"/>
            </a:pPr>
            <a:r>
              <a:rPr lang="en-US" dirty="0">
                <a:latin typeface="Arial" panose="020B0604020202020204" pitchFamily="34" charset="0"/>
                <a:cs typeface="Times New Roman" panose="02020603050405020304" pitchFamily="18" charset="0"/>
              </a:rPr>
              <a:t>Vehicle phase-out scheme with financial support from the government</a:t>
            </a:r>
          </a:p>
          <a:p>
            <a:pPr marL="285750" indent="-285750">
              <a:spcBef>
                <a:spcPts val="600"/>
              </a:spcBef>
              <a:buFont typeface="Wingdings" panose="05000000000000000000" pitchFamily="2" charset="2"/>
              <a:buChar char="Ø"/>
            </a:pPr>
            <a:r>
              <a:rPr lang="en-US" dirty="0">
                <a:latin typeface="Arial" panose="020B0604020202020204" pitchFamily="34" charset="0"/>
                <a:cs typeface="Times New Roman" panose="02020603050405020304" pitchFamily="18" charset="0"/>
              </a:rPr>
              <a:t>Volunteer program for initial five years - and then mandatory</a:t>
            </a:r>
          </a:p>
          <a:p>
            <a:pPr marL="285750" indent="-285750">
              <a:spcBef>
                <a:spcPts val="600"/>
              </a:spcBef>
              <a:buFont typeface="Wingdings" panose="05000000000000000000" pitchFamily="2" charset="2"/>
              <a:buChar char="Ø"/>
            </a:pPr>
            <a:r>
              <a:rPr lang="en-US" dirty="0">
                <a:latin typeface="Arial" panose="020B0604020202020204" pitchFamily="34" charset="0"/>
                <a:cs typeface="Times New Roman" panose="02020603050405020304" pitchFamily="18" charset="0"/>
              </a:rPr>
              <a:t>Trucks to be scrapped if they meet one or more of the following four conditions as </a:t>
            </a:r>
            <a:r>
              <a:rPr lang="en-US" dirty="0">
                <a:highlight>
                  <a:srgbClr val="FFFF00"/>
                </a:highlight>
                <a:latin typeface="Arial" panose="020B0604020202020204" pitchFamily="34" charset="0"/>
                <a:cs typeface="Times New Roman" panose="02020603050405020304" pitchFamily="18" charset="0"/>
              </a:rPr>
              <a:t>practiced in China</a:t>
            </a:r>
            <a:r>
              <a:rPr lang="en-US" dirty="0">
                <a:latin typeface="Arial" panose="020B0604020202020204" pitchFamily="34" charset="0"/>
                <a:cs typeface="Times New Roman" panose="02020603050405020304" pitchFamily="18" charset="0"/>
              </a:rPr>
              <a:t>:</a:t>
            </a:r>
            <a:endParaRPr lang="en-PK" dirty="0">
              <a:latin typeface="Arial" panose="020B0604020202020204" pitchFamily="34" charset="0"/>
              <a:cs typeface="Times New Roman" panose="02020603050405020304" pitchFamily="18" charset="0"/>
            </a:endParaRPr>
          </a:p>
          <a:p>
            <a:pPr marL="1200150" lvl="4" indent="-285750">
              <a:spcBef>
                <a:spcPts val="600"/>
              </a:spcBef>
              <a:buFont typeface="Arial" panose="020B0604020202020204" pitchFamily="34" charset="0"/>
              <a:buChar char="•"/>
            </a:pPr>
            <a:r>
              <a:rPr lang="en-US" dirty="0"/>
              <a:t>Limits of service years reached from the date the vehicle is registered;</a:t>
            </a:r>
            <a:endParaRPr lang="en-PK" dirty="0"/>
          </a:p>
          <a:p>
            <a:pPr marL="1200150" lvl="7" indent="-285750">
              <a:spcBef>
                <a:spcPts val="600"/>
              </a:spcBef>
              <a:buFont typeface="Arial" panose="020B0604020202020204" pitchFamily="34" charset="0"/>
              <a:buChar char="•"/>
            </a:pPr>
            <a:r>
              <a:rPr lang="en-US" dirty="0"/>
              <a:t>Failure to meet the national standard of vehicle safety, technical requirements for in-use vehicles;</a:t>
            </a:r>
            <a:endParaRPr lang="en-PK" dirty="0"/>
          </a:p>
          <a:p>
            <a:pPr marL="1200150" lvl="7" indent="-285750">
              <a:spcBef>
                <a:spcPts val="600"/>
              </a:spcBef>
              <a:buFont typeface="Arial" panose="020B0604020202020204" pitchFamily="34" charset="0"/>
              <a:buChar char="•"/>
            </a:pPr>
            <a:r>
              <a:rPr lang="en-US" dirty="0"/>
              <a:t>Failure to meet national standards of air pollution emissions or noise prevention for in-use vehicles; and,</a:t>
            </a:r>
            <a:endParaRPr lang="en-PK" dirty="0"/>
          </a:p>
          <a:p>
            <a:pPr marL="1200150" lvl="2" indent="-285750">
              <a:spcBef>
                <a:spcPts val="600"/>
              </a:spcBef>
              <a:buFont typeface="Arial" panose="020B0604020202020204" pitchFamily="34" charset="0"/>
              <a:buChar char="•"/>
            </a:pPr>
            <a:r>
              <a:rPr lang="en-US" dirty="0"/>
              <a:t>Fail three times consecutively at vehicle inspection. </a:t>
            </a:r>
          </a:p>
          <a:p>
            <a:pPr marL="285750" indent="-285750">
              <a:spcBef>
                <a:spcPts val="600"/>
              </a:spcBef>
              <a:buFont typeface="Wingdings" panose="05000000000000000000" pitchFamily="2" charset="2"/>
              <a:buChar char="Ø"/>
            </a:pPr>
            <a:r>
              <a:rPr lang="en-US" dirty="0">
                <a:latin typeface="Arial" panose="020B0604020202020204" pitchFamily="34" charset="0"/>
                <a:cs typeface="Times New Roman" panose="02020603050405020304" pitchFamily="18" charset="0"/>
              </a:rPr>
              <a:t>Recommended scrappage – certain limit for truck kilometers traveled</a:t>
            </a:r>
            <a:endParaRPr lang="en-PK"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688650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olvo Trucks leads the electric truck market in Europe | Volvo Trucks">
            <a:extLst>
              <a:ext uri="{FF2B5EF4-FFF2-40B4-BE49-F238E27FC236}">
                <a16:creationId xmlns:a16="http://schemas.microsoft.com/office/drawing/2014/main" id="{B589A19C-6324-F734-4C75-95B134186F9C}"/>
              </a:ext>
            </a:extLst>
          </p:cNvPr>
          <p:cNvPicPr>
            <a:picLocks noChangeAspect="1" noChangeArrowheads="1"/>
          </p:cNvPicPr>
          <p:nvPr/>
        </p:nvPicPr>
        <p:blipFill>
          <a:blip r:embed="rId2">
            <a:alphaModFix amt="20000"/>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246856"/>
            <a:ext cx="12192000" cy="6364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E9AB62-27E6-3B82-9406-E21945CA8FCF}"/>
              </a:ext>
            </a:extLst>
          </p:cNvPr>
          <p:cNvSpPr txBox="1"/>
          <p:nvPr/>
        </p:nvSpPr>
        <p:spPr>
          <a:xfrm>
            <a:off x="744691" y="353817"/>
            <a:ext cx="8690198"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lvl="1"/>
            <a:r>
              <a:rPr lang="en-US" b="1" dirty="0"/>
              <a:t>Best Practices linkage to the context of Pakistan </a:t>
            </a:r>
            <a:r>
              <a:rPr lang="en-US" sz="2800" dirty="0">
                <a:latin typeface="Rockwell Condensed" panose="02060603050405020104" pitchFamily="18" charset="0"/>
              </a:rPr>
              <a:t>(cont.)</a:t>
            </a:r>
            <a:endParaRPr lang="en-PK" dirty="0">
              <a:latin typeface="Rockwell Condensed" panose="02060603050405020104" pitchFamily="18" charset="0"/>
            </a:endParaRPr>
          </a:p>
        </p:txBody>
      </p:sp>
      <p:sp>
        <p:nvSpPr>
          <p:cNvPr id="5" name="TextBox 4">
            <a:extLst>
              <a:ext uri="{FF2B5EF4-FFF2-40B4-BE49-F238E27FC236}">
                <a16:creationId xmlns:a16="http://schemas.microsoft.com/office/drawing/2014/main" id="{4CE2463B-F579-7FEB-6480-5B80089BEE85}"/>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Vehicle Phase-Out Program</a:t>
            </a:r>
          </a:p>
        </p:txBody>
      </p:sp>
      <p:graphicFrame>
        <p:nvGraphicFramePr>
          <p:cNvPr id="2" name="Table 1">
            <a:extLst>
              <a:ext uri="{FF2B5EF4-FFF2-40B4-BE49-F238E27FC236}">
                <a16:creationId xmlns:a16="http://schemas.microsoft.com/office/drawing/2014/main" id="{3E0A931C-CC65-5C02-4884-DA2176B88532}"/>
              </a:ext>
            </a:extLst>
          </p:cNvPr>
          <p:cNvGraphicFramePr>
            <a:graphicFrameLocks noGrp="1"/>
          </p:cNvGraphicFramePr>
          <p:nvPr>
            <p:extLst>
              <p:ext uri="{D42A27DB-BD31-4B8C-83A1-F6EECF244321}">
                <p14:modId xmlns:p14="http://schemas.microsoft.com/office/powerpoint/2010/main" val="2724484319"/>
              </p:ext>
            </p:extLst>
          </p:nvPr>
        </p:nvGraphicFramePr>
        <p:xfrm>
          <a:off x="266700" y="2224393"/>
          <a:ext cx="11509377" cy="3907179"/>
        </p:xfrm>
        <a:graphic>
          <a:graphicData uri="http://schemas.openxmlformats.org/drawingml/2006/table">
            <a:tbl>
              <a:tblPr firstRow="1" firstCol="1" bandRow="1">
                <a:tableStyleId>{125E5076-3810-47DD-B79F-674D7AD40C01}</a:tableStyleId>
              </a:tblPr>
              <a:tblGrid>
                <a:gridCol w="4518581">
                  <a:extLst>
                    <a:ext uri="{9D8B030D-6E8A-4147-A177-3AD203B41FA5}">
                      <a16:colId xmlns:a16="http://schemas.microsoft.com/office/drawing/2014/main" val="3743747231"/>
                    </a:ext>
                  </a:extLst>
                </a:gridCol>
                <a:gridCol w="1979613">
                  <a:extLst>
                    <a:ext uri="{9D8B030D-6E8A-4147-A177-3AD203B41FA5}">
                      <a16:colId xmlns:a16="http://schemas.microsoft.com/office/drawing/2014/main" val="3256352235"/>
                    </a:ext>
                  </a:extLst>
                </a:gridCol>
                <a:gridCol w="3033872">
                  <a:extLst>
                    <a:ext uri="{9D8B030D-6E8A-4147-A177-3AD203B41FA5}">
                      <a16:colId xmlns:a16="http://schemas.microsoft.com/office/drawing/2014/main" val="1784425425"/>
                    </a:ext>
                  </a:extLst>
                </a:gridCol>
                <a:gridCol w="1977311">
                  <a:extLst>
                    <a:ext uri="{9D8B030D-6E8A-4147-A177-3AD203B41FA5}">
                      <a16:colId xmlns:a16="http://schemas.microsoft.com/office/drawing/2014/main" val="325256460"/>
                    </a:ext>
                  </a:extLst>
                </a:gridCol>
              </a:tblGrid>
              <a:tr h="637814">
                <a:tc rowSpan="2">
                  <a:txBody>
                    <a:bodyPr/>
                    <a:lstStyle/>
                    <a:p>
                      <a:pPr marL="0" marR="0" algn="ctr">
                        <a:lnSpc>
                          <a:spcPct val="115000"/>
                        </a:lnSpc>
                        <a:spcBef>
                          <a:spcPts val="0"/>
                        </a:spcBef>
                        <a:spcAft>
                          <a:spcPts val="0"/>
                        </a:spcAft>
                      </a:pPr>
                      <a:r>
                        <a:rPr lang="en-US" sz="1400" dirty="0">
                          <a:effectLst/>
                        </a:rPr>
                        <a:t>Types of Vehicles</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400">
                          <a:effectLst/>
                        </a:rPr>
                        <a:t>Compulsory Scrappage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400">
                          <a:effectLst/>
                        </a:rPr>
                        <a:t>Recommended Scrappage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9846961"/>
                  </a:ext>
                </a:extLst>
              </a:tr>
              <a:tr h="637814">
                <a:tc vMerge="1">
                  <a:txBody>
                    <a:bodyPr/>
                    <a:lstStyle/>
                    <a:p>
                      <a:endParaRPr lang="en-PK"/>
                    </a:p>
                  </a:txBody>
                  <a:tcPr/>
                </a:tc>
                <a:tc>
                  <a:txBody>
                    <a:bodyPr/>
                    <a:lstStyle/>
                    <a:p>
                      <a:pPr marL="0" marR="0" algn="ctr">
                        <a:lnSpc>
                          <a:spcPct val="115000"/>
                        </a:lnSpc>
                        <a:spcBef>
                          <a:spcPts val="0"/>
                        </a:spcBef>
                        <a:spcAft>
                          <a:spcPts val="0"/>
                        </a:spcAft>
                      </a:pPr>
                      <a:r>
                        <a:rPr lang="en-US" sz="1400">
                          <a:effectLst/>
                        </a:rPr>
                        <a:t>Service Life (Year)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Travel Distance</a:t>
                      </a:r>
                      <a:endParaRPr lang="en-PK" sz="1400" dirty="0">
                        <a:effectLst/>
                      </a:endParaRPr>
                    </a:p>
                    <a:p>
                      <a:pPr marL="0" marR="0" algn="ctr">
                        <a:lnSpc>
                          <a:spcPct val="115000"/>
                        </a:lnSpc>
                        <a:spcBef>
                          <a:spcPts val="0"/>
                        </a:spcBef>
                        <a:spcAft>
                          <a:spcPts val="0"/>
                        </a:spcAft>
                      </a:pPr>
                      <a:r>
                        <a:rPr lang="en-US" sz="1400" dirty="0">
                          <a:effectLst/>
                        </a:rPr>
                        <a:t>(10,000 Km)</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Travel Distance</a:t>
                      </a:r>
                      <a:endParaRPr lang="en-PK" sz="1400">
                        <a:effectLst/>
                      </a:endParaRPr>
                    </a:p>
                    <a:p>
                      <a:pPr marL="0" marR="0" algn="ctr">
                        <a:lnSpc>
                          <a:spcPct val="115000"/>
                        </a:lnSpc>
                        <a:spcBef>
                          <a:spcPts val="0"/>
                        </a:spcBef>
                        <a:spcAft>
                          <a:spcPts val="0"/>
                        </a:spcAft>
                      </a:pPr>
                      <a:r>
                        <a:rPr lang="en-US" sz="1400">
                          <a:effectLst/>
                        </a:rPr>
                        <a:t>(10,000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964983"/>
                  </a:ext>
                </a:extLst>
              </a:tr>
              <a:tr h="304780">
                <a:tc>
                  <a:txBody>
                    <a:bodyPr/>
                    <a:lstStyle/>
                    <a:p>
                      <a:pPr marL="0" marR="0" algn="l">
                        <a:lnSpc>
                          <a:spcPct val="115000"/>
                        </a:lnSpc>
                        <a:spcBef>
                          <a:spcPts val="0"/>
                        </a:spcBef>
                        <a:spcAft>
                          <a:spcPts val="0"/>
                        </a:spcAft>
                      </a:pPr>
                      <a:r>
                        <a:rPr lang="en-US" sz="1400">
                          <a:effectLst/>
                        </a:rPr>
                        <a:t>Mini trucks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solidFill>
                            <a:srgbClr val="000000"/>
                          </a:solidFill>
                          <a:effectLst/>
                          <a:highlight>
                            <a:srgbClr val="FFFF00"/>
                          </a:highlight>
                        </a:rPr>
                        <a:t>50</a:t>
                      </a:r>
                      <a:endParaRPr lang="en-PK" sz="160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9813401"/>
                  </a:ext>
                </a:extLst>
              </a:tr>
              <a:tr h="304780">
                <a:tc>
                  <a:txBody>
                    <a:bodyPr/>
                    <a:lstStyle/>
                    <a:p>
                      <a:pPr marL="0" marR="0" algn="l">
                        <a:lnSpc>
                          <a:spcPct val="115000"/>
                        </a:lnSpc>
                        <a:spcBef>
                          <a:spcPts val="0"/>
                        </a:spcBef>
                        <a:spcAft>
                          <a:spcPts val="0"/>
                        </a:spcAft>
                      </a:pPr>
                      <a:r>
                        <a:rPr lang="en-US" sz="1400">
                          <a:effectLst/>
                        </a:rPr>
                        <a:t>Light-duty trucks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solidFill>
                            <a:srgbClr val="000000"/>
                          </a:solidFill>
                          <a:effectLst/>
                          <a:highlight>
                            <a:srgbClr val="FFFF00"/>
                          </a:highlight>
                        </a:rPr>
                        <a:t>60</a:t>
                      </a:r>
                      <a:endParaRPr lang="en-PK" sz="160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939153"/>
                  </a:ext>
                </a:extLst>
              </a:tr>
              <a:tr h="304780">
                <a:tc>
                  <a:txBody>
                    <a:bodyPr/>
                    <a:lstStyle/>
                    <a:p>
                      <a:pPr marL="0" marR="0" algn="l">
                        <a:lnSpc>
                          <a:spcPct val="115000"/>
                        </a:lnSpc>
                        <a:spcBef>
                          <a:spcPts val="0"/>
                        </a:spcBef>
                        <a:spcAft>
                          <a:spcPts val="0"/>
                        </a:spcAft>
                      </a:pPr>
                      <a:r>
                        <a:rPr lang="en-US" sz="1400">
                          <a:effectLst/>
                        </a:rPr>
                        <a:t>Heavy-duty trucks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solidFill>
                            <a:srgbClr val="000000"/>
                          </a:solidFill>
                          <a:effectLst/>
                          <a:highlight>
                            <a:srgbClr val="FFFF00"/>
                          </a:highlight>
                        </a:rPr>
                        <a:t>70</a:t>
                      </a:r>
                      <a:endParaRPr lang="en-PK" sz="16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2817097"/>
                  </a:ext>
                </a:extLst>
              </a:tr>
              <a:tr h="304780">
                <a:tc>
                  <a:txBody>
                    <a:bodyPr/>
                    <a:lstStyle/>
                    <a:p>
                      <a:pPr marL="0" marR="0" algn="l">
                        <a:lnSpc>
                          <a:spcPct val="115000"/>
                        </a:lnSpc>
                        <a:spcBef>
                          <a:spcPts val="0"/>
                        </a:spcBef>
                        <a:spcAft>
                          <a:spcPts val="0"/>
                        </a:spcAft>
                      </a:pPr>
                      <a:r>
                        <a:rPr lang="en-US" sz="1400">
                          <a:effectLst/>
                        </a:rPr>
                        <a:t>Trucks for Transportation of Dangerous Goods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1421615"/>
                  </a:ext>
                </a:extLst>
              </a:tr>
              <a:tr h="637814">
                <a:tc>
                  <a:txBody>
                    <a:bodyPr/>
                    <a:lstStyle/>
                    <a:p>
                      <a:pPr marL="0" marR="0" algn="l">
                        <a:lnSpc>
                          <a:spcPct val="115000"/>
                        </a:lnSpc>
                        <a:spcBef>
                          <a:spcPts val="0"/>
                        </a:spcBef>
                        <a:spcAft>
                          <a:spcPts val="0"/>
                        </a:spcAft>
                      </a:pPr>
                      <a:r>
                        <a:rPr lang="en-US" sz="1400">
                          <a:effectLst/>
                        </a:rPr>
                        <a:t>Three-wheeled low-speed trucks loaded with a single cylinder engine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NA</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NA</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8660444"/>
                  </a:ext>
                </a:extLst>
              </a:tr>
              <a:tr h="304780">
                <a:tc>
                  <a:txBody>
                    <a:bodyPr/>
                    <a:lstStyle/>
                    <a:p>
                      <a:pPr marL="0" marR="0" algn="l">
                        <a:lnSpc>
                          <a:spcPct val="115000"/>
                        </a:lnSpc>
                        <a:spcBef>
                          <a:spcPts val="0"/>
                        </a:spcBef>
                        <a:spcAft>
                          <a:spcPts val="0"/>
                        </a:spcAft>
                      </a:pPr>
                      <a:r>
                        <a:rPr lang="en-US" sz="1400">
                          <a:effectLst/>
                        </a:rPr>
                        <a:t>Low-speed trucks loaded with a multi-cylinder engine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9771225"/>
                  </a:ext>
                </a:extLst>
              </a:tr>
              <a:tr h="304780">
                <a:tc>
                  <a:txBody>
                    <a:bodyPr/>
                    <a:lstStyle/>
                    <a:p>
                      <a:pPr marL="0" marR="0" algn="l">
                        <a:lnSpc>
                          <a:spcPct val="115000"/>
                        </a:lnSpc>
                        <a:spcBef>
                          <a:spcPts val="0"/>
                        </a:spcBef>
                        <a:spcAft>
                          <a:spcPts val="0"/>
                        </a:spcAft>
                      </a:pPr>
                      <a:r>
                        <a:rPr lang="en-US" sz="1400" dirty="0">
                          <a:effectLst/>
                        </a:rPr>
                        <a:t>Trucks for special uses</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50</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317253"/>
                  </a:ext>
                </a:extLst>
              </a:tr>
            </a:tbl>
          </a:graphicData>
        </a:graphic>
      </p:graphicFrame>
      <p:sp>
        <p:nvSpPr>
          <p:cNvPr id="3" name="Rectangle 1">
            <a:extLst>
              <a:ext uri="{FF2B5EF4-FFF2-40B4-BE49-F238E27FC236}">
                <a16:creationId xmlns:a16="http://schemas.microsoft.com/office/drawing/2014/main" id="{FFCE1E25-E31D-EAEE-A2E6-DA9F85081338}"/>
              </a:ext>
            </a:extLst>
          </p:cNvPr>
          <p:cNvSpPr>
            <a:spLocks noChangeArrowheads="1"/>
          </p:cNvSpPr>
          <p:nvPr/>
        </p:nvSpPr>
        <p:spPr bwMode="auto">
          <a:xfrm>
            <a:off x="1863169" y="1737866"/>
            <a:ext cx="86901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PK" sz="2000" b="1" i="0" u="none" strike="noStrike" cap="none" normalizeH="0" baseline="0" dirty="0">
                <a:ln>
                  <a:noFill/>
                </a:ln>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rPr>
              <a:t>Limits of Vehicle Compulsory and Recommended Scrappage in China</a:t>
            </a:r>
            <a:endParaRPr kumimoji="0" lang="en-US" altLang="en-PK" sz="1200" b="0" i="0" u="none" strike="noStrike" cap="none" normalizeH="0" baseline="0" dirty="0">
              <a:ln>
                <a:noFill/>
              </a:ln>
              <a:solidFill>
                <a:schemeClr val="tx1"/>
              </a:solidFill>
              <a:effectLst/>
              <a:highlight>
                <a:srgbClr val="C0C0C0"/>
              </a:highlight>
            </a:endParaRPr>
          </a:p>
        </p:txBody>
      </p:sp>
      <p:sp>
        <p:nvSpPr>
          <p:cNvPr id="8" name="TextBox 7">
            <a:extLst>
              <a:ext uri="{FF2B5EF4-FFF2-40B4-BE49-F238E27FC236}">
                <a16:creationId xmlns:a16="http://schemas.microsoft.com/office/drawing/2014/main" id="{D00B8F06-5068-DC1A-7C06-FD09B2F2BE9D}"/>
              </a:ext>
            </a:extLst>
          </p:cNvPr>
          <p:cNvSpPr txBox="1"/>
          <p:nvPr/>
        </p:nvSpPr>
        <p:spPr>
          <a:xfrm>
            <a:off x="9909177" y="6217989"/>
            <a:ext cx="1866900" cy="26161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PK" sz="1100" b="0" i="1" u="none" strike="noStrike" cap="none" normalizeH="0" baseline="0" dirty="0">
                <a:ln>
                  <a:noFill/>
                </a:ln>
                <a:solidFill>
                  <a:schemeClr val="tx1"/>
                </a:solidFill>
                <a:effectLst/>
                <a:latin typeface="Arial" panose="020B0604020202020204" pitchFamily="34" charset="0"/>
                <a:ea typeface="Trebuchet MS" panose="020B0603020202020204" pitchFamily="34" charset="0"/>
                <a:cs typeface="Trebuchet MS" panose="020B0603020202020204" pitchFamily="34" charset="0"/>
              </a:rPr>
              <a:t>Source: CA-Asia and WB</a:t>
            </a:r>
            <a:endParaRPr kumimoji="0" lang="en-US" altLang="en-PK"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59938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32 Pakistani Truck Art Photos - Free &amp; Royalty-Free Stock Photos from  Dreamstime">
            <a:extLst>
              <a:ext uri="{FF2B5EF4-FFF2-40B4-BE49-F238E27FC236}">
                <a16:creationId xmlns:a16="http://schemas.microsoft.com/office/drawing/2014/main" id="{3D506ADA-8513-BCFB-B122-C6448A8B7F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30" r="1" b="12161"/>
          <a:stretch/>
        </p:blipFill>
        <p:spPr bwMode="auto">
          <a:xfrm>
            <a:off x="5943780" y="0"/>
            <a:ext cx="624822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52027E-9E4F-C2E6-180A-D2ABF9287EE3}"/>
              </a:ext>
            </a:extLst>
          </p:cNvPr>
          <p:cNvSpPr txBox="1"/>
          <p:nvPr/>
        </p:nvSpPr>
        <p:spPr>
          <a:xfrm>
            <a:off x="744691" y="353817"/>
            <a:ext cx="4170209" cy="553998"/>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sz="40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1"/>
            <a:r>
              <a:rPr lang="en-US" dirty="0"/>
              <a:t>Recommendations</a:t>
            </a:r>
            <a:endParaRPr lang="en-PK" dirty="0"/>
          </a:p>
        </p:txBody>
      </p:sp>
      <p:sp>
        <p:nvSpPr>
          <p:cNvPr id="7" name="TextBox 6">
            <a:extLst>
              <a:ext uri="{FF2B5EF4-FFF2-40B4-BE49-F238E27FC236}">
                <a16:creationId xmlns:a16="http://schemas.microsoft.com/office/drawing/2014/main" id="{EE3BED03-397A-D7DA-02E0-58DDD371AB74}"/>
              </a:ext>
            </a:extLst>
          </p:cNvPr>
          <p:cNvSpPr txBox="1"/>
          <p:nvPr/>
        </p:nvSpPr>
        <p:spPr>
          <a:xfrm>
            <a:off x="123957" y="1261632"/>
            <a:ext cx="5819823" cy="5276829"/>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Institutional changes </a:t>
            </a:r>
            <a:r>
              <a:rPr lang="en-US" sz="1800" dirty="0">
                <a:solidFill>
                  <a:schemeClr val="tx1"/>
                </a:solidFill>
                <a:latin typeface="Varela Round"/>
                <a:cs typeface="Varela Round"/>
                <a:sym typeface="Varela Round"/>
              </a:rPr>
              <a:t>– as rent-seeking behavior and governance are at the core of the issues faced by the trucking industry in the country.</a:t>
            </a:r>
          </a:p>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Modernization </a:t>
            </a:r>
            <a:r>
              <a:rPr lang="en-US" sz="1800" dirty="0">
                <a:solidFill>
                  <a:schemeClr val="tx1"/>
                </a:solidFill>
                <a:latin typeface="Varela Round"/>
                <a:cs typeface="Varela Round"/>
                <a:sym typeface="Varela Round"/>
              </a:rPr>
              <a:t>of trucking fleet</a:t>
            </a:r>
          </a:p>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Wider network of regulatory controls </a:t>
            </a:r>
            <a:r>
              <a:rPr lang="en-US" sz="1800" dirty="0">
                <a:solidFill>
                  <a:schemeClr val="tx1"/>
                </a:solidFill>
                <a:latin typeface="Varela Round"/>
                <a:cs typeface="Varela Round"/>
                <a:sym typeface="Varela Round"/>
              </a:rPr>
              <a:t>under the Federal Ministry of Government of Pakistan</a:t>
            </a:r>
          </a:p>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Axle load regime </a:t>
            </a:r>
            <a:r>
              <a:rPr lang="en-US" sz="1800" dirty="0">
                <a:solidFill>
                  <a:schemeClr val="tx1"/>
                </a:solidFill>
                <a:latin typeface="Varela Round"/>
                <a:cs typeface="Varela Round"/>
                <a:sym typeface="Varela Round"/>
              </a:rPr>
              <a:t>must be enforced in letter and spirit</a:t>
            </a:r>
          </a:p>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Weigh stations </a:t>
            </a:r>
            <a:r>
              <a:rPr lang="en-US" sz="1800" dirty="0">
                <a:solidFill>
                  <a:schemeClr val="tx1"/>
                </a:solidFill>
                <a:latin typeface="Varela Round"/>
                <a:cs typeface="Varela Round"/>
                <a:sym typeface="Varela Round"/>
              </a:rPr>
              <a:t>should be strategically located near the load generating centers</a:t>
            </a:r>
          </a:p>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Promote Containerized cargo </a:t>
            </a:r>
            <a:r>
              <a:rPr lang="en-US" sz="1800" dirty="0">
                <a:solidFill>
                  <a:schemeClr val="tx1"/>
                </a:solidFill>
                <a:latin typeface="Varela Round"/>
                <a:cs typeface="Varela Round"/>
                <a:sym typeface="Varela Round"/>
              </a:rPr>
              <a:t>-  helps control overloading</a:t>
            </a:r>
          </a:p>
          <a:p>
            <a:pPr marL="457200" indent="-317500">
              <a:spcAft>
                <a:spcPts val="0"/>
              </a:spcAft>
              <a:buClr>
                <a:schemeClr val="dk1"/>
              </a:buClr>
              <a:buSzPts val="1400"/>
              <a:buFont typeface="Wingdings" panose="05000000000000000000" pitchFamily="2" charset="2"/>
              <a:buChar char="v"/>
            </a:pPr>
            <a:r>
              <a:rPr lang="en-US" sz="1800" dirty="0">
                <a:solidFill>
                  <a:schemeClr val="bg1"/>
                </a:solidFill>
                <a:highlight>
                  <a:srgbClr val="800000"/>
                </a:highlight>
                <a:latin typeface="Varela Round"/>
                <a:cs typeface="Varela Round"/>
                <a:sym typeface="Varela Round"/>
              </a:rPr>
              <a:t>Establishment of inland freight stations </a:t>
            </a:r>
            <a:r>
              <a:rPr lang="en-US" sz="1800" dirty="0">
                <a:solidFill>
                  <a:schemeClr val="tx1"/>
                </a:solidFill>
                <a:latin typeface="Varela Round"/>
                <a:cs typeface="Varela Round"/>
                <a:sym typeface="Varela Round"/>
              </a:rPr>
              <a:t>- ensure greater availability of containers </a:t>
            </a:r>
          </a:p>
          <a:p>
            <a:pPr>
              <a:buFont typeface="Wingdings" panose="05000000000000000000" pitchFamily="2" charset="2"/>
              <a:buChar char="v"/>
            </a:pPr>
            <a:endParaRPr lang="en-PK" sz="2000" dirty="0"/>
          </a:p>
        </p:txBody>
      </p:sp>
      <p:pic>
        <p:nvPicPr>
          <p:cNvPr id="3" name="Picture 6" descr="Challenges and opportunities for the European transport sector">
            <a:extLst>
              <a:ext uri="{FF2B5EF4-FFF2-40B4-BE49-F238E27FC236}">
                <a16:creationId xmlns:a16="http://schemas.microsoft.com/office/drawing/2014/main" id="{E1DBE4AB-8510-62BA-7E33-0AF859AB1F65}"/>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860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32 Pakistani Truck Art Photos - Free &amp; Royalty-Free Stock Photos from  Dreamstime">
            <a:extLst>
              <a:ext uri="{FF2B5EF4-FFF2-40B4-BE49-F238E27FC236}">
                <a16:creationId xmlns:a16="http://schemas.microsoft.com/office/drawing/2014/main" id="{3D506ADA-8513-BCFB-B122-C6448A8B7F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30" r="1" b="12161"/>
          <a:stretch/>
        </p:blipFill>
        <p:spPr bwMode="auto">
          <a:xfrm>
            <a:off x="5943780" y="0"/>
            <a:ext cx="624822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52027E-9E4F-C2E6-180A-D2ABF9287EE3}"/>
              </a:ext>
            </a:extLst>
          </p:cNvPr>
          <p:cNvSpPr txBox="1"/>
          <p:nvPr/>
        </p:nvSpPr>
        <p:spPr>
          <a:xfrm>
            <a:off x="744691" y="353817"/>
            <a:ext cx="4170209" cy="553998"/>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sz="40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1"/>
            <a:r>
              <a:rPr lang="en-US" dirty="0"/>
              <a:t>Recommendations</a:t>
            </a:r>
            <a:endParaRPr lang="en-PK" dirty="0"/>
          </a:p>
        </p:txBody>
      </p:sp>
      <p:sp>
        <p:nvSpPr>
          <p:cNvPr id="2" name="TextBox 1">
            <a:extLst>
              <a:ext uri="{FF2B5EF4-FFF2-40B4-BE49-F238E27FC236}">
                <a16:creationId xmlns:a16="http://schemas.microsoft.com/office/drawing/2014/main" id="{774D273C-3D62-B67A-2EA3-F6C4F7144BDA}"/>
              </a:ext>
            </a:extLst>
          </p:cNvPr>
          <p:cNvSpPr txBox="1"/>
          <p:nvPr/>
        </p:nvSpPr>
        <p:spPr>
          <a:xfrm>
            <a:off x="314551" y="1196576"/>
            <a:ext cx="5235349" cy="5307607"/>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pPr>
              <a:buFont typeface="Wingdings" panose="05000000000000000000" pitchFamily="2" charset="2"/>
              <a:buChar char="v"/>
            </a:pPr>
            <a:r>
              <a:rPr lang="en-US" sz="1800" dirty="0">
                <a:solidFill>
                  <a:schemeClr val="bg1"/>
                </a:solidFill>
                <a:highlight>
                  <a:srgbClr val="800000"/>
                </a:highlight>
                <a:latin typeface="Varela Round"/>
                <a:cs typeface="Varela Round"/>
              </a:rPr>
              <a:t>Stricter enforcement </a:t>
            </a:r>
            <a:r>
              <a:rPr lang="en-US" sz="1800" dirty="0">
                <a:solidFill>
                  <a:schemeClr val="tx1"/>
                </a:solidFill>
              </a:rPr>
              <a:t>of truck safety, mechanical and environmental regulations </a:t>
            </a:r>
          </a:p>
          <a:p>
            <a:pPr>
              <a:buFont typeface="Wingdings" panose="05000000000000000000" pitchFamily="2" charset="2"/>
              <a:buChar char="v"/>
            </a:pPr>
            <a:r>
              <a:rPr lang="en-US" sz="1800" dirty="0">
                <a:solidFill>
                  <a:schemeClr val="bg1"/>
                </a:solidFill>
                <a:highlight>
                  <a:srgbClr val="800000"/>
                </a:highlight>
                <a:latin typeface="Varela Round"/>
                <a:cs typeface="Varela Round"/>
              </a:rPr>
              <a:t>National design standards </a:t>
            </a:r>
          </a:p>
          <a:p>
            <a:pPr>
              <a:buFont typeface="Wingdings" panose="05000000000000000000" pitchFamily="2" charset="2"/>
              <a:buChar char="v"/>
            </a:pPr>
            <a:r>
              <a:rPr lang="en-US" sz="1800" dirty="0">
                <a:solidFill>
                  <a:schemeClr val="bg1"/>
                </a:solidFill>
                <a:highlight>
                  <a:srgbClr val="800000"/>
                </a:highlight>
                <a:latin typeface="Varela Round"/>
                <a:cs typeface="Varela Round"/>
              </a:rPr>
              <a:t>Relaxation of import restrictions </a:t>
            </a:r>
            <a:r>
              <a:rPr lang="en-US" sz="1800" dirty="0">
                <a:solidFill>
                  <a:schemeClr val="tx1"/>
                </a:solidFill>
              </a:rPr>
              <a:t>on used trucks (after proper testing)</a:t>
            </a:r>
          </a:p>
          <a:p>
            <a:pPr>
              <a:buFont typeface="Wingdings" panose="05000000000000000000" pitchFamily="2" charset="2"/>
              <a:buChar char="v"/>
            </a:pPr>
            <a:r>
              <a:rPr lang="en-US" sz="1800" dirty="0">
                <a:solidFill>
                  <a:schemeClr val="bg1"/>
                </a:solidFill>
                <a:highlight>
                  <a:srgbClr val="800000"/>
                </a:highlight>
                <a:latin typeface="Varela Round"/>
                <a:cs typeface="Varela Round"/>
              </a:rPr>
              <a:t>Abolition of most of the road-checks</a:t>
            </a:r>
          </a:p>
          <a:p>
            <a:pPr>
              <a:buFont typeface="Wingdings" panose="05000000000000000000" pitchFamily="2" charset="2"/>
              <a:buChar char="v"/>
            </a:pPr>
            <a:r>
              <a:rPr lang="en-US" sz="1800" dirty="0">
                <a:solidFill>
                  <a:schemeClr val="tx1"/>
                </a:solidFill>
              </a:rPr>
              <a:t>Ban on the current practice of </a:t>
            </a:r>
            <a:r>
              <a:rPr lang="en-US" sz="1800" dirty="0">
                <a:solidFill>
                  <a:schemeClr val="bg1"/>
                </a:solidFill>
                <a:highlight>
                  <a:srgbClr val="800000"/>
                </a:highlight>
                <a:latin typeface="Varela Round"/>
                <a:cs typeface="Varela Round"/>
              </a:rPr>
              <a:t>registering and licensing a truck chassis</a:t>
            </a:r>
            <a:r>
              <a:rPr lang="en-US" sz="1800" dirty="0">
                <a:solidFill>
                  <a:schemeClr val="tx1"/>
                </a:solidFill>
              </a:rPr>
              <a:t> – Licensing on manufacturer's compliance certificate or vehicle PIN </a:t>
            </a:r>
          </a:p>
          <a:p>
            <a:pPr>
              <a:buFont typeface="Wingdings" panose="05000000000000000000" pitchFamily="2" charset="2"/>
              <a:buChar char="v"/>
            </a:pPr>
            <a:r>
              <a:rPr lang="en-US" sz="1800" dirty="0">
                <a:solidFill>
                  <a:schemeClr val="tx1"/>
                </a:solidFill>
              </a:rPr>
              <a:t>Necessary </a:t>
            </a:r>
            <a:r>
              <a:rPr lang="en-US" sz="1800" dirty="0">
                <a:solidFill>
                  <a:schemeClr val="bg1"/>
                </a:solidFill>
                <a:highlight>
                  <a:srgbClr val="800000"/>
                </a:highlight>
                <a:latin typeface="Varela Round"/>
                <a:cs typeface="Varela Round"/>
              </a:rPr>
              <a:t>legislation for trailer manufacturing</a:t>
            </a:r>
            <a:r>
              <a:rPr lang="en-US" sz="1800" dirty="0">
                <a:solidFill>
                  <a:schemeClr val="tx1"/>
                </a:solidFill>
              </a:rPr>
              <a:t> and registration</a:t>
            </a:r>
          </a:p>
          <a:p>
            <a:pPr>
              <a:buFont typeface="Wingdings" panose="05000000000000000000" pitchFamily="2" charset="2"/>
              <a:buChar char="v"/>
            </a:pPr>
            <a:r>
              <a:rPr lang="en-US" sz="1800" dirty="0">
                <a:solidFill>
                  <a:schemeClr val="tx1"/>
                </a:solidFill>
              </a:rPr>
              <a:t>Routine inspection/maintenance (I/M) and </a:t>
            </a:r>
            <a:r>
              <a:rPr lang="en-US" sz="1800" dirty="0">
                <a:solidFill>
                  <a:schemeClr val="bg1"/>
                </a:solidFill>
                <a:highlight>
                  <a:srgbClr val="800000"/>
                </a:highlight>
                <a:latin typeface="Varela Round"/>
                <a:cs typeface="Varela Round"/>
              </a:rPr>
              <a:t>Special trainings</a:t>
            </a:r>
            <a:endParaRPr lang="en-PK" sz="1800" dirty="0">
              <a:solidFill>
                <a:schemeClr val="bg1"/>
              </a:solidFill>
              <a:highlight>
                <a:srgbClr val="800000"/>
              </a:highlight>
              <a:latin typeface="Varela Round"/>
              <a:cs typeface="Varela Round"/>
            </a:endParaRPr>
          </a:p>
        </p:txBody>
      </p:sp>
      <p:pic>
        <p:nvPicPr>
          <p:cNvPr id="3" name="Picture 6" descr="Challenges and opportunities for the European transport sector">
            <a:extLst>
              <a:ext uri="{FF2B5EF4-FFF2-40B4-BE49-F238E27FC236}">
                <a16:creationId xmlns:a16="http://schemas.microsoft.com/office/drawing/2014/main" id="{AF3F1CB5-6344-D93A-DC48-7BC7915CEC32}"/>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719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32 Pakistani Truck Art Photos - Free &amp; Royalty-Free Stock Photos from  Dreamstime">
            <a:extLst>
              <a:ext uri="{FF2B5EF4-FFF2-40B4-BE49-F238E27FC236}">
                <a16:creationId xmlns:a16="http://schemas.microsoft.com/office/drawing/2014/main" id="{3D506ADA-8513-BCFB-B122-C6448A8B7F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30" r="1" b="12161"/>
          <a:stretch/>
        </p:blipFill>
        <p:spPr bwMode="auto">
          <a:xfrm>
            <a:off x="5943780" y="0"/>
            <a:ext cx="624822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52027E-9E4F-C2E6-180A-D2ABF9287EE3}"/>
              </a:ext>
            </a:extLst>
          </p:cNvPr>
          <p:cNvSpPr txBox="1"/>
          <p:nvPr/>
        </p:nvSpPr>
        <p:spPr>
          <a:xfrm>
            <a:off x="744691" y="353817"/>
            <a:ext cx="4170209" cy="553998"/>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sz="40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1"/>
            <a:r>
              <a:rPr lang="en-US" dirty="0"/>
              <a:t>Recommendations</a:t>
            </a:r>
            <a:endParaRPr lang="en-PK" dirty="0"/>
          </a:p>
        </p:txBody>
      </p:sp>
      <p:sp>
        <p:nvSpPr>
          <p:cNvPr id="2" name="TextBox 1">
            <a:extLst>
              <a:ext uri="{FF2B5EF4-FFF2-40B4-BE49-F238E27FC236}">
                <a16:creationId xmlns:a16="http://schemas.microsoft.com/office/drawing/2014/main" id="{F69C9CFB-95C3-A74F-1F09-FE9C525DED25}"/>
              </a:ext>
            </a:extLst>
          </p:cNvPr>
          <p:cNvSpPr txBox="1"/>
          <p:nvPr/>
        </p:nvSpPr>
        <p:spPr>
          <a:xfrm>
            <a:off x="520701" y="1300725"/>
            <a:ext cx="4914900" cy="4256550"/>
          </a:xfrm>
          <a:prstGeom prst="rect">
            <a:avLst/>
          </a:prstGeom>
          <a:noFill/>
        </p:spPr>
        <p:txBody>
          <a:bodyPr wrap="square" rtlCol="0">
            <a:spAutoFit/>
          </a:bodyPr>
          <a:lstStyle/>
          <a:p>
            <a:pPr marL="482600" indent="-342900" algn="just">
              <a:lnSpc>
                <a:spcPct val="115000"/>
              </a:lnSpc>
              <a:buClr>
                <a:schemeClr val="dk1"/>
              </a:buClr>
              <a:buSzPts val="1400"/>
              <a:buFont typeface="Wingdings" panose="05000000000000000000" pitchFamily="2" charset="2"/>
              <a:buChar char="v"/>
            </a:pPr>
            <a:r>
              <a:rPr lang="en-US" sz="2400" dirty="0">
                <a:solidFill>
                  <a:schemeClr val="tx1"/>
                </a:solidFill>
                <a:latin typeface="Varela Round"/>
                <a:cs typeface="Varela Round"/>
                <a:sym typeface="Varela Round"/>
              </a:rPr>
              <a:t>Vehicle body improvement / </a:t>
            </a:r>
            <a:r>
              <a:rPr lang="en-US" sz="2000" dirty="0">
                <a:solidFill>
                  <a:schemeClr val="bg1"/>
                </a:solidFill>
                <a:highlight>
                  <a:srgbClr val="800000"/>
                </a:highlight>
                <a:latin typeface="Varela Round"/>
                <a:cs typeface="Varela Round"/>
                <a:sym typeface="Varela Round"/>
              </a:rPr>
              <a:t>Weight reduction</a:t>
            </a:r>
          </a:p>
          <a:p>
            <a:pPr marL="482600" indent="-342900" algn="just">
              <a:lnSpc>
                <a:spcPct val="115000"/>
              </a:lnSpc>
              <a:buClr>
                <a:schemeClr val="dk1"/>
              </a:buClr>
              <a:buSzPts val="1400"/>
              <a:buFont typeface="Wingdings" panose="05000000000000000000" pitchFamily="2" charset="2"/>
              <a:buChar char="v"/>
            </a:pPr>
            <a:r>
              <a:rPr lang="en-US" sz="2400" dirty="0">
                <a:solidFill>
                  <a:schemeClr val="tx1"/>
                </a:solidFill>
                <a:latin typeface="Varela Round"/>
                <a:cs typeface="Varela Round"/>
                <a:sym typeface="Varela Round"/>
              </a:rPr>
              <a:t>Motor vehicle examination</a:t>
            </a:r>
          </a:p>
          <a:p>
            <a:pPr marL="457200" indent="-317500" algn="just">
              <a:lnSpc>
                <a:spcPct val="115000"/>
              </a:lnSpc>
              <a:buClr>
                <a:schemeClr val="dk1"/>
              </a:buClr>
              <a:buSzPts val="1400"/>
              <a:buFont typeface="Wingdings" panose="05000000000000000000" pitchFamily="2" charset="2"/>
              <a:buChar char="v"/>
            </a:pPr>
            <a:r>
              <a:rPr lang="en-US" sz="2000" dirty="0">
                <a:solidFill>
                  <a:schemeClr val="bg1"/>
                </a:solidFill>
                <a:highlight>
                  <a:srgbClr val="800000"/>
                </a:highlight>
                <a:latin typeface="Varela Round"/>
                <a:cs typeface="Varela Round"/>
                <a:sym typeface="Varela Round"/>
              </a:rPr>
              <a:t>Compulsory Truck scrappage</a:t>
            </a:r>
          </a:p>
          <a:p>
            <a:pPr marL="457200" indent="-317500" algn="just">
              <a:lnSpc>
                <a:spcPct val="115000"/>
              </a:lnSpc>
              <a:buClr>
                <a:schemeClr val="dk1"/>
              </a:buClr>
              <a:buSzPts val="1400"/>
              <a:buFont typeface="Wingdings" panose="05000000000000000000" pitchFamily="2" charset="2"/>
              <a:buChar char="v"/>
            </a:pPr>
            <a:r>
              <a:rPr lang="en-US" sz="2000" dirty="0">
                <a:solidFill>
                  <a:schemeClr val="bg1"/>
                </a:solidFill>
                <a:highlight>
                  <a:srgbClr val="800000"/>
                </a:highlight>
                <a:latin typeface="Varela Round"/>
                <a:cs typeface="Varela Round"/>
                <a:sym typeface="Varela Round"/>
              </a:rPr>
              <a:t>Driver training </a:t>
            </a:r>
            <a:r>
              <a:rPr lang="en-US" sz="2400" dirty="0">
                <a:solidFill>
                  <a:schemeClr val="tx1"/>
                </a:solidFill>
                <a:latin typeface="Varela Round"/>
                <a:cs typeface="Varela Round"/>
                <a:sym typeface="Varela Round"/>
              </a:rPr>
              <a:t>/ Education, eco-friendly driving and equipment handling training</a:t>
            </a:r>
          </a:p>
          <a:p>
            <a:pPr marL="457200" indent="-317500" algn="just">
              <a:lnSpc>
                <a:spcPct val="115000"/>
              </a:lnSpc>
              <a:buClr>
                <a:schemeClr val="dk1"/>
              </a:buClr>
              <a:buSzPts val="1400"/>
              <a:buFont typeface="Wingdings" panose="05000000000000000000" pitchFamily="2" charset="2"/>
              <a:buChar char="v"/>
            </a:pPr>
            <a:r>
              <a:rPr lang="en-US" sz="2000" dirty="0">
                <a:solidFill>
                  <a:schemeClr val="bg1"/>
                </a:solidFill>
                <a:highlight>
                  <a:srgbClr val="800000"/>
                </a:highlight>
                <a:latin typeface="Varela Round"/>
                <a:cs typeface="Varela Round"/>
                <a:sym typeface="Varela Round"/>
              </a:rPr>
              <a:t>Improved wages </a:t>
            </a:r>
            <a:r>
              <a:rPr lang="en-US" sz="2400" dirty="0">
                <a:solidFill>
                  <a:schemeClr val="tx1"/>
                </a:solidFill>
                <a:latin typeface="Varela Round"/>
                <a:cs typeface="Varela Round"/>
                <a:sym typeface="Varela Round"/>
              </a:rPr>
              <a:t>for workers</a:t>
            </a:r>
          </a:p>
          <a:p>
            <a:pPr marL="457200" indent="-317500" algn="just">
              <a:lnSpc>
                <a:spcPct val="115000"/>
              </a:lnSpc>
              <a:buClr>
                <a:schemeClr val="dk1"/>
              </a:buClr>
              <a:buSzPts val="1400"/>
              <a:buFont typeface="Wingdings" panose="05000000000000000000" pitchFamily="2" charset="2"/>
              <a:buChar char="v"/>
            </a:pPr>
            <a:r>
              <a:rPr lang="en-US" sz="2000" dirty="0">
                <a:solidFill>
                  <a:schemeClr val="bg1"/>
                </a:solidFill>
                <a:highlight>
                  <a:srgbClr val="800000"/>
                </a:highlight>
                <a:latin typeface="Varela Round"/>
                <a:cs typeface="Varela Round"/>
                <a:sym typeface="Varela Round"/>
              </a:rPr>
              <a:t>Encouraging alternative modes</a:t>
            </a:r>
          </a:p>
          <a:p>
            <a:pPr marL="342900" indent="-342900" algn="just">
              <a:buFont typeface="Wingdings" panose="05000000000000000000" pitchFamily="2" charset="2"/>
              <a:buChar char="v"/>
            </a:pPr>
            <a:endParaRPr lang="en-US" sz="1800" dirty="0"/>
          </a:p>
          <a:p>
            <a:pPr marL="342900" indent="-342900" algn="just">
              <a:buFont typeface="Wingdings" panose="05000000000000000000" pitchFamily="2" charset="2"/>
              <a:buChar char="v"/>
            </a:pPr>
            <a:endParaRPr lang="en-US" sz="1800" dirty="0"/>
          </a:p>
        </p:txBody>
      </p:sp>
      <p:pic>
        <p:nvPicPr>
          <p:cNvPr id="3" name="Picture 6" descr="Challenges and opportunities for the European transport sector">
            <a:extLst>
              <a:ext uri="{FF2B5EF4-FFF2-40B4-BE49-F238E27FC236}">
                <a16:creationId xmlns:a16="http://schemas.microsoft.com/office/drawing/2014/main" id="{D5938D67-7543-913F-F34D-609A45BD297F}"/>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8700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yellow, toy, colorful&#10;&#10;Description automatically generated">
            <a:extLst>
              <a:ext uri="{FF2B5EF4-FFF2-40B4-BE49-F238E27FC236}">
                <a16:creationId xmlns:a16="http://schemas.microsoft.com/office/drawing/2014/main" id="{F27CB2ED-DF0B-4FCE-A0C0-0DB8D11D5B82}"/>
              </a:ext>
            </a:extLst>
          </p:cNvPr>
          <p:cNvPicPr>
            <a:picLocks noChangeAspect="1"/>
          </p:cNvPicPr>
          <p:nvPr/>
        </p:nvPicPr>
        <p:blipFill rotWithShape="1">
          <a:blip r:embed="rId2">
            <a:extLst>
              <a:ext uri="{28A0092B-C50C-407E-A947-70E740481C1C}">
                <a14:useLocalDpi xmlns:a14="http://schemas.microsoft.com/office/drawing/2010/main" val="0"/>
              </a:ext>
            </a:extLst>
          </a:blip>
          <a:srcRect b="22339"/>
          <a:stretch/>
        </p:blipFill>
        <p:spPr>
          <a:xfrm>
            <a:off x="1" y="0"/>
            <a:ext cx="12192000" cy="6858000"/>
          </a:xfrm>
          <a:prstGeom prst="rect">
            <a:avLst/>
          </a:prstGeom>
          <a:ln>
            <a:noFill/>
          </a:ln>
          <a:effectLst/>
        </p:spPr>
      </p:pic>
      <p:sp>
        <p:nvSpPr>
          <p:cNvPr id="6" name="TextBox 5">
            <a:extLst>
              <a:ext uri="{FF2B5EF4-FFF2-40B4-BE49-F238E27FC236}">
                <a16:creationId xmlns:a16="http://schemas.microsoft.com/office/drawing/2014/main" id="{52A5226F-C94A-CE93-4A86-965AFD6FA0EB}"/>
              </a:ext>
            </a:extLst>
          </p:cNvPr>
          <p:cNvSpPr txBox="1"/>
          <p:nvPr/>
        </p:nvSpPr>
        <p:spPr>
          <a:xfrm>
            <a:off x="4425950" y="4213194"/>
            <a:ext cx="3028950" cy="2123658"/>
          </a:xfrm>
          <a:prstGeom prst="rect">
            <a:avLst/>
          </a:prstGeom>
          <a:noFill/>
        </p:spPr>
        <p:txBody>
          <a:bodyPr wrap="square">
            <a:spAutoFit/>
          </a:bodyPr>
          <a:lstStyle/>
          <a:p>
            <a:pPr algn="ctr">
              <a:spcAft>
                <a:spcPts val="600"/>
              </a:spcAft>
            </a:pPr>
            <a:r>
              <a:rPr lang="en-US" sz="6600" b="1" dirty="0">
                <a:solidFill>
                  <a:schemeClr val="bg1"/>
                </a:solidFill>
                <a:highlight>
                  <a:srgbClr val="000080"/>
                </a:highlight>
              </a:rPr>
              <a:t>Thank You!</a:t>
            </a:r>
            <a:endParaRPr lang="en-US" sz="6600" kern="1200" dirty="0">
              <a:solidFill>
                <a:schemeClr val="bg1"/>
              </a:solidFill>
              <a:latin typeface="+mj-lt"/>
              <a:ea typeface="+mj-ea"/>
              <a:cs typeface="+mj-cs"/>
            </a:endParaRPr>
          </a:p>
        </p:txBody>
      </p:sp>
    </p:spTree>
    <p:extLst>
      <p:ext uri="{BB962C8B-B14F-4D97-AF65-F5344CB8AC3E}">
        <p14:creationId xmlns:p14="http://schemas.microsoft.com/office/powerpoint/2010/main" val="416651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E8F393-0E6D-B5C5-DA6D-5D815C280AF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819704" y="1695301"/>
            <a:ext cx="8175196" cy="3823882"/>
          </a:xfrm>
          <a:prstGeom prst="rect">
            <a:avLst/>
          </a:prstGeom>
          <a:noFill/>
          <a:ln>
            <a:solidFill>
              <a:schemeClr val="bg1"/>
            </a:solidFill>
          </a:ln>
        </p:spPr>
      </p:pic>
      <p:sp>
        <p:nvSpPr>
          <p:cNvPr id="2" name="TextBox 1">
            <a:extLst>
              <a:ext uri="{FF2B5EF4-FFF2-40B4-BE49-F238E27FC236}">
                <a16:creationId xmlns:a16="http://schemas.microsoft.com/office/drawing/2014/main" id="{B1309193-341A-E2DE-5F41-853F3AADEBBC}"/>
              </a:ext>
            </a:extLst>
          </p:cNvPr>
          <p:cNvSpPr txBox="1"/>
          <p:nvPr/>
        </p:nvSpPr>
        <p:spPr>
          <a:xfrm>
            <a:off x="1002984" y="5834405"/>
            <a:ext cx="10287000" cy="666977"/>
          </a:xfrm>
          <a:prstGeom prst="rect">
            <a:avLst/>
          </a:prstGeom>
          <a:noFill/>
        </p:spPr>
        <p:txBody>
          <a:bodyPr wrap="square" rtlCol="0">
            <a:spAutoFit/>
          </a:bodyPr>
          <a:lstStyle/>
          <a:p>
            <a:pPr algn="just"/>
            <a:r>
              <a:rPr lang="en-US" sz="1800" dirty="0">
                <a:effectLst/>
                <a:latin typeface="Varela Round" panose="00000500000000000000" pitchFamily="2" charset="-79"/>
                <a:ea typeface="Arial" panose="020B0604020202020204" pitchFamily="34" charset="0"/>
                <a:cs typeface="Varela Round" panose="00000500000000000000" pitchFamily="2" charset="-79"/>
              </a:rPr>
              <a:t>The retrofitting of old rail bogey axles into truck/trailer axles is also a common practice, which is a cause of many road accidents.</a:t>
            </a:r>
            <a:endParaRPr lang="en-PK" dirty="0">
              <a:latin typeface="Varela Round" panose="00000500000000000000" pitchFamily="2" charset="-79"/>
              <a:cs typeface="Varela Round" panose="00000500000000000000" pitchFamily="2" charset="-79"/>
            </a:endParaRPr>
          </a:p>
        </p:txBody>
      </p:sp>
      <p:sp>
        <p:nvSpPr>
          <p:cNvPr id="5" name="Google Shape;419;p37">
            <a:extLst>
              <a:ext uri="{FF2B5EF4-FFF2-40B4-BE49-F238E27FC236}">
                <a16:creationId xmlns:a16="http://schemas.microsoft.com/office/drawing/2014/main" id="{873094E4-8091-5FA2-79EF-FC413C3EE656}"/>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spTree>
    <p:extLst>
      <p:ext uri="{BB962C8B-B14F-4D97-AF65-F5344CB8AC3E}">
        <p14:creationId xmlns:p14="http://schemas.microsoft.com/office/powerpoint/2010/main" val="40514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B0627E9C-16E5-55AF-B5FE-EB69F02B8766}"/>
              </a:ext>
            </a:extLst>
          </p:cNvPr>
          <p:cNvSpPr txBox="1"/>
          <p:nvPr/>
        </p:nvSpPr>
        <p:spPr>
          <a:xfrm>
            <a:off x="1002984" y="5834405"/>
            <a:ext cx="10287000" cy="379656"/>
          </a:xfrm>
          <a:prstGeom prst="rect">
            <a:avLst/>
          </a:prstGeom>
          <a:noFill/>
        </p:spPr>
        <p:txBody>
          <a:bodyPr wrap="square" rtlCol="0">
            <a:spAutoFit/>
          </a:bodyPr>
          <a:lstStyle/>
          <a:p>
            <a:r>
              <a:rPr lang="en-US" dirty="0">
                <a:latin typeface="Varela Round" panose="00000500000000000000" pitchFamily="2" charset="-79"/>
                <a:cs typeface="Varela Round" panose="00000500000000000000" pitchFamily="2" charset="-79"/>
              </a:rPr>
              <a:t>Improper maintenance and fitness certifications</a:t>
            </a:r>
            <a:endParaRPr lang="en-PK" dirty="0">
              <a:latin typeface="Varela Round" panose="00000500000000000000" pitchFamily="2" charset="-79"/>
              <a:cs typeface="Varela Round" panose="00000500000000000000" pitchFamily="2" charset="-79"/>
            </a:endParaRPr>
          </a:p>
        </p:txBody>
      </p:sp>
      <p:pic>
        <p:nvPicPr>
          <p:cNvPr id="9" name="Picture 8">
            <a:extLst>
              <a:ext uri="{FF2B5EF4-FFF2-40B4-BE49-F238E27FC236}">
                <a16:creationId xmlns:a16="http://schemas.microsoft.com/office/drawing/2014/main" id="{B47CB049-EC38-3A6E-C289-9F60D6EBF807}"/>
              </a:ext>
            </a:extLst>
          </p:cNvPr>
          <p:cNvPicPr>
            <a:picLocks noChangeAspect="1"/>
          </p:cNvPicPr>
          <p:nvPr/>
        </p:nvPicPr>
        <p:blipFill>
          <a:blip r:embed="rId2"/>
          <a:stretch>
            <a:fillRect/>
          </a:stretch>
        </p:blipFill>
        <p:spPr>
          <a:xfrm>
            <a:off x="2084537" y="1454887"/>
            <a:ext cx="8123893" cy="4207781"/>
          </a:xfrm>
          <a:prstGeom prst="rect">
            <a:avLst/>
          </a:prstGeom>
        </p:spPr>
      </p:pic>
    </p:spTree>
    <p:extLst>
      <p:ext uri="{BB962C8B-B14F-4D97-AF65-F5344CB8AC3E}">
        <p14:creationId xmlns:p14="http://schemas.microsoft.com/office/powerpoint/2010/main" val="357356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A2FFCF98-1FCD-8BCE-E803-A521C65E2A11}"/>
              </a:ext>
            </a:extLst>
          </p:cNvPr>
          <p:cNvSpPr txBox="1"/>
          <p:nvPr/>
        </p:nvSpPr>
        <p:spPr>
          <a:xfrm>
            <a:off x="1002984" y="5834405"/>
            <a:ext cx="10287000" cy="379656"/>
          </a:xfrm>
          <a:prstGeom prst="rect">
            <a:avLst/>
          </a:prstGeom>
          <a:noFill/>
        </p:spPr>
        <p:txBody>
          <a:bodyPr wrap="square" rtlCol="0">
            <a:spAutoFit/>
          </a:bodyPr>
          <a:lstStyle/>
          <a:p>
            <a:r>
              <a:rPr lang="en-US" dirty="0">
                <a:latin typeface="Varela Round" panose="00000500000000000000" pitchFamily="2" charset="-79"/>
                <a:cs typeface="Varela Round" panose="00000500000000000000" pitchFamily="2" charset="-79"/>
              </a:rPr>
              <a:t>High emissions due to old engine technology</a:t>
            </a:r>
            <a:endParaRPr lang="en-PK" dirty="0">
              <a:latin typeface="Varela Round" panose="00000500000000000000" pitchFamily="2" charset="-79"/>
              <a:cs typeface="Varela Round" panose="00000500000000000000" pitchFamily="2" charset="-79"/>
            </a:endParaRPr>
          </a:p>
        </p:txBody>
      </p:sp>
      <p:pic>
        <p:nvPicPr>
          <p:cNvPr id="15362" name="Picture 2" descr="13 Reasons Why You Should Visit Pakistan At Least Once">
            <a:extLst>
              <a:ext uri="{FF2B5EF4-FFF2-40B4-BE49-F238E27FC236}">
                <a16:creationId xmlns:a16="http://schemas.microsoft.com/office/drawing/2014/main" id="{44FF2775-7F8F-3FFA-75F1-D0E1E0699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63" r="16630"/>
          <a:stretch/>
        </p:blipFill>
        <p:spPr bwMode="auto">
          <a:xfrm>
            <a:off x="3743738" y="1503838"/>
            <a:ext cx="4704523" cy="410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51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95371931-BB70-229A-AC92-D612C5CDE77E}"/>
              </a:ext>
            </a:extLst>
          </p:cNvPr>
          <p:cNvSpPr txBox="1"/>
          <p:nvPr/>
        </p:nvSpPr>
        <p:spPr>
          <a:xfrm>
            <a:off x="1002984" y="5834405"/>
            <a:ext cx="10287000" cy="666977"/>
          </a:xfrm>
          <a:prstGeom prst="rect">
            <a:avLst/>
          </a:prstGeom>
          <a:noFill/>
        </p:spPr>
        <p:txBody>
          <a:bodyPr wrap="square" rtlCol="0">
            <a:spAutoFit/>
          </a:bodyPr>
          <a:lstStyle/>
          <a:p>
            <a:pPr algn="just"/>
            <a:r>
              <a:rPr lang="en-US" dirty="0">
                <a:latin typeface="Varela Round" panose="00000500000000000000" pitchFamily="2" charset="-79"/>
                <a:cs typeface="Varela Round" panose="00000500000000000000" pitchFamily="2" charset="-79"/>
              </a:rPr>
              <a:t>Road deterioration due to higher axle loads – Huge infrastructure maintenance costs, higher travel times and fuel costs</a:t>
            </a:r>
            <a:endParaRPr lang="en-PK" dirty="0">
              <a:latin typeface="Varela Round" panose="00000500000000000000" pitchFamily="2" charset="-79"/>
              <a:cs typeface="Varela Round" panose="00000500000000000000" pitchFamily="2" charset="-79"/>
            </a:endParaRPr>
          </a:p>
        </p:txBody>
      </p:sp>
      <p:pic>
        <p:nvPicPr>
          <p:cNvPr id="8" name="Picture 7">
            <a:extLst>
              <a:ext uri="{FF2B5EF4-FFF2-40B4-BE49-F238E27FC236}">
                <a16:creationId xmlns:a16="http://schemas.microsoft.com/office/drawing/2014/main" id="{0B50F91C-4F60-AABF-6E30-33DCC8977B9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2065978" y="1445274"/>
            <a:ext cx="8161012" cy="4227007"/>
          </a:xfrm>
          <a:prstGeom prst="rect">
            <a:avLst/>
          </a:prstGeom>
        </p:spPr>
      </p:pic>
    </p:spTree>
    <p:extLst>
      <p:ext uri="{BB962C8B-B14F-4D97-AF65-F5344CB8AC3E}">
        <p14:creationId xmlns:p14="http://schemas.microsoft.com/office/powerpoint/2010/main" val="241588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9;p37">
            <a:extLst>
              <a:ext uri="{FF2B5EF4-FFF2-40B4-BE49-F238E27FC236}">
                <a16:creationId xmlns:a16="http://schemas.microsoft.com/office/drawing/2014/main" id="{E95E1F57-4135-3B48-249B-FA49749FB8E1}"/>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pic>
        <p:nvPicPr>
          <p:cNvPr id="4" name="Picture 3">
            <a:extLst>
              <a:ext uri="{FF2B5EF4-FFF2-40B4-BE49-F238E27FC236}">
                <a16:creationId xmlns:a16="http://schemas.microsoft.com/office/drawing/2014/main" id="{1E677C97-6479-E6D3-133E-F04FEA7AEF2E}"/>
              </a:ext>
            </a:extLst>
          </p:cNvPr>
          <p:cNvPicPr>
            <a:picLocks noChangeAspect="1"/>
          </p:cNvPicPr>
          <p:nvPr/>
        </p:nvPicPr>
        <p:blipFill>
          <a:blip r:embed="rId2"/>
          <a:stretch>
            <a:fillRect/>
          </a:stretch>
        </p:blipFill>
        <p:spPr>
          <a:xfrm>
            <a:off x="1084231" y="1743669"/>
            <a:ext cx="9888569" cy="3529890"/>
          </a:xfrm>
          <a:prstGeom prst="rect">
            <a:avLst/>
          </a:prstGeom>
        </p:spPr>
      </p:pic>
      <p:sp>
        <p:nvSpPr>
          <p:cNvPr id="6" name="TextBox 5">
            <a:extLst>
              <a:ext uri="{FF2B5EF4-FFF2-40B4-BE49-F238E27FC236}">
                <a16:creationId xmlns:a16="http://schemas.microsoft.com/office/drawing/2014/main" id="{256AAEB4-01A2-8828-078F-475F7367CAD1}"/>
              </a:ext>
            </a:extLst>
          </p:cNvPr>
          <p:cNvSpPr txBox="1"/>
          <p:nvPr/>
        </p:nvSpPr>
        <p:spPr>
          <a:xfrm>
            <a:off x="844392" y="5556278"/>
            <a:ext cx="10287000" cy="715581"/>
          </a:xfrm>
          <a:prstGeom prst="rect">
            <a:avLst/>
          </a:prstGeom>
          <a:noFill/>
        </p:spPr>
        <p:txBody>
          <a:bodyPr wrap="square" rtlCol="0">
            <a:spAutoFit/>
          </a:bodyPr>
          <a:lstStyle/>
          <a:p>
            <a:pPr marL="0" marR="0" algn="just">
              <a:lnSpc>
                <a:spcPct val="115000"/>
              </a:lnSpc>
              <a:spcBef>
                <a:spcPts val="0"/>
              </a:spcBef>
              <a:spcAft>
                <a:spcPts val="1000"/>
              </a:spcAft>
            </a:pPr>
            <a:r>
              <a:rPr lang="en-US" sz="18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Use of mechanical and rigid suspensions instead of Pneumatic suspensions – </a:t>
            </a:r>
            <a:r>
              <a:rPr lang="en-US" sz="1800" dirty="0">
                <a:latin typeface="Varela Round" panose="00000500000000000000" pitchFamily="2" charset="-79"/>
                <a:ea typeface="Arial" panose="020B0604020202020204" pitchFamily="34" charset="0"/>
                <a:cs typeface="Varela Round" panose="00000500000000000000" pitchFamily="2" charset="-79"/>
              </a:rPr>
              <a:t>increases vibrations and structural fatigue and component replacement and reduces life of tires</a:t>
            </a:r>
            <a:endParaRPr lang="en-PK" sz="1800" dirty="0">
              <a:effectLst/>
              <a:latin typeface="Varela Round" panose="00000500000000000000" pitchFamily="2" charset="-79"/>
              <a:ea typeface="Arial" panose="020B0604020202020204" pitchFamily="34" charset="0"/>
              <a:cs typeface="Varela Round" panose="00000500000000000000" pitchFamily="2" charset="-79"/>
            </a:endParaRPr>
          </a:p>
        </p:txBody>
      </p:sp>
      <p:pic>
        <p:nvPicPr>
          <p:cNvPr id="3" name="Picture 6" descr="Challenges and opportunities for the European transport sector">
            <a:extLst>
              <a:ext uri="{FF2B5EF4-FFF2-40B4-BE49-F238E27FC236}">
                <a16:creationId xmlns:a16="http://schemas.microsoft.com/office/drawing/2014/main" id="{17E4EE89-2D3C-221C-D779-1EE6DFCD339D}"/>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r>
              <a:rPr lang="en-US" b="0" dirty="0">
                <a:latin typeface="Rockwell Condensed" panose="02060603050405020104" pitchFamily="18" charset="0"/>
              </a:rPr>
              <a:t>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BBA07EAF-ABB0-133C-6DFB-00BD3841CDDC}"/>
              </a:ext>
            </a:extLst>
          </p:cNvPr>
          <p:cNvSpPr txBox="1"/>
          <p:nvPr/>
        </p:nvSpPr>
        <p:spPr>
          <a:xfrm>
            <a:off x="844392" y="5720869"/>
            <a:ext cx="10287000" cy="715581"/>
          </a:xfrm>
          <a:prstGeom prst="rect">
            <a:avLst/>
          </a:prstGeom>
          <a:noFill/>
        </p:spPr>
        <p:txBody>
          <a:bodyPr wrap="square" rtlCol="0">
            <a:spAutoFit/>
          </a:bodyPr>
          <a:lstStyle/>
          <a:p>
            <a:pPr marL="0" marR="0" algn="just">
              <a:lnSpc>
                <a:spcPct val="115000"/>
              </a:lnSpc>
              <a:spcBef>
                <a:spcPts val="0"/>
              </a:spcBef>
              <a:spcAft>
                <a:spcPts val="1000"/>
              </a:spcAft>
            </a:pPr>
            <a:r>
              <a:rPr lang="en-US" sz="18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Increased accident likelihood - Modifications in truck dimensions results in poor aerodynamics causing road accidents.</a:t>
            </a:r>
            <a:endParaRPr lang="en-PK" sz="1800" dirty="0">
              <a:effectLst/>
              <a:latin typeface="Varela Round" panose="00000500000000000000" pitchFamily="2" charset="-79"/>
              <a:ea typeface="Arial" panose="020B0604020202020204" pitchFamily="34" charset="0"/>
              <a:cs typeface="Varela Round" panose="00000500000000000000" pitchFamily="2" charset="-79"/>
            </a:endParaRPr>
          </a:p>
        </p:txBody>
      </p:sp>
      <p:pic>
        <p:nvPicPr>
          <p:cNvPr id="7" name="Picture 6">
            <a:extLst>
              <a:ext uri="{FF2B5EF4-FFF2-40B4-BE49-F238E27FC236}">
                <a16:creationId xmlns:a16="http://schemas.microsoft.com/office/drawing/2014/main" id="{44C880C1-A686-FC75-4998-0712625FC5C2}"/>
              </a:ext>
            </a:extLst>
          </p:cNvPr>
          <p:cNvPicPr>
            <a:picLocks noChangeAspect="1"/>
          </p:cNvPicPr>
          <p:nvPr/>
        </p:nvPicPr>
        <p:blipFill>
          <a:blip r:embed="rId2"/>
          <a:stretch>
            <a:fillRect/>
          </a:stretch>
        </p:blipFill>
        <p:spPr>
          <a:xfrm>
            <a:off x="2002636" y="1437840"/>
            <a:ext cx="7970512" cy="4128338"/>
          </a:xfrm>
          <a:prstGeom prst="rect">
            <a:avLst/>
          </a:prstGeom>
        </p:spPr>
      </p:pic>
    </p:spTree>
    <p:extLst>
      <p:ext uri="{BB962C8B-B14F-4D97-AF65-F5344CB8AC3E}">
        <p14:creationId xmlns:p14="http://schemas.microsoft.com/office/powerpoint/2010/main" val="3263191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419;p37">
            <a:extLst>
              <a:ext uri="{FF2B5EF4-FFF2-40B4-BE49-F238E27FC236}">
                <a16:creationId xmlns:a16="http://schemas.microsoft.com/office/drawing/2014/main" id="{8BABD459-8618-B553-E926-9C6A5E9FB068}"/>
              </a:ext>
            </a:extLst>
          </p:cNvPr>
          <p:cNvSpPr txBox="1">
            <a:spLocks/>
          </p:cNvSpPr>
          <p:nvPr/>
        </p:nvSpPr>
        <p:spPr>
          <a:xfrm>
            <a:off x="1002984" y="421550"/>
            <a:ext cx="92840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sz="3600" dirty="0"/>
              <a:t>Road infrastructure &amp; freight transport</a:t>
            </a:r>
            <a:endParaRPr lang="en-US" dirty="0">
              <a:latin typeface="Rockwell Condensed" panose="02060603050405020104" pitchFamily="18" charset="0"/>
            </a:endParaRPr>
          </a:p>
        </p:txBody>
      </p:sp>
      <p:sp>
        <p:nvSpPr>
          <p:cNvPr id="3" name="Content Placeholder 2">
            <a:extLst>
              <a:ext uri="{FF2B5EF4-FFF2-40B4-BE49-F238E27FC236}">
                <a16:creationId xmlns:a16="http://schemas.microsoft.com/office/drawing/2014/main" id="{89BBDEE4-86BC-EC64-076D-A5625E242A9B}"/>
              </a:ext>
            </a:extLst>
          </p:cNvPr>
          <p:cNvSpPr txBox="1">
            <a:spLocks/>
          </p:cNvSpPr>
          <p:nvPr/>
        </p:nvSpPr>
        <p:spPr>
          <a:xfrm>
            <a:off x="838200" y="1825624"/>
            <a:ext cx="5486400" cy="461082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lgn="just">
              <a:spcBef>
                <a:spcPts val="600"/>
              </a:spcBef>
              <a:spcAft>
                <a:spcPts val="600"/>
              </a:spcAft>
              <a:buFont typeface="Arial" panose="020B0604020202020204" pitchFamily="34" charset="0"/>
              <a:buChar char="•"/>
            </a:pPr>
            <a:r>
              <a:rPr lang="en-US" sz="1600" b="1" dirty="0">
                <a:latin typeface="Arial" panose="020B0604020202020204" pitchFamily="34" charset="0"/>
                <a:ea typeface="Arial" panose="020B0604020202020204" pitchFamily="34" charset="0"/>
                <a:cs typeface="Times New Roman" panose="02020603050405020304" pitchFamily="18" charset="0"/>
              </a:rPr>
              <a:t>Four levels </a:t>
            </a:r>
            <a:r>
              <a:rPr lang="en-US" sz="1600" dirty="0">
                <a:latin typeface="Arial" panose="020B0604020202020204" pitchFamily="34" charset="0"/>
                <a:ea typeface="Arial" panose="020B0604020202020204" pitchFamily="34" charset="0"/>
                <a:cs typeface="Times New Roman" panose="02020603050405020304" pitchFamily="18" charset="0"/>
              </a:rPr>
              <a:t>of road transport flows - International Transport (Cross Border Points), Inter-city via the strategic federal and provincial network, and intra city urban and rural transport</a:t>
            </a:r>
          </a:p>
          <a:p>
            <a:pPr marL="342900" indent="-342900" algn="just">
              <a:spcBef>
                <a:spcPts val="600"/>
              </a:spcBef>
              <a:spcAft>
                <a:spcPts val="600"/>
              </a:spcAft>
              <a:buFont typeface="Arial" panose="020B0604020202020204" pitchFamily="34" charset="0"/>
              <a:buChar char="•"/>
            </a:pPr>
            <a:r>
              <a:rPr lang="en-US" sz="1600" dirty="0">
                <a:latin typeface="Arial" panose="020B0604020202020204" pitchFamily="34" charset="0"/>
                <a:ea typeface="Arial" panose="020B0604020202020204" pitchFamily="34" charset="0"/>
                <a:cs typeface="Times New Roman" panose="02020603050405020304" pitchFamily="18" charset="0"/>
              </a:rPr>
              <a:t>Freight &amp; Urban transport - dominated by the road sector</a:t>
            </a:r>
          </a:p>
          <a:p>
            <a:pPr marL="342900" indent="-342900" algn="just">
              <a:spcBef>
                <a:spcPts val="600"/>
              </a:spcBef>
              <a:spcAft>
                <a:spcPts val="600"/>
              </a:spcAft>
              <a:buFont typeface="Arial" panose="020B0604020202020204" pitchFamily="34" charset="0"/>
              <a:buChar char="•"/>
            </a:pPr>
            <a:r>
              <a:rPr lang="en-US" sz="1600" dirty="0">
                <a:latin typeface="Arial" panose="020B0604020202020204" pitchFamily="34" charset="0"/>
                <a:ea typeface="Arial" panose="020B0604020202020204" pitchFamily="34" charset="0"/>
                <a:cs typeface="Times New Roman" panose="02020603050405020304" pitchFamily="18" charset="0"/>
              </a:rPr>
              <a:t>Pakistan’s current road network -  more than 500,000 km</a:t>
            </a:r>
          </a:p>
          <a:p>
            <a:pPr marL="342900" indent="-342900" algn="just">
              <a:spcBef>
                <a:spcPts val="600"/>
              </a:spcBef>
              <a:spcAft>
                <a:spcPts val="600"/>
              </a:spcAft>
              <a:buFont typeface="Arial" panose="020B0604020202020204" pitchFamily="34" charset="0"/>
              <a:buChar char="•"/>
            </a:pPr>
            <a:r>
              <a:rPr lang="en-US" sz="1600" dirty="0">
                <a:latin typeface="Arial" panose="020B0604020202020204" pitchFamily="34" charset="0"/>
                <a:ea typeface="Arial" panose="020B0604020202020204" pitchFamily="34" charset="0"/>
                <a:cs typeface="Times New Roman" panose="02020603050405020304" pitchFamily="18" charset="0"/>
              </a:rPr>
              <a:t>Road density of 0.63 km/km</a:t>
            </a:r>
            <a:r>
              <a:rPr lang="en-US" sz="1600" baseline="30000" dirty="0">
                <a:latin typeface="Arial" panose="020B0604020202020204" pitchFamily="34" charset="0"/>
                <a:ea typeface="Arial" panose="020B0604020202020204" pitchFamily="34" charset="0"/>
                <a:cs typeface="Times New Roman" panose="02020603050405020304" pitchFamily="18" charset="0"/>
              </a:rPr>
              <a:t>2 </a:t>
            </a:r>
            <a:r>
              <a:rPr lang="en-US" sz="1600" dirty="0">
                <a:latin typeface="Arial" panose="020B0604020202020204" pitchFamily="34" charset="0"/>
                <a:cs typeface="Times New Roman" panose="02020603050405020304" pitchFamily="18" charset="0"/>
              </a:rPr>
              <a:t>- (NTRC study)</a:t>
            </a:r>
          </a:p>
          <a:p>
            <a:pPr marL="342900" indent="-342900" algn="just">
              <a:spcBef>
                <a:spcPts val="600"/>
              </a:spcBef>
              <a:spcAft>
                <a:spcPts val="600"/>
              </a:spcAft>
              <a:buFont typeface="Arial" panose="020B0604020202020204" pitchFamily="34" charset="0"/>
              <a:buChar char="•"/>
            </a:pPr>
            <a:r>
              <a:rPr lang="en-US" sz="1600" dirty="0">
                <a:latin typeface="Arial" panose="020B0604020202020204" pitchFamily="34" charset="0"/>
                <a:ea typeface="Arial" panose="020B0604020202020204" pitchFamily="34" charset="0"/>
                <a:cs typeface="Times New Roman" panose="02020603050405020304" pitchFamily="18" charset="0"/>
              </a:rPr>
              <a:t>National highways and motorways network (12,000 km) – Merely </a:t>
            </a:r>
            <a:r>
              <a:rPr lang="en-US" sz="1600" b="1" dirty="0">
                <a:latin typeface="Arial" panose="020B0604020202020204" pitchFamily="34" charset="0"/>
                <a:ea typeface="Arial" panose="020B0604020202020204" pitchFamily="34" charset="0"/>
                <a:cs typeface="Times New Roman" panose="02020603050405020304" pitchFamily="18" charset="0"/>
              </a:rPr>
              <a:t>2.4%</a:t>
            </a:r>
            <a:r>
              <a:rPr lang="en-US" sz="1600" dirty="0">
                <a:latin typeface="Arial" panose="020B0604020202020204" pitchFamily="34" charset="0"/>
                <a:ea typeface="Arial" panose="020B0604020202020204" pitchFamily="34" charset="0"/>
                <a:cs typeface="Times New Roman" panose="02020603050405020304" pitchFamily="18" charset="0"/>
              </a:rPr>
              <a:t> of the total road network</a:t>
            </a:r>
          </a:p>
          <a:p>
            <a:pPr marL="342900" indent="-342900" algn="just">
              <a:spcBef>
                <a:spcPts val="600"/>
              </a:spcBef>
              <a:spcAft>
                <a:spcPts val="600"/>
              </a:spcAft>
              <a:buFont typeface="Arial" panose="020B0604020202020204" pitchFamily="34" charset="0"/>
              <a:buChar char="•"/>
            </a:pPr>
            <a:r>
              <a:rPr lang="en-US" sz="1600" dirty="0">
                <a:latin typeface="Arial" panose="020B0604020202020204" pitchFamily="34" charset="0"/>
                <a:ea typeface="Arial" panose="020B0604020202020204" pitchFamily="34" charset="0"/>
                <a:cs typeface="Times New Roman" panose="02020603050405020304" pitchFamily="18" charset="0"/>
              </a:rPr>
              <a:t>Roads - accounts for 94% of all passenger kilometers (</a:t>
            </a:r>
            <a:r>
              <a:rPr lang="en-US" sz="1600" dirty="0" err="1">
                <a:latin typeface="Arial" panose="020B0604020202020204" pitchFamily="34" charset="0"/>
                <a:ea typeface="Arial" panose="020B0604020202020204" pitchFamily="34" charset="0"/>
                <a:cs typeface="Times New Roman" panose="02020603050405020304" pitchFamily="18" charset="0"/>
              </a:rPr>
              <a:t>pkm</a:t>
            </a:r>
            <a:r>
              <a:rPr lang="en-US" sz="1600" dirty="0">
                <a:latin typeface="Arial" panose="020B0604020202020204" pitchFamily="34" charset="0"/>
                <a:ea typeface="Arial" panose="020B0604020202020204" pitchFamily="34" charset="0"/>
                <a:cs typeface="Times New Roman" panose="02020603050405020304" pitchFamily="18" charset="0"/>
              </a:rPr>
              <a:t>) and 95% of freight ton kilometers (</a:t>
            </a:r>
            <a:r>
              <a:rPr lang="en-US" sz="1600" dirty="0" err="1">
                <a:latin typeface="Arial" panose="020B0604020202020204" pitchFamily="34" charset="0"/>
                <a:ea typeface="Arial" panose="020B0604020202020204" pitchFamily="34" charset="0"/>
                <a:cs typeface="Times New Roman" panose="02020603050405020304" pitchFamily="18" charset="0"/>
              </a:rPr>
              <a:t>tkm</a:t>
            </a:r>
            <a:r>
              <a:rPr lang="en-US" sz="1600" dirty="0">
                <a:latin typeface="Arial" panose="020B0604020202020204" pitchFamily="34" charset="0"/>
                <a:ea typeface="Arial" panose="020B0604020202020204" pitchFamily="34" charset="0"/>
                <a:cs typeface="Times New Roman" panose="02020603050405020304" pitchFamily="18" charset="0"/>
              </a:rPr>
              <a:t>)</a:t>
            </a:r>
            <a:endParaRPr lang="en-PK" sz="1600" dirty="0"/>
          </a:p>
        </p:txBody>
      </p:sp>
      <p:pic>
        <p:nvPicPr>
          <p:cNvPr id="4" name="Picture 3" descr="Map&#10;&#10;Description automatically generated">
            <a:extLst>
              <a:ext uri="{FF2B5EF4-FFF2-40B4-BE49-F238E27FC236}">
                <a16:creationId xmlns:a16="http://schemas.microsoft.com/office/drawing/2014/main" id="{C6F46D78-F95F-397A-EF6F-3A879D876E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4" r="2" b="2985"/>
          <a:stretch/>
        </p:blipFill>
        <p:spPr bwMode="auto">
          <a:xfrm>
            <a:off x="6489700" y="1904281"/>
            <a:ext cx="5262091" cy="4224808"/>
          </a:xfrm>
          <a:prstGeom prst="rect">
            <a:avLst/>
          </a:prstGeom>
          <a:extLst>
            <a:ext uri="{53640926-AAD7-44D8-BBD7-CCE9431645EC}">
              <a14:shadowObscured xmlns:a14="http://schemas.microsoft.com/office/drawing/2010/main"/>
            </a:ext>
          </a:extLst>
        </p:spPr>
      </p:pic>
      <p:pic>
        <p:nvPicPr>
          <p:cNvPr id="2" name="Picture 6" descr="Challenges and opportunities for the European transport sector">
            <a:extLst>
              <a:ext uri="{FF2B5EF4-FFF2-40B4-BE49-F238E27FC236}">
                <a16:creationId xmlns:a16="http://schemas.microsoft.com/office/drawing/2014/main" id="{93B272A5-A0D4-7600-3196-3EEC39B3D2BD}"/>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025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419;p37">
            <a:extLst>
              <a:ext uri="{FF2B5EF4-FFF2-40B4-BE49-F238E27FC236}">
                <a16:creationId xmlns:a16="http://schemas.microsoft.com/office/drawing/2014/main" id="{8BABD459-8618-B553-E926-9C6A5E9FB068}"/>
              </a:ext>
            </a:extLst>
          </p:cNvPr>
          <p:cNvSpPr txBox="1">
            <a:spLocks/>
          </p:cNvSpPr>
          <p:nvPr/>
        </p:nvSpPr>
        <p:spPr>
          <a:xfrm>
            <a:off x="1002984" y="421550"/>
            <a:ext cx="92840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sz="3600" dirty="0"/>
              <a:t>Road infrastructure &amp; freight transport </a:t>
            </a:r>
            <a:r>
              <a:rPr lang="en-US" sz="3600" b="0" dirty="0">
                <a:latin typeface="Rockwell Condensed" panose="02060603050405020104" pitchFamily="18" charset="0"/>
              </a:rPr>
              <a:t>(cont.)</a:t>
            </a:r>
            <a:endParaRPr lang="en-US" dirty="0">
              <a:latin typeface="Rockwell Condensed" panose="02060603050405020104" pitchFamily="18" charset="0"/>
            </a:endParaRPr>
          </a:p>
        </p:txBody>
      </p:sp>
      <p:pic>
        <p:nvPicPr>
          <p:cNvPr id="20" name="Content Placeholder 4" descr="Chart, line chart, histogram&#10;&#10;Description automatically generated">
            <a:extLst>
              <a:ext uri="{FF2B5EF4-FFF2-40B4-BE49-F238E27FC236}">
                <a16:creationId xmlns:a16="http://schemas.microsoft.com/office/drawing/2014/main" id="{50AAE5EA-8487-925C-8F0D-02ED28E3478C}"/>
              </a:ext>
            </a:extLst>
          </p:cNvPr>
          <p:cNvPicPr>
            <a:picLocks noChangeAspect="1"/>
          </p:cNvPicPr>
          <p:nvPr/>
        </p:nvPicPr>
        <p:blipFill>
          <a:blip r:embed="rId2"/>
          <a:stretch>
            <a:fillRect/>
          </a:stretch>
        </p:blipFill>
        <p:spPr>
          <a:xfrm>
            <a:off x="6297997" y="2216850"/>
            <a:ext cx="5493974" cy="3381325"/>
          </a:xfrm>
          <a:prstGeom prst="rect">
            <a:avLst/>
          </a:prstGeom>
          <a:solidFill>
            <a:srgbClr val="FFFFFF">
              <a:shade val="85000"/>
            </a:srgbClr>
          </a:solidFill>
        </p:spPr>
      </p:pic>
      <p:sp>
        <p:nvSpPr>
          <p:cNvPr id="21" name="Text Placeholder 2">
            <a:extLst>
              <a:ext uri="{FF2B5EF4-FFF2-40B4-BE49-F238E27FC236}">
                <a16:creationId xmlns:a16="http://schemas.microsoft.com/office/drawing/2014/main" id="{DE4C05F2-155B-3828-05B0-6253C38FBE1F}"/>
              </a:ext>
            </a:extLst>
          </p:cNvPr>
          <p:cNvSpPr txBox="1">
            <a:spLocks/>
          </p:cNvSpPr>
          <p:nvPr/>
        </p:nvSpPr>
        <p:spPr>
          <a:xfrm>
            <a:off x="661412" y="1283150"/>
            <a:ext cx="5232593" cy="524872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228600" algn="just">
              <a:lnSpc>
                <a:spcPct val="90000"/>
              </a:lnSpc>
              <a:spcBef>
                <a:spcPts val="600"/>
              </a:spcBef>
              <a:spcAft>
                <a:spcPts val="600"/>
              </a:spcAft>
              <a:buFont typeface="Arial" panose="020B0604020202020204" pitchFamily="34" charset="0"/>
              <a:buChar char="•"/>
            </a:pPr>
            <a:r>
              <a:rPr lang="en-US" sz="1600" dirty="0">
                <a:solidFill>
                  <a:schemeClr val="tx1"/>
                </a:solidFill>
                <a:effectLst/>
                <a:latin typeface="+mn-lt"/>
                <a:ea typeface="+mn-ea"/>
                <a:cs typeface="+mn-cs"/>
              </a:rPr>
              <a:t>Existing freight demand of the country -</a:t>
            </a:r>
            <a:r>
              <a:rPr lang="en-US" sz="1600" b="1" dirty="0">
                <a:solidFill>
                  <a:schemeClr val="tx1"/>
                </a:solidFill>
                <a:effectLst/>
                <a:latin typeface="+mn-lt"/>
                <a:ea typeface="+mn-ea"/>
                <a:cs typeface="+mn-cs"/>
              </a:rPr>
              <a:t>195 billion ton-kms</a:t>
            </a:r>
            <a:r>
              <a:rPr lang="en-US" sz="1600" dirty="0">
                <a:solidFill>
                  <a:schemeClr val="tx1"/>
                </a:solidFill>
                <a:effectLst/>
                <a:latin typeface="+mn-lt"/>
                <a:ea typeface="+mn-ea"/>
                <a:cs typeface="+mn-cs"/>
              </a:rPr>
              <a:t> (National Transport Plan 2020)</a:t>
            </a:r>
          </a:p>
          <a:p>
            <a:pPr marL="342900" indent="-228600" algn="just">
              <a:lnSpc>
                <a:spcPct val="90000"/>
              </a:lnSpc>
              <a:spcBef>
                <a:spcPts val="600"/>
              </a:spcBef>
              <a:spcAft>
                <a:spcPts val="600"/>
              </a:spcAft>
              <a:buFont typeface="Arial" panose="020B0604020202020204" pitchFamily="34" charset="0"/>
              <a:buChar char="•"/>
            </a:pPr>
            <a:r>
              <a:rPr lang="en-US" sz="1600" b="1" dirty="0">
                <a:solidFill>
                  <a:schemeClr val="tx1"/>
                </a:solidFill>
                <a:effectLst/>
                <a:latin typeface="+mn-lt"/>
                <a:ea typeface="+mn-ea"/>
                <a:cs typeface="+mn-cs"/>
              </a:rPr>
              <a:t>95% </a:t>
            </a:r>
            <a:r>
              <a:rPr lang="en-US" sz="1600" dirty="0">
                <a:solidFill>
                  <a:schemeClr val="tx1"/>
                </a:solidFill>
                <a:effectLst/>
                <a:latin typeface="+mn-lt"/>
                <a:ea typeface="+mn-ea"/>
                <a:cs typeface="+mn-cs"/>
              </a:rPr>
              <a:t>of Freight (185.25 billion ton-kms) - moved through roads in trucks of different types</a:t>
            </a:r>
          </a:p>
          <a:p>
            <a:pPr marL="342900" indent="-228600" algn="just">
              <a:lnSpc>
                <a:spcPct val="90000"/>
              </a:lnSpc>
              <a:spcBef>
                <a:spcPts val="600"/>
              </a:spcBef>
              <a:spcAft>
                <a:spcPts val="600"/>
              </a:spcAft>
              <a:buFont typeface="Arial" panose="020B0604020202020204" pitchFamily="34" charset="0"/>
              <a:buChar char="•"/>
            </a:pPr>
            <a:r>
              <a:rPr lang="en-US" sz="1600" dirty="0">
                <a:solidFill>
                  <a:schemeClr val="tx1"/>
                </a:solidFill>
                <a:effectLst/>
                <a:latin typeface="+mn-lt"/>
                <a:ea typeface="+mn-ea"/>
                <a:cs typeface="+mn-cs"/>
              </a:rPr>
              <a:t>Pakistan Railways (PR) in the freight haulage – Decline</a:t>
            </a:r>
          </a:p>
          <a:p>
            <a:pPr marL="342900" indent="-228600" algn="just">
              <a:lnSpc>
                <a:spcPct val="90000"/>
              </a:lnSpc>
              <a:spcBef>
                <a:spcPts val="600"/>
              </a:spcBef>
              <a:spcAft>
                <a:spcPts val="600"/>
              </a:spcAft>
              <a:buFont typeface="Arial" panose="020B0604020202020204" pitchFamily="34" charset="0"/>
              <a:buChar char="•"/>
            </a:pPr>
            <a:r>
              <a:rPr lang="en-US" sz="1600" dirty="0">
                <a:solidFill>
                  <a:schemeClr val="tx1"/>
                </a:solidFill>
                <a:effectLst/>
                <a:latin typeface="+mn-lt"/>
                <a:ea typeface="+mn-ea"/>
                <a:cs typeface="+mn-cs"/>
              </a:rPr>
              <a:t>In 1950s, PR’s share in freight haulage was over 86% - now 4% only (PBS, 2008)</a:t>
            </a:r>
          </a:p>
          <a:p>
            <a:pPr marL="342900" indent="-228600" algn="just">
              <a:lnSpc>
                <a:spcPct val="90000"/>
              </a:lnSpc>
              <a:spcBef>
                <a:spcPts val="600"/>
              </a:spcBef>
              <a:spcAft>
                <a:spcPts val="600"/>
              </a:spcAft>
              <a:buFont typeface="Arial" panose="020B0604020202020204" pitchFamily="34" charset="0"/>
              <a:buChar char="•"/>
            </a:pPr>
            <a:r>
              <a:rPr lang="en-US" sz="1600" dirty="0">
                <a:solidFill>
                  <a:schemeClr val="tx1"/>
                </a:solidFill>
                <a:effectLst/>
                <a:latin typeface="+mn-lt"/>
                <a:ea typeface="+mn-ea"/>
                <a:cs typeface="+mn-cs"/>
              </a:rPr>
              <a:t>Major factor - the cross-subsidization of passenger traffic from freight</a:t>
            </a:r>
          </a:p>
          <a:p>
            <a:pPr marL="342900" indent="-228600" algn="just">
              <a:lnSpc>
                <a:spcPct val="90000"/>
              </a:lnSpc>
              <a:spcBef>
                <a:spcPts val="600"/>
              </a:spcBef>
              <a:spcAft>
                <a:spcPts val="600"/>
              </a:spcAft>
              <a:buFont typeface="Arial" panose="020B0604020202020204" pitchFamily="34" charset="0"/>
              <a:buChar char="•"/>
            </a:pPr>
            <a:r>
              <a:rPr lang="en-US" sz="1600" dirty="0">
                <a:solidFill>
                  <a:schemeClr val="tx1"/>
                </a:solidFill>
                <a:effectLst/>
                <a:latin typeface="+mn-lt"/>
                <a:ea typeface="+mn-ea"/>
                <a:cs typeface="+mn-cs"/>
              </a:rPr>
              <a:t>According to the Planning Commission (Government of Pakistan, 2011), </a:t>
            </a:r>
          </a:p>
          <a:p>
            <a:pPr marL="342900" indent="-228600" algn="just">
              <a:lnSpc>
                <a:spcPct val="90000"/>
              </a:lnSpc>
              <a:spcBef>
                <a:spcPts val="600"/>
              </a:spcBef>
              <a:spcAft>
                <a:spcPts val="600"/>
              </a:spcAft>
              <a:buFont typeface="Arial" panose="020B0604020202020204" pitchFamily="34" charset="0"/>
              <a:buChar char="•"/>
            </a:pPr>
            <a:r>
              <a:rPr lang="en-US" sz="1600" dirty="0">
                <a:solidFill>
                  <a:schemeClr val="tx1"/>
                </a:solidFill>
                <a:latin typeface="+mn-lt"/>
                <a:ea typeface="+mn-ea"/>
                <a:cs typeface="+mn-cs"/>
              </a:rPr>
              <a:t>P</a:t>
            </a:r>
            <a:r>
              <a:rPr lang="en-US" sz="1600" dirty="0">
                <a:solidFill>
                  <a:schemeClr val="tx1"/>
                </a:solidFill>
                <a:effectLst/>
                <a:latin typeface="+mn-lt"/>
                <a:ea typeface="+mn-ea"/>
                <a:cs typeface="+mn-cs"/>
              </a:rPr>
              <a:t>roductivity of PR’s freight operations was only one-eighth and one-third of China and India, respectively (Planning Commission</a:t>
            </a:r>
            <a:r>
              <a:rPr lang="en-US" sz="1600" dirty="0">
                <a:solidFill>
                  <a:schemeClr val="tx1"/>
                </a:solidFill>
                <a:latin typeface="+mn-lt"/>
                <a:ea typeface="+mn-ea"/>
                <a:cs typeface="+mn-cs"/>
              </a:rPr>
              <a:t>, 2011)</a:t>
            </a:r>
          </a:p>
        </p:txBody>
      </p:sp>
      <p:pic>
        <p:nvPicPr>
          <p:cNvPr id="2" name="Picture 6" descr="Challenges and opportunities for the European transport sector">
            <a:extLst>
              <a:ext uri="{FF2B5EF4-FFF2-40B4-BE49-F238E27FC236}">
                <a16:creationId xmlns:a16="http://schemas.microsoft.com/office/drawing/2014/main" id="{E1BB26FF-F3D5-0695-778C-77A9A7C0A8AE}"/>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8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F96FC776-2D47-B687-4B7A-30F15F674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06D6DA1C-FEFC-FD56-0948-9A390A711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D22A7C81-FDCC-D577-F5DE-7F0D143A8943}"/>
              </a:ext>
            </a:extLst>
          </p:cNvPr>
          <p:cNvSpPr>
            <a:spLocks noGrp="1"/>
          </p:cNvSpPr>
          <p:nvPr>
            <p:ph type="title"/>
          </p:nvPr>
        </p:nvSpPr>
        <p:spPr>
          <a:xfrm>
            <a:off x="1051560" y="586822"/>
            <a:ext cx="3657600" cy="1645920"/>
          </a:xfrm>
        </p:spPr>
        <p:txBody>
          <a:bodyPr>
            <a:normAutofit/>
          </a:bodyPr>
          <a:lstStyle/>
          <a:p>
            <a:r>
              <a:rPr lang="en-US" sz="3200"/>
              <a:t>International Context for Regional Transport</a:t>
            </a:r>
            <a:endParaRPr lang="en-US" sz="3200" b="0">
              <a:latin typeface="Rockwell Condensed" panose="02060603050405020104" pitchFamily="18" charset="0"/>
            </a:endParaRPr>
          </a:p>
        </p:txBody>
      </p:sp>
      <p:sp>
        <p:nvSpPr>
          <p:cNvPr id="9" name="Rectangle 8">
            <a:extLst>
              <a:ext uri="{FF2B5EF4-FFF2-40B4-BE49-F238E27FC236}">
                <a16:creationId xmlns:a16="http://schemas.microsoft.com/office/drawing/2014/main" id="{BC838FD3-0F59-047C-EC1C-84F28E35E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F8DFAC94-10ED-2B28-E5B4-6EEC661A7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F0118E88-2848-F724-B9A4-A74C6011EADE}"/>
              </a:ext>
            </a:extLst>
          </p:cNvPr>
          <p:cNvSpPr txBox="1">
            <a:spLocks/>
          </p:cNvSpPr>
          <p:nvPr/>
        </p:nvSpPr>
        <p:spPr>
          <a:xfrm>
            <a:off x="5250106" y="586822"/>
            <a:ext cx="6106742" cy="1645920"/>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spcBef>
                <a:spcPts val="600"/>
              </a:spcBef>
              <a:spcAft>
                <a:spcPts val="600"/>
              </a:spcAft>
              <a:buFont typeface="Arial" panose="020B0604020202020204" pitchFamily="34" charset="0"/>
              <a:buChar char="•"/>
            </a:pPr>
            <a:r>
              <a:rPr lang="en-US" sz="1800">
                <a:latin typeface="Arial" panose="020B0604020202020204" pitchFamily="34" charset="0"/>
                <a:ea typeface="Arial" panose="020B0604020202020204" pitchFamily="34" charset="0"/>
                <a:cs typeface="Times New Roman" panose="02020603050405020304" pitchFamily="18" charset="0"/>
              </a:rPr>
              <a:t>Several key corridors defined by ECO, CAREC, the UNESCAP, &amp; the CPEC</a:t>
            </a:r>
          </a:p>
          <a:p>
            <a:pPr marL="342900" indent="-342900">
              <a:spcBef>
                <a:spcPts val="600"/>
              </a:spcBef>
              <a:spcAft>
                <a:spcPts val="600"/>
              </a:spcAft>
              <a:buFont typeface="Arial" panose="020B0604020202020204" pitchFamily="34" charset="0"/>
              <a:buChar char="•"/>
            </a:pPr>
            <a:r>
              <a:rPr lang="en-US" sz="1800">
                <a:latin typeface="Arial" panose="020B0604020202020204" pitchFamily="34" charset="0"/>
                <a:ea typeface="Arial" panose="020B0604020202020204" pitchFamily="34" charset="0"/>
                <a:cs typeface="Times New Roman" panose="02020603050405020304" pitchFamily="18" charset="0"/>
              </a:rPr>
              <a:t>Potential for regional travel along these key routes, and form part of the national corridor definition</a:t>
            </a:r>
          </a:p>
        </p:txBody>
      </p:sp>
      <p:pic>
        <p:nvPicPr>
          <p:cNvPr id="12" name="Picture 11" descr="Map&#10;&#10;Description automatically generated">
            <a:extLst>
              <a:ext uri="{FF2B5EF4-FFF2-40B4-BE49-F238E27FC236}">
                <a16:creationId xmlns:a16="http://schemas.microsoft.com/office/drawing/2014/main" id="{BD7AE70F-EB8C-3096-FAEA-C401A9202D33}"/>
              </a:ext>
            </a:extLst>
          </p:cNvPr>
          <p:cNvPicPr>
            <a:picLocks/>
          </p:cNvPicPr>
          <p:nvPr/>
        </p:nvPicPr>
        <p:blipFill rotWithShape="1">
          <a:blip r:embed="rId2" cstate="print">
            <a:extLst>
              <a:ext uri="{28A0092B-C50C-407E-A947-70E740481C1C}">
                <a14:useLocalDpi xmlns:a14="http://schemas.microsoft.com/office/drawing/2010/main" val="0"/>
              </a:ext>
            </a:extLst>
          </a:blip>
          <a:srcRect l="1985" t="2947" r="9624" b="540"/>
          <a:stretch/>
        </p:blipFill>
        <p:spPr bwMode="auto">
          <a:xfrm>
            <a:off x="330200" y="2729397"/>
            <a:ext cx="5413304" cy="3856744"/>
          </a:xfrm>
          <a:prstGeom prst="rect">
            <a:avLst/>
          </a:prstGeom>
          <a:noFill/>
          <a:extLst>
            <a:ext uri="{53640926-AAD7-44D8-BBD7-CCE9431645EC}">
              <a14:shadowObscured xmlns:a14="http://schemas.microsoft.com/office/drawing/2010/main"/>
            </a:ext>
          </a:extLst>
        </p:spPr>
      </p:pic>
      <p:pic>
        <p:nvPicPr>
          <p:cNvPr id="13" name="Picture 12" descr="Map&#10;&#10;Description automatically generated">
            <a:extLst>
              <a:ext uri="{FF2B5EF4-FFF2-40B4-BE49-F238E27FC236}">
                <a16:creationId xmlns:a16="http://schemas.microsoft.com/office/drawing/2014/main" id="{0531A5CD-7135-037F-D706-6BE2B1B89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 t="700" r="11470" b="2983"/>
          <a:stretch/>
        </p:blipFill>
        <p:spPr bwMode="auto">
          <a:xfrm>
            <a:off x="6054127" y="2675169"/>
            <a:ext cx="5807673" cy="3910972"/>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409167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867D-2C36-4509-8B2B-3D27C7000D1D}"/>
              </a:ext>
            </a:extLst>
          </p:cNvPr>
          <p:cNvSpPr>
            <a:spLocks noGrp="1"/>
          </p:cNvSpPr>
          <p:nvPr>
            <p:ph type="title"/>
          </p:nvPr>
        </p:nvSpPr>
        <p:spPr>
          <a:xfrm>
            <a:off x="960000" y="630387"/>
            <a:ext cx="6012300" cy="763600"/>
          </a:xfrm>
        </p:spPr>
        <p:txBody>
          <a:bodyPr/>
          <a:lstStyle/>
          <a:p>
            <a:r>
              <a:rPr lang="en-US" sz="4000" dirty="0"/>
              <a:t>SEQUENCE OF THE PRESENTATION</a:t>
            </a:r>
          </a:p>
        </p:txBody>
      </p:sp>
      <p:sp>
        <p:nvSpPr>
          <p:cNvPr id="4" name="Content Placeholder 2">
            <a:extLst>
              <a:ext uri="{FF2B5EF4-FFF2-40B4-BE49-F238E27FC236}">
                <a16:creationId xmlns:a16="http://schemas.microsoft.com/office/drawing/2014/main" id="{D12F07BC-DDEB-43C8-9C17-4B68EC8B3923}"/>
              </a:ext>
            </a:extLst>
          </p:cNvPr>
          <p:cNvSpPr txBox="1">
            <a:spLocks/>
          </p:cNvSpPr>
          <p:nvPr/>
        </p:nvSpPr>
        <p:spPr>
          <a:xfrm>
            <a:off x="960000" y="1841631"/>
            <a:ext cx="10799381" cy="405875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609570" marR="0" lvl="0" indent="-457178" algn="l" rtl="0">
              <a:lnSpc>
                <a:spcPct val="100000"/>
              </a:lnSpc>
              <a:spcBef>
                <a:spcPts val="0"/>
              </a:spcBef>
              <a:spcAft>
                <a:spcPts val="0"/>
              </a:spcAft>
              <a:buClr>
                <a:schemeClr val="accent1"/>
              </a:buClr>
              <a:buSzPts val="1800"/>
              <a:buFont typeface="Darker Grotesque SemiBold"/>
              <a:buAutoNum type="arabicPeriod"/>
              <a:defRPr sz="1600" b="0" i="0" u="none" strike="noStrike" cap="none">
                <a:solidFill>
                  <a:srgbClr val="434343"/>
                </a:solidFill>
                <a:latin typeface="Varela Round"/>
                <a:ea typeface="Varela Round"/>
                <a:cs typeface="Varela Round"/>
                <a:sym typeface="Varela Round"/>
              </a:defRPr>
            </a:lvl1pPr>
            <a:lvl2pPr marL="1219140" marR="0" lvl="1" indent="-423312" algn="l" rtl="0">
              <a:lnSpc>
                <a:spcPct val="115000"/>
              </a:lnSpc>
              <a:spcBef>
                <a:spcPts val="0"/>
              </a:spcBef>
              <a:spcAft>
                <a:spcPts val="0"/>
              </a:spcAft>
              <a:buClr>
                <a:srgbClr val="15325B"/>
              </a:buClr>
              <a:buSzPts val="1400"/>
              <a:buFont typeface="Darker Grotesque SemiBold"/>
              <a:buAutoNum type="alphaLcPeriod"/>
              <a:defRPr sz="1867" b="0" i="0" u="none" strike="noStrike" cap="none">
                <a:solidFill>
                  <a:srgbClr val="434343"/>
                </a:solidFill>
                <a:latin typeface="Varela Round"/>
                <a:ea typeface="Varela Round"/>
                <a:cs typeface="Varela Round"/>
                <a:sym typeface="Varela Round"/>
              </a:defRPr>
            </a:lvl2pPr>
            <a:lvl3pPr marL="1828709" marR="0" lvl="2" indent="-423312" algn="l" rtl="0">
              <a:lnSpc>
                <a:spcPct val="115000"/>
              </a:lnSpc>
              <a:spcBef>
                <a:spcPts val="0"/>
              </a:spcBef>
              <a:spcAft>
                <a:spcPts val="0"/>
              </a:spcAft>
              <a:buClr>
                <a:srgbClr val="15325B"/>
              </a:buClr>
              <a:buSzPts val="1400"/>
              <a:buFont typeface="Darker Grotesque SemiBold"/>
              <a:buAutoNum type="romanLcPeriod"/>
              <a:defRPr sz="1867" b="0" i="0" u="none" strike="noStrike" cap="none">
                <a:solidFill>
                  <a:srgbClr val="434343"/>
                </a:solidFill>
                <a:latin typeface="Varela Round"/>
                <a:ea typeface="Varela Round"/>
                <a:cs typeface="Varela Round"/>
                <a:sym typeface="Varela Round"/>
              </a:defRPr>
            </a:lvl3pPr>
            <a:lvl4pPr marL="2438278" marR="0" lvl="3" indent="-423312" algn="l" rtl="0">
              <a:lnSpc>
                <a:spcPct val="115000"/>
              </a:lnSpc>
              <a:spcBef>
                <a:spcPts val="0"/>
              </a:spcBef>
              <a:spcAft>
                <a:spcPts val="0"/>
              </a:spcAft>
              <a:buClr>
                <a:srgbClr val="15325B"/>
              </a:buClr>
              <a:buSzPts val="1400"/>
              <a:buFont typeface="Darker Grotesque SemiBold"/>
              <a:buAutoNum type="arabicPeriod"/>
              <a:defRPr sz="1867" b="0" i="0" u="none" strike="noStrike" cap="none">
                <a:solidFill>
                  <a:srgbClr val="434343"/>
                </a:solidFill>
                <a:latin typeface="Varela Round"/>
                <a:ea typeface="Varela Round"/>
                <a:cs typeface="Varela Round"/>
                <a:sym typeface="Varela Round"/>
              </a:defRPr>
            </a:lvl4pPr>
            <a:lvl5pPr marL="3047848" marR="0" lvl="4" indent="-423312" algn="l" rtl="0">
              <a:lnSpc>
                <a:spcPct val="115000"/>
              </a:lnSpc>
              <a:spcBef>
                <a:spcPts val="0"/>
              </a:spcBef>
              <a:spcAft>
                <a:spcPts val="0"/>
              </a:spcAft>
              <a:buClr>
                <a:srgbClr val="15325B"/>
              </a:buClr>
              <a:buSzPts val="1400"/>
              <a:buFont typeface="Darker Grotesque SemiBold"/>
              <a:buAutoNum type="alphaLcPeriod"/>
              <a:defRPr sz="1867" b="0" i="0" u="none" strike="noStrike" cap="none">
                <a:solidFill>
                  <a:srgbClr val="434343"/>
                </a:solidFill>
                <a:latin typeface="Varela Round"/>
                <a:ea typeface="Varela Round"/>
                <a:cs typeface="Varela Round"/>
                <a:sym typeface="Varela Round"/>
              </a:defRPr>
            </a:lvl5pPr>
            <a:lvl6pPr marL="3657418" marR="0" lvl="5" indent="-423312" algn="l" rtl="0">
              <a:lnSpc>
                <a:spcPct val="115000"/>
              </a:lnSpc>
              <a:spcBef>
                <a:spcPts val="0"/>
              </a:spcBef>
              <a:spcAft>
                <a:spcPts val="0"/>
              </a:spcAft>
              <a:buClr>
                <a:srgbClr val="15325B"/>
              </a:buClr>
              <a:buSzPts val="1400"/>
              <a:buFont typeface="Darker Grotesque SemiBold"/>
              <a:buAutoNum type="romanLcPeriod"/>
              <a:defRPr sz="1867" b="0" i="0" u="none" strike="noStrike" cap="none">
                <a:solidFill>
                  <a:srgbClr val="434343"/>
                </a:solidFill>
                <a:latin typeface="Varela Round"/>
                <a:ea typeface="Varela Round"/>
                <a:cs typeface="Varela Round"/>
                <a:sym typeface="Varela Round"/>
              </a:defRPr>
            </a:lvl6pPr>
            <a:lvl7pPr marL="4266987" marR="0" lvl="6" indent="-423312" algn="l" rtl="0">
              <a:lnSpc>
                <a:spcPct val="115000"/>
              </a:lnSpc>
              <a:spcBef>
                <a:spcPts val="0"/>
              </a:spcBef>
              <a:spcAft>
                <a:spcPts val="0"/>
              </a:spcAft>
              <a:buClr>
                <a:srgbClr val="15325B"/>
              </a:buClr>
              <a:buSzPts val="1400"/>
              <a:buFont typeface="Darker Grotesque SemiBold"/>
              <a:buAutoNum type="arabicPeriod"/>
              <a:defRPr sz="1867" b="0" i="0" u="none" strike="noStrike" cap="none">
                <a:solidFill>
                  <a:srgbClr val="434343"/>
                </a:solidFill>
                <a:latin typeface="Varela Round"/>
                <a:ea typeface="Varela Round"/>
                <a:cs typeface="Varela Round"/>
                <a:sym typeface="Varela Round"/>
              </a:defRPr>
            </a:lvl7pPr>
            <a:lvl8pPr marL="4876557" marR="0" lvl="7" indent="-423312" algn="l" rtl="0">
              <a:lnSpc>
                <a:spcPct val="115000"/>
              </a:lnSpc>
              <a:spcBef>
                <a:spcPts val="0"/>
              </a:spcBef>
              <a:spcAft>
                <a:spcPts val="0"/>
              </a:spcAft>
              <a:buClr>
                <a:srgbClr val="15325B"/>
              </a:buClr>
              <a:buSzPts val="1400"/>
              <a:buFont typeface="Darker Grotesque SemiBold"/>
              <a:buAutoNum type="alphaLcPeriod"/>
              <a:defRPr sz="1867" b="0" i="0" u="none" strike="noStrike" cap="none">
                <a:solidFill>
                  <a:srgbClr val="434343"/>
                </a:solidFill>
                <a:latin typeface="Varela Round"/>
                <a:ea typeface="Varela Round"/>
                <a:cs typeface="Varela Round"/>
                <a:sym typeface="Varela Round"/>
              </a:defRPr>
            </a:lvl8pPr>
            <a:lvl9pPr marL="5486126" marR="0" lvl="8" indent="-423312" algn="l" rtl="0">
              <a:lnSpc>
                <a:spcPct val="115000"/>
              </a:lnSpc>
              <a:spcBef>
                <a:spcPts val="0"/>
              </a:spcBef>
              <a:spcAft>
                <a:spcPts val="0"/>
              </a:spcAft>
              <a:buClr>
                <a:srgbClr val="15325B"/>
              </a:buClr>
              <a:buSzPts val="1400"/>
              <a:buFont typeface="Darker Grotesque SemiBold"/>
              <a:buAutoNum type="romanLcPeriod"/>
              <a:defRPr sz="1867" b="0" i="0" u="none" strike="noStrike" cap="none">
                <a:solidFill>
                  <a:srgbClr val="434343"/>
                </a:solidFill>
                <a:latin typeface="Varela Round"/>
                <a:ea typeface="Varela Round"/>
                <a:cs typeface="Varela Round"/>
                <a:sym typeface="Varela Round"/>
              </a:defRPr>
            </a:lvl9pPr>
          </a:lstStyle>
          <a:p>
            <a:r>
              <a:rPr lang="en-US" sz="3200" dirty="0"/>
              <a:t>Overview of Transport Sector in Pakistan</a:t>
            </a:r>
          </a:p>
          <a:p>
            <a:r>
              <a:rPr lang="en-US" sz="3200" dirty="0"/>
              <a:t>Objectives &amp; Approach for the Study</a:t>
            </a:r>
          </a:p>
          <a:p>
            <a:r>
              <a:rPr lang="en-US" sz="3200" dirty="0"/>
              <a:t>Fleet Characteristics</a:t>
            </a:r>
          </a:p>
          <a:p>
            <a:r>
              <a:rPr lang="en-US" sz="3200" dirty="0"/>
              <a:t>Road Freight Transport Prices &amp; Costs</a:t>
            </a:r>
          </a:p>
          <a:p>
            <a:r>
              <a:rPr lang="en-US" sz="3200" dirty="0"/>
              <a:t>Contemporary Challenges for Local Trucking Industry</a:t>
            </a:r>
          </a:p>
          <a:p>
            <a:r>
              <a:rPr lang="en-US" sz="3200" dirty="0"/>
              <a:t>Modern Trucking Concepts</a:t>
            </a:r>
          </a:p>
          <a:p>
            <a:r>
              <a:rPr lang="en-US" sz="3200" dirty="0"/>
              <a:t>Recommendations</a:t>
            </a:r>
            <a:endParaRPr lang="en-US" dirty="0"/>
          </a:p>
        </p:txBody>
      </p:sp>
      <p:pic>
        <p:nvPicPr>
          <p:cNvPr id="5" name="Picture 4">
            <a:extLst>
              <a:ext uri="{FF2B5EF4-FFF2-40B4-BE49-F238E27FC236}">
                <a16:creationId xmlns:a16="http://schemas.microsoft.com/office/drawing/2014/main" id="{0216F0B3-08E1-756C-ED47-FBC3E1997F5E}"/>
              </a:ext>
            </a:extLst>
          </p:cNvPr>
          <p:cNvPicPr>
            <a:picLocks noChangeAspect="1"/>
          </p:cNvPicPr>
          <p:nvPr/>
        </p:nvPicPr>
        <p:blipFill>
          <a:blip r:embed="rId2"/>
          <a:stretch>
            <a:fillRect/>
          </a:stretch>
        </p:blipFill>
        <p:spPr>
          <a:xfrm>
            <a:off x="9982130" y="623314"/>
            <a:ext cx="1600339" cy="662997"/>
          </a:xfrm>
          <a:prstGeom prst="rect">
            <a:avLst/>
          </a:prstGeom>
        </p:spPr>
      </p:pic>
      <p:pic>
        <p:nvPicPr>
          <p:cNvPr id="3" name="Picture 6" descr="Challenges and opportunities for the European transport sector">
            <a:extLst>
              <a:ext uri="{FF2B5EF4-FFF2-40B4-BE49-F238E27FC236}">
                <a16:creationId xmlns:a16="http://schemas.microsoft.com/office/drawing/2014/main" id="{467E08D2-13AD-BAB8-C95F-D89AF3BB4C1E}"/>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29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25DFED47-F8BA-449B-28A5-F645E3710EA2}"/>
              </a:ext>
            </a:extLst>
          </p:cNvPr>
          <p:cNvSpPr txBox="1">
            <a:spLocks/>
          </p:cNvSpPr>
          <p:nvPr/>
        </p:nvSpPr>
        <p:spPr>
          <a:xfrm>
            <a:off x="957766" y="404985"/>
            <a:ext cx="5907533" cy="699916"/>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algn="l"/>
            <a:r>
              <a:rPr lang="en-US" sz="3600" dirty="0"/>
              <a:t>stakeholders</a:t>
            </a:r>
          </a:p>
        </p:txBody>
      </p:sp>
      <p:graphicFrame>
        <p:nvGraphicFramePr>
          <p:cNvPr id="9" name="Table 8">
            <a:extLst>
              <a:ext uri="{FF2B5EF4-FFF2-40B4-BE49-F238E27FC236}">
                <a16:creationId xmlns:a16="http://schemas.microsoft.com/office/drawing/2014/main" id="{8F0F18CE-EBB6-7F4A-DA36-4C85E3CEA851}"/>
              </a:ext>
            </a:extLst>
          </p:cNvPr>
          <p:cNvGraphicFramePr>
            <a:graphicFrameLocks noGrp="1"/>
          </p:cNvGraphicFramePr>
          <p:nvPr>
            <p:extLst>
              <p:ext uri="{D42A27DB-BD31-4B8C-83A1-F6EECF244321}">
                <p14:modId xmlns:p14="http://schemas.microsoft.com/office/powerpoint/2010/main" val="1320984563"/>
              </p:ext>
            </p:extLst>
          </p:nvPr>
        </p:nvGraphicFramePr>
        <p:xfrm>
          <a:off x="957766" y="1223397"/>
          <a:ext cx="10317184" cy="5376178"/>
        </p:xfrm>
        <a:graphic>
          <a:graphicData uri="http://schemas.openxmlformats.org/drawingml/2006/table">
            <a:tbl>
              <a:tblPr firstRow="1" firstCol="1" bandRow="1">
                <a:tableStyleId>{793D81CF-94F2-401A-BA57-92F5A7B2D0C5}</a:tableStyleId>
              </a:tblPr>
              <a:tblGrid>
                <a:gridCol w="3497896">
                  <a:extLst>
                    <a:ext uri="{9D8B030D-6E8A-4147-A177-3AD203B41FA5}">
                      <a16:colId xmlns:a16="http://schemas.microsoft.com/office/drawing/2014/main" val="1155264364"/>
                    </a:ext>
                  </a:extLst>
                </a:gridCol>
                <a:gridCol w="6819288">
                  <a:extLst>
                    <a:ext uri="{9D8B030D-6E8A-4147-A177-3AD203B41FA5}">
                      <a16:colId xmlns:a16="http://schemas.microsoft.com/office/drawing/2014/main" val="2190539367"/>
                    </a:ext>
                  </a:extLst>
                </a:gridCol>
              </a:tblGrid>
              <a:tr h="188624">
                <a:tc>
                  <a:txBody>
                    <a:bodyPr/>
                    <a:lstStyle/>
                    <a:p>
                      <a:pPr marL="0" marR="0" algn="ctr">
                        <a:lnSpc>
                          <a:spcPct val="115000"/>
                        </a:lnSpc>
                        <a:spcBef>
                          <a:spcPts val="0"/>
                        </a:spcBef>
                        <a:spcAft>
                          <a:spcPts val="0"/>
                        </a:spcAft>
                      </a:pPr>
                      <a:r>
                        <a:rPr lang="en-PK" sz="1100" dirty="0">
                          <a:effectLst/>
                        </a:rPr>
                        <a:t>Sector</a:t>
                      </a:r>
                      <a:endParaRPr lang="en-PK" sz="1100" dirty="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0" marR="0" algn="ctr">
                        <a:lnSpc>
                          <a:spcPct val="115000"/>
                        </a:lnSpc>
                        <a:spcBef>
                          <a:spcPts val="0"/>
                        </a:spcBef>
                        <a:spcAft>
                          <a:spcPts val="0"/>
                        </a:spcAft>
                      </a:pPr>
                      <a:r>
                        <a:rPr lang="en-PK" sz="1100">
                          <a:effectLst/>
                        </a:rPr>
                        <a:t>Stakeholders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947836832"/>
                  </a:ext>
                </a:extLst>
              </a:tr>
              <a:tr h="176942">
                <a:tc rowSpan="9">
                  <a:txBody>
                    <a:bodyPr/>
                    <a:lstStyle/>
                    <a:p>
                      <a:pPr marL="0" marR="0" algn="ctr">
                        <a:lnSpc>
                          <a:spcPct val="115000"/>
                        </a:lnSpc>
                        <a:spcBef>
                          <a:spcPts val="0"/>
                        </a:spcBef>
                        <a:spcAft>
                          <a:spcPts val="0"/>
                        </a:spcAft>
                      </a:pPr>
                      <a:r>
                        <a:rPr lang="en-PK" sz="1100" dirty="0">
                          <a:effectLst/>
                        </a:rPr>
                        <a:t>Ports</a:t>
                      </a:r>
                      <a:endParaRPr lang="en-PK" sz="1100" dirty="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Port Authorities at Karachi, Gwadar, and Qasim Ports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313977748"/>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Pakistan Customs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3505123567"/>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International and local terminal operators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4046482802"/>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Federal Board of Revenue</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620006843"/>
                  </a:ext>
                </a:extLst>
              </a:tr>
              <a:tr h="293531">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Karachi Dock Labour Board (working at Karachi Port) and other employee associations in the port</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422692364"/>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Private-sector stevedoring companies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3663009054"/>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Logistics and Freight forwarding companies as well as cleaning agents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466579500"/>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Exporters and importers, in addition to the business community in general </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386277239"/>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Fishing communities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362044277"/>
                  </a:ext>
                </a:extLst>
              </a:tr>
              <a:tr h="176942">
                <a:tc rowSpan="7">
                  <a:txBody>
                    <a:bodyPr/>
                    <a:lstStyle/>
                    <a:p>
                      <a:pPr marL="0" marR="0" algn="ctr">
                        <a:lnSpc>
                          <a:spcPct val="115000"/>
                        </a:lnSpc>
                        <a:spcBef>
                          <a:spcPts val="0"/>
                        </a:spcBef>
                        <a:spcAft>
                          <a:spcPts val="0"/>
                        </a:spcAft>
                      </a:pPr>
                      <a:r>
                        <a:rPr lang="en-PK" sz="1100">
                          <a:effectLst/>
                        </a:rPr>
                        <a:t>Highways and Trucking</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National Highway Authority &amp; Provincial C&amp;W Departments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144412172"/>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Owners and employees of trucking companies (many are sole proprietorships)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923220001"/>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Owners and employees of auxiliary services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762642945"/>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Families and communities where the road transport sector is a major employer</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971601383"/>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Logistics and freight forwarding companies as well as clearing agents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488685749"/>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Trucking manufacturing industry</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872458708"/>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Pakistan Standards and Quality Control Authority (PS&amp;QC)</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413598282"/>
                  </a:ext>
                </a:extLst>
              </a:tr>
              <a:tr h="176942">
                <a:tc rowSpan="5">
                  <a:txBody>
                    <a:bodyPr/>
                    <a:lstStyle/>
                    <a:p>
                      <a:pPr marL="0" marR="0" algn="ctr">
                        <a:lnSpc>
                          <a:spcPct val="115000"/>
                        </a:lnSpc>
                        <a:spcBef>
                          <a:spcPts val="0"/>
                        </a:spcBef>
                        <a:spcAft>
                          <a:spcPts val="0"/>
                        </a:spcAft>
                      </a:pPr>
                      <a:r>
                        <a:rPr lang="en-PK" sz="1100">
                          <a:effectLst/>
                        </a:rPr>
                        <a:t>Railways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Pakistan Railways </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324600359"/>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Railways Workers Union</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4109670127"/>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Dry Ports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4090762027"/>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Logistics and freight forwarding companies as well as clearing agents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348029121"/>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Exporters and importers, in addition to the business community in general</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3089343145"/>
                  </a:ext>
                </a:extLst>
              </a:tr>
              <a:tr h="176942">
                <a:tc rowSpan="3">
                  <a:txBody>
                    <a:bodyPr/>
                    <a:lstStyle/>
                    <a:p>
                      <a:pPr marL="0" marR="0" algn="ctr">
                        <a:lnSpc>
                          <a:spcPct val="115000"/>
                        </a:lnSpc>
                        <a:spcBef>
                          <a:spcPts val="0"/>
                        </a:spcBef>
                        <a:spcAft>
                          <a:spcPts val="0"/>
                        </a:spcAft>
                      </a:pPr>
                      <a:r>
                        <a:rPr lang="en-PK" sz="1100">
                          <a:effectLst/>
                        </a:rPr>
                        <a:t>Aviation</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Civil Aviation Authority</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443628393"/>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Pakistan International Airlines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846586200"/>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Management of at least one private airline</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3027172451"/>
                  </a:ext>
                </a:extLst>
              </a:tr>
              <a:tr h="176942">
                <a:tc rowSpan="2">
                  <a:txBody>
                    <a:bodyPr/>
                    <a:lstStyle/>
                    <a:p>
                      <a:pPr marL="0" marR="0" algn="ctr">
                        <a:lnSpc>
                          <a:spcPct val="115000"/>
                        </a:lnSpc>
                        <a:spcBef>
                          <a:spcPts val="0"/>
                        </a:spcBef>
                        <a:spcAft>
                          <a:spcPts val="0"/>
                        </a:spcAft>
                      </a:pPr>
                      <a:r>
                        <a:rPr lang="en-PK" sz="1100">
                          <a:effectLst/>
                        </a:rPr>
                        <a:t>Traders</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dirty="0">
                          <a:effectLst/>
                        </a:rPr>
                        <a:t>Exporters and Importers, in addition to the business community in general</a:t>
                      </a:r>
                      <a:endParaRPr lang="en-PK" sz="1100" dirty="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706105007"/>
                  </a:ext>
                </a:extLst>
              </a:tr>
              <a:tr h="176942">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Chambers of Commerce &amp; Industry</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2842887294"/>
                  </a:ext>
                </a:extLst>
              </a:tr>
              <a:tr h="176942">
                <a:tc rowSpan="2">
                  <a:txBody>
                    <a:bodyPr/>
                    <a:lstStyle/>
                    <a:p>
                      <a:pPr marL="0" marR="0" algn="ctr">
                        <a:lnSpc>
                          <a:spcPct val="115000"/>
                        </a:lnSpc>
                        <a:spcBef>
                          <a:spcPts val="0"/>
                        </a:spcBef>
                        <a:spcAft>
                          <a:spcPts val="0"/>
                        </a:spcAft>
                      </a:pPr>
                      <a:r>
                        <a:rPr lang="en-PK" sz="1100" dirty="0">
                          <a:effectLst/>
                        </a:rPr>
                        <a:t>Cross-cutting</a:t>
                      </a:r>
                      <a:endParaRPr lang="en-PK" sz="1100" dirty="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a:effectLst/>
                        </a:rPr>
                        <a:t>Communities living along the main trade corridor</a:t>
                      </a:r>
                      <a:endParaRPr lang="en-PK" sz="110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1617930241"/>
                  </a:ext>
                </a:extLst>
              </a:tr>
              <a:tr h="293531">
                <a:tc vMerge="1">
                  <a:txBody>
                    <a:bodyPr/>
                    <a:lstStyle/>
                    <a:p>
                      <a:endParaRPr lang="en-PK"/>
                    </a:p>
                  </a:txBody>
                  <a:tcPr/>
                </a:tc>
                <a:tc>
                  <a:txBody>
                    <a:bodyPr/>
                    <a:lstStyle/>
                    <a:p>
                      <a:pPr marL="171450" marR="0" indent="-171450" algn="just">
                        <a:lnSpc>
                          <a:spcPct val="115000"/>
                        </a:lnSpc>
                        <a:spcBef>
                          <a:spcPts val="0"/>
                        </a:spcBef>
                        <a:spcAft>
                          <a:spcPts val="0"/>
                        </a:spcAft>
                        <a:buFont typeface="Arial" panose="020B0604020202020204" pitchFamily="34" charset="0"/>
                        <a:buChar char="•"/>
                      </a:pPr>
                      <a:r>
                        <a:rPr lang="en-PK" sz="1100" dirty="0">
                          <a:effectLst/>
                        </a:rPr>
                        <a:t>Families of those employed in the trade and transport sector (including women and children)</a:t>
                      </a:r>
                      <a:endParaRPr lang="en-PK" sz="1100" dirty="0">
                        <a:effectLst/>
                        <a:latin typeface="Arial" panose="020B0604020202020204" pitchFamily="34" charset="0"/>
                        <a:ea typeface="Arial" panose="020B0604020202020204" pitchFamily="34" charset="0"/>
                        <a:cs typeface="Times New Roman" panose="02020603050405020304" pitchFamily="18" charset="0"/>
                      </a:endParaRPr>
                    </a:p>
                  </a:txBody>
                  <a:tcPr marL="51339" marR="51339" marT="0" marB="0" anchor="ctr"/>
                </a:tc>
                <a:extLst>
                  <a:ext uri="{0D108BD9-81ED-4DB2-BD59-A6C34878D82A}">
                    <a16:rowId xmlns:a16="http://schemas.microsoft.com/office/drawing/2014/main" val="516343666"/>
                  </a:ext>
                </a:extLst>
              </a:tr>
            </a:tbl>
          </a:graphicData>
        </a:graphic>
      </p:graphicFrame>
      <p:pic>
        <p:nvPicPr>
          <p:cNvPr id="4" name="Picture 6" descr="Challenges and opportunities for the European transport sector">
            <a:extLst>
              <a:ext uri="{FF2B5EF4-FFF2-40B4-BE49-F238E27FC236}">
                <a16:creationId xmlns:a16="http://schemas.microsoft.com/office/drawing/2014/main" id="{B77FDE4E-7D8A-91F0-390E-FCBAEE12D702}"/>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47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25DFED47-F8BA-449B-28A5-F645E3710EA2}"/>
              </a:ext>
            </a:extLst>
          </p:cNvPr>
          <p:cNvSpPr txBox="1">
            <a:spLocks/>
          </p:cNvSpPr>
          <p:nvPr/>
        </p:nvSpPr>
        <p:spPr>
          <a:xfrm>
            <a:off x="957766" y="404985"/>
            <a:ext cx="9119684" cy="699916"/>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buClr>
                <a:schemeClr val="dk1"/>
              </a:buClr>
              <a:buSzPts val="3000"/>
              <a:buFont typeface="Staatliches"/>
              <a:buNone/>
              <a:defRPr sz="36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3000">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lvl="2"/>
            <a:r>
              <a:rPr lang="en-US" sz="3600" dirty="0"/>
              <a:t>Matrix for involved actors in Transport Sector</a:t>
            </a:r>
          </a:p>
        </p:txBody>
      </p:sp>
      <p:graphicFrame>
        <p:nvGraphicFramePr>
          <p:cNvPr id="2" name="Table 1">
            <a:extLst>
              <a:ext uri="{FF2B5EF4-FFF2-40B4-BE49-F238E27FC236}">
                <a16:creationId xmlns:a16="http://schemas.microsoft.com/office/drawing/2014/main" id="{EA2AA246-8EA4-457F-9B4B-96922E11DAED}"/>
              </a:ext>
            </a:extLst>
          </p:cNvPr>
          <p:cNvGraphicFramePr>
            <a:graphicFrameLocks noGrp="1"/>
          </p:cNvGraphicFramePr>
          <p:nvPr>
            <p:extLst>
              <p:ext uri="{D42A27DB-BD31-4B8C-83A1-F6EECF244321}">
                <p14:modId xmlns:p14="http://schemas.microsoft.com/office/powerpoint/2010/main" val="3936735319"/>
              </p:ext>
            </p:extLst>
          </p:nvPr>
        </p:nvGraphicFramePr>
        <p:xfrm>
          <a:off x="957766" y="1320448"/>
          <a:ext cx="10157909" cy="5328003"/>
        </p:xfrm>
        <a:graphic>
          <a:graphicData uri="http://schemas.openxmlformats.org/drawingml/2006/table">
            <a:tbl>
              <a:tblPr firstRow="1" bandRow="1">
                <a:tableStyleId>{793D81CF-94F2-401A-BA57-92F5A7B2D0C5}</a:tableStyleId>
              </a:tblPr>
              <a:tblGrid>
                <a:gridCol w="2605647">
                  <a:extLst>
                    <a:ext uri="{9D8B030D-6E8A-4147-A177-3AD203B41FA5}">
                      <a16:colId xmlns:a16="http://schemas.microsoft.com/office/drawing/2014/main" val="3918193591"/>
                    </a:ext>
                  </a:extLst>
                </a:gridCol>
                <a:gridCol w="3375927">
                  <a:extLst>
                    <a:ext uri="{9D8B030D-6E8A-4147-A177-3AD203B41FA5}">
                      <a16:colId xmlns:a16="http://schemas.microsoft.com/office/drawing/2014/main" val="3433393119"/>
                    </a:ext>
                  </a:extLst>
                </a:gridCol>
                <a:gridCol w="2455115">
                  <a:extLst>
                    <a:ext uri="{9D8B030D-6E8A-4147-A177-3AD203B41FA5}">
                      <a16:colId xmlns:a16="http://schemas.microsoft.com/office/drawing/2014/main" val="286709725"/>
                    </a:ext>
                  </a:extLst>
                </a:gridCol>
                <a:gridCol w="1721220">
                  <a:extLst>
                    <a:ext uri="{9D8B030D-6E8A-4147-A177-3AD203B41FA5}">
                      <a16:colId xmlns:a16="http://schemas.microsoft.com/office/drawing/2014/main" val="1031514802"/>
                    </a:ext>
                  </a:extLst>
                </a:gridCol>
              </a:tblGrid>
              <a:tr h="288933">
                <a:tc>
                  <a:txBody>
                    <a:bodyPr/>
                    <a:lstStyle/>
                    <a:p>
                      <a:pPr marL="0" marR="0" algn="ctr">
                        <a:lnSpc>
                          <a:spcPct val="150000"/>
                        </a:lnSpc>
                        <a:spcBef>
                          <a:spcPts val="0"/>
                        </a:spcBef>
                        <a:spcAft>
                          <a:spcPts val="0"/>
                        </a:spcAft>
                      </a:pPr>
                      <a:r>
                        <a:rPr lang="en-US" sz="1300" b="1" dirty="0">
                          <a:effectLst/>
                        </a:rPr>
                        <a:t>Involved actors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9028" marR="59028" marT="0" marB="0" anchor="ctr"/>
                </a:tc>
                <a:tc>
                  <a:txBody>
                    <a:bodyPr/>
                    <a:lstStyle/>
                    <a:p>
                      <a:pPr marL="0" marR="0" algn="ctr">
                        <a:lnSpc>
                          <a:spcPct val="150000"/>
                        </a:lnSpc>
                        <a:spcBef>
                          <a:spcPts val="0"/>
                        </a:spcBef>
                        <a:spcAft>
                          <a:spcPts val="0"/>
                        </a:spcAft>
                      </a:pPr>
                      <a:r>
                        <a:rPr lang="en-US" sz="1300" b="1" dirty="0">
                          <a:effectLst/>
                        </a:rPr>
                        <a:t>Roles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9028" marR="59028" marT="0" marB="0" anchor="ctr"/>
                </a:tc>
                <a:tc>
                  <a:txBody>
                    <a:bodyPr/>
                    <a:lstStyle/>
                    <a:p>
                      <a:pPr marL="0" marR="0" algn="ctr">
                        <a:lnSpc>
                          <a:spcPct val="150000"/>
                        </a:lnSpc>
                        <a:spcBef>
                          <a:spcPts val="0"/>
                        </a:spcBef>
                        <a:spcAft>
                          <a:spcPts val="0"/>
                        </a:spcAft>
                      </a:pPr>
                      <a:r>
                        <a:rPr lang="en-US" sz="1300" b="1" dirty="0">
                          <a:effectLst/>
                        </a:rPr>
                        <a:t>Goals and Interests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9028" marR="59028" marT="0" marB="0" anchor="ctr"/>
                </a:tc>
                <a:tc>
                  <a:txBody>
                    <a:bodyPr/>
                    <a:lstStyle/>
                    <a:p>
                      <a:pPr marL="0" marR="0" algn="ctr">
                        <a:lnSpc>
                          <a:spcPct val="150000"/>
                        </a:lnSpc>
                        <a:spcBef>
                          <a:spcPts val="0"/>
                        </a:spcBef>
                        <a:spcAft>
                          <a:spcPts val="0"/>
                        </a:spcAft>
                      </a:pPr>
                      <a:r>
                        <a:rPr lang="en-US" sz="1300" b="1" dirty="0">
                          <a:effectLst/>
                        </a:rPr>
                        <a:t>Example</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9028" marR="59028" marT="0" marB="0" anchor="ctr"/>
                </a:tc>
                <a:extLst>
                  <a:ext uri="{0D108BD9-81ED-4DB2-BD59-A6C34878D82A}">
                    <a16:rowId xmlns:a16="http://schemas.microsoft.com/office/drawing/2014/main" val="43037598"/>
                  </a:ext>
                </a:extLst>
              </a:tr>
              <a:tr h="1017681">
                <a:tc>
                  <a:txBody>
                    <a:bodyPr/>
                    <a:lstStyle/>
                    <a:p>
                      <a:pPr marL="0" marR="0">
                        <a:spcBef>
                          <a:spcPts val="0"/>
                        </a:spcBef>
                        <a:spcAft>
                          <a:spcPts val="0"/>
                        </a:spcAft>
                      </a:pPr>
                      <a:r>
                        <a:rPr lang="en-US" sz="1300" b="1" dirty="0">
                          <a:effectLst/>
                        </a:rPr>
                        <a:t>Planning Agencies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National Communications policy making, planning, research development, maintenance of communication services and road infrastructure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dirty="0">
                          <a:effectLst/>
                        </a:rPr>
                        <a:t>Socio-economic development</a:t>
                      </a:r>
                      <a:endParaRPr lang="en-US" sz="1200" dirty="0">
                        <a:effectLst/>
                      </a:endParaRPr>
                    </a:p>
                    <a:p>
                      <a:pPr marL="0" marR="0">
                        <a:spcBef>
                          <a:spcPts val="0"/>
                        </a:spcBef>
                        <a:spcAft>
                          <a:spcPts val="0"/>
                        </a:spcAft>
                      </a:pPr>
                      <a:r>
                        <a:rPr lang="en-US" sz="1300" dirty="0">
                          <a:effectLst/>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Ministry of Communication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836468253"/>
                  </a:ext>
                </a:extLst>
              </a:tr>
              <a:tr h="1017681">
                <a:tc>
                  <a:txBody>
                    <a:bodyPr/>
                    <a:lstStyle/>
                    <a:p>
                      <a:pPr marL="0" marR="0">
                        <a:spcBef>
                          <a:spcPts val="0"/>
                        </a:spcBef>
                        <a:spcAft>
                          <a:spcPts val="0"/>
                        </a:spcAft>
                      </a:pPr>
                      <a:r>
                        <a:rPr lang="en-US" sz="1300" b="1" dirty="0">
                          <a:effectLst/>
                        </a:rPr>
                        <a:t>Local Authorities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Regulation and controlling traffic</a:t>
                      </a:r>
                      <a:endParaRPr lang="en-US" sz="1200">
                        <a:effectLst/>
                      </a:endParaRPr>
                    </a:p>
                    <a:p>
                      <a:pPr marL="0" marR="0">
                        <a:spcBef>
                          <a:spcPts val="0"/>
                        </a:spcBef>
                        <a:spcAft>
                          <a:spcPts val="0"/>
                        </a:spcAft>
                      </a:pPr>
                      <a:r>
                        <a:rPr lang="en-US" sz="1300">
                          <a:effectLst/>
                        </a:rPr>
                        <a:t>Providing advice and guidance to the Government in taking policy decisions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Regulation and Enforcement of policies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NHMP, NTRC</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3149435387"/>
                  </a:ext>
                </a:extLst>
              </a:tr>
              <a:tr h="1361782">
                <a:tc>
                  <a:txBody>
                    <a:bodyPr/>
                    <a:lstStyle/>
                    <a:p>
                      <a:pPr marL="0" marR="0">
                        <a:spcBef>
                          <a:spcPts val="0"/>
                        </a:spcBef>
                        <a:spcAft>
                          <a:spcPts val="0"/>
                        </a:spcAft>
                      </a:pPr>
                      <a:r>
                        <a:rPr lang="en-US" sz="1300" b="1" dirty="0">
                          <a:effectLst/>
                        </a:rPr>
                        <a:t>Transport Associations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dirty="0">
                          <a:effectLst/>
                        </a:rPr>
                        <a:t>Provide structure to transport operations</a:t>
                      </a:r>
                      <a:endParaRPr lang="en-US" sz="1200" dirty="0">
                        <a:effectLst/>
                      </a:endParaRPr>
                    </a:p>
                    <a:p>
                      <a:pPr marL="0" marR="0">
                        <a:spcBef>
                          <a:spcPts val="0"/>
                        </a:spcBef>
                        <a:spcAft>
                          <a:spcPts val="0"/>
                        </a:spcAft>
                      </a:pPr>
                      <a:r>
                        <a:rPr lang="en-US" sz="1300" dirty="0">
                          <a:effectLst/>
                        </a:rPr>
                        <a:t>To act as an organ of communication for and to represent the members of the Association in all or any of their relationships with any Government</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dirty="0">
                          <a:effectLst/>
                        </a:rPr>
                        <a:t>Strengthen trade and transport logistics</a:t>
                      </a:r>
                      <a:endParaRPr lang="en-US" sz="1200" dirty="0">
                        <a:effectLst/>
                      </a:endParaRPr>
                    </a:p>
                    <a:p>
                      <a:pPr marL="0" marR="0">
                        <a:spcBef>
                          <a:spcPts val="0"/>
                        </a:spcBef>
                        <a:spcAft>
                          <a:spcPts val="0"/>
                        </a:spcAft>
                      </a:pPr>
                      <a:r>
                        <a:rPr lang="en-US" sz="1300" dirty="0">
                          <a:effectLst/>
                        </a:rPr>
                        <a:t>Improvement of Trucking Industry</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dirty="0">
                          <a:effectLst/>
                        </a:rPr>
                        <a:t>Fleet Operators Association of Pakistan (FOAP), All Pakistan Goods Transport Association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1041150374"/>
                  </a:ext>
                </a:extLst>
              </a:tr>
              <a:tr h="678454">
                <a:tc>
                  <a:txBody>
                    <a:bodyPr/>
                    <a:lstStyle/>
                    <a:p>
                      <a:pPr marL="0" marR="0">
                        <a:spcBef>
                          <a:spcPts val="0"/>
                        </a:spcBef>
                        <a:spcAft>
                          <a:spcPts val="0"/>
                        </a:spcAft>
                      </a:pPr>
                      <a:r>
                        <a:rPr lang="en-US" sz="1300" b="1">
                          <a:effectLst/>
                        </a:rPr>
                        <a:t>Transport operator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Long distance transport hauling</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Less operational costs, less milage, less delays, Empty run reductions etc.</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Local transports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1870767628"/>
                  </a:ext>
                </a:extLst>
              </a:tr>
              <a:tr h="340445">
                <a:tc>
                  <a:txBody>
                    <a:bodyPr/>
                    <a:lstStyle/>
                    <a:p>
                      <a:pPr marL="0" marR="0">
                        <a:spcBef>
                          <a:spcPts val="0"/>
                        </a:spcBef>
                        <a:spcAft>
                          <a:spcPts val="0"/>
                        </a:spcAft>
                      </a:pPr>
                      <a:r>
                        <a:rPr lang="en-US" sz="1300" b="1">
                          <a:effectLst/>
                        </a:rPr>
                        <a:t>Freight forwarder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Managing the freight transport service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More efficient delivery chain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2592572248"/>
                  </a:ext>
                </a:extLst>
              </a:tr>
              <a:tr h="403263">
                <a:tc>
                  <a:txBody>
                    <a:bodyPr/>
                    <a:lstStyle/>
                    <a:p>
                      <a:pPr marL="0" marR="0">
                        <a:spcBef>
                          <a:spcPts val="0"/>
                        </a:spcBef>
                        <a:spcAft>
                          <a:spcPts val="0"/>
                        </a:spcAft>
                      </a:pPr>
                      <a:r>
                        <a:rPr lang="en-US" sz="1300" b="1">
                          <a:effectLst/>
                        </a:rPr>
                        <a:t>3rd Party Logistics provider (3PL)</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Provides outsourced logistics services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Business opportunities, new customers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dirty="0">
                          <a:effectLst/>
                        </a:rPr>
                        <a:t>TCS, Leopards Courier</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57797129"/>
                  </a:ext>
                </a:extLst>
              </a:tr>
              <a:tr h="219764">
                <a:tc>
                  <a:txBody>
                    <a:bodyPr/>
                    <a:lstStyle/>
                    <a:p>
                      <a:pPr marL="0" marR="0">
                        <a:spcBef>
                          <a:spcPts val="0"/>
                        </a:spcBef>
                        <a:spcAft>
                          <a:spcPts val="0"/>
                        </a:spcAft>
                      </a:pPr>
                      <a:r>
                        <a:rPr lang="en-US" sz="1300" b="1" dirty="0">
                          <a:effectLst/>
                        </a:rPr>
                        <a:t>Citizens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Consumers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a:effectLst/>
                        </a:rPr>
                        <a:t>Better service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tc>
                  <a:txBody>
                    <a:bodyPr/>
                    <a:lstStyle/>
                    <a:p>
                      <a:pPr marL="0" marR="0">
                        <a:spcBef>
                          <a:spcPts val="0"/>
                        </a:spcBef>
                        <a:spcAft>
                          <a:spcPts val="0"/>
                        </a:spcAft>
                      </a:pPr>
                      <a:r>
                        <a:rPr lang="en-US" sz="1300" dirty="0">
                          <a:effectLst/>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37645" marR="37645" marT="0" marB="0" anchor="ctr"/>
                </a:tc>
                <a:extLst>
                  <a:ext uri="{0D108BD9-81ED-4DB2-BD59-A6C34878D82A}">
                    <a16:rowId xmlns:a16="http://schemas.microsoft.com/office/drawing/2014/main" val="2972134383"/>
                  </a:ext>
                </a:extLst>
              </a:tr>
            </a:tbl>
          </a:graphicData>
        </a:graphic>
      </p:graphicFrame>
      <p:pic>
        <p:nvPicPr>
          <p:cNvPr id="5" name="Picture 6" descr="Challenges and opportunities for the European transport sector">
            <a:extLst>
              <a:ext uri="{FF2B5EF4-FFF2-40B4-BE49-F238E27FC236}">
                <a16:creationId xmlns:a16="http://schemas.microsoft.com/office/drawing/2014/main" id="{8BF64A32-B5F5-C2A9-5AB5-991A96E9ACC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88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25DFED47-F8BA-449B-28A5-F645E3710EA2}"/>
              </a:ext>
            </a:extLst>
          </p:cNvPr>
          <p:cNvSpPr txBox="1">
            <a:spLocks/>
          </p:cNvSpPr>
          <p:nvPr/>
        </p:nvSpPr>
        <p:spPr>
          <a:xfrm>
            <a:off x="957766" y="404985"/>
            <a:ext cx="9119684" cy="699916"/>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buClr>
                <a:schemeClr val="dk1"/>
              </a:buClr>
              <a:buSzPts val="3000"/>
              <a:buFont typeface="Staatliches"/>
              <a:buNone/>
              <a:defRPr sz="36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3000">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lvl="2"/>
            <a:r>
              <a:rPr lang="en-US" sz="3600" dirty="0"/>
              <a:t>ACTORS AND STAKEHOLDERS INVOLVED</a:t>
            </a:r>
          </a:p>
        </p:txBody>
      </p:sp>
      <p:pic>
        <p:nvPicPr>
          <p:cNvPr id="4" name="Picture 3">
            <a:extLst>
              <a:ext uri="{FF2B5EF4-FFF2-40B4-BE49-F238E27FC236}">
                <a16:creationId xmlns:a16="http://schemas.microsoft.com/office/drawing/2014/main" id="{CEEF9F0D-5AA6-B9C8-EAD8-03200A20EBC6}"/>
              </a:ext>
            </a:extLst>
          </p:cNvPr>
          <p:cNvPicPr>
            <a:picLocks noChangeAspect="1"/>
          </p:cNvPicPr>
          <p:nvPr/>
        </p:nvPicPr>
        <p:blipFill>
          <a:blip r:embed="rId2"/>
          <a:stretch>
            <a:fillRect/>
          </a:stretch>
        </p:blipFill>
        <p:spPr>
          <a:xfrm>
            <a:off x="2009775" y="1264371"/>
            <a:ext cx="7626603" cy="5460279"/>
          </a:xfrm>
          <a:prstGeom prst="rect">
            <a:avLst/>
          </a:prstGeom>
          <a:ln>
            <a:solidFill>
              <a:schemeClr val="accent1"/>
            </a:solidFill>
          </a:ln>
        </p:spPr>
      </p:pic>
      <p:pic>
        <p:nvPicPr>
          <p:cNvPr id="5" name="Picture 6" descr="Challenges and opportunities for the European transport sector">
            <a:extLst>
              <a:ext uri="{FF2B5EF4-FFF2-40B4-BE49-F238E27FC236}">
                <a16:creationId xmlns:a16="http://schemas.microsoft.com/office/drawing/2014/main" id="{3C1BF248-CC39-02E2-630C-A7E65BE3A7EA}"/>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4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62A3-DEFE-4C6D-9436-B5E8C398CA37}"/>
              </a:ext>
            </a:extLst>
          </p:cNvPr>
          <p:cNvSpPr>
            <a:spLocks noGrp="1"/>
          </p:cNvSpPr>
          <p:nvPr>
            <p:ph type="title"/>
          </p:nvPr>
        </p:nvSpPr>
        <p:spPr>
          <a:xfrm>
            <a:off x="3803173" y="254615"/>
            <a:ext cx="8224997" cy="763600"/>
          </a:xfrm>
          <a:solidFill>
            <a:schemeClr val="lt1"/>
          </a:solidFill>
          <a:ln>
            <a:noFill/>
          </a:ln>
        </p:spPr>
        <p:txBody>
          <a:bodyPr spcFirstLastPara="1" wrap="square" lIns="91425" tIns="91425" rIns="91425" bIns="91425" anchor="t" anchorCtr="0">
            <a:noAutofit/>
          </a:bodyPr>
          <a:lstStyle/>
          <a:p>
            <a:r>
              <a:rPr lang="en-US" sz="3600" dirty="0">
                <a:sym typeface="Arial"/>
              </a:rPr>
              <a:t>Legal &amp; Regulatory Framework in Pakistan</a:t>
            </a:r>
          </a:p>
        </p:txBody>
      </p:sp>
      <p:pic>
        <p:nvPicPr>
          <p:cNvPr id="21" name="Picture 20">
            <a:extLst>
              <a:ext uri="{FF2B5EF4-FFF2-40B4-BE49-F238E27FC236}">
                <a16:creationId xmlns:a16="http://schemas.microsoft.com/office/drawing/2014/main" id="{FF1735B6-7F7F-4583-9059-5AF0DE1E484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7585" y="1534789"/>
            <a:ext cx="5950585" cy="2432685"/>
          </a:xfrm>
          <a:prstGeom prst="rect">
            <a:avLst/>
          </a:prstGeom>
          <a:noFill/>
          <a:ln>
            <a:solidFill>
              <a:schemeClr val="bg1">
                <a:lumMod val="75000"/>
              </a:schemeClr>
            </a:solidFill>
          </a:ln>
        </p:spPr>
      </p:pic>
      <p:pic>
        <p:nvPicPr>
          <p:cNvPr id="22" name="Picture 21">
            <a:extLst>
              <a:ext uri="{FF2B5EF4-FFF2-40B4-BE49-F238E27FC236}">
                <a16:creationId xmlns:a16="http://schemas.microsoft.com/office/drawing/2014/main" id="{764D65B3-6B79-4E88-8B79-5E067C1CD3A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235812"/>
            <a:ext cx="5932170" cy="2498090"/>
          </a:xfrm>
          <a:prstGeom prst="rect">
            <a:avLst/>
          </a:prstGeom>
          <a:noFill/>
          <a:ln>
            <a:solidFill>
              <a:schemeClr val="bg1">
                <a:lumMod val="75000"/>
              </a:schemeClr>
            </a:solidFill>
          </a:ln>
        </p:spPr>
      </p:pic>
      <p:graphicFrame>
        <p:nvGraphicFramePr>
          <p:cNvPr id="23" name="Diagram 22">
            <a:extLst>
              <a:ext uri="{FF2B5EF4-FFF2-40B4-BE49-F238E27FC236}">
                <a16:creationId xmlns:a16="http://schemas.microsoft.com/office/drawing/2014/main" id="{1DED25DF-5C18-45B6-B2C1-640CF2D4DD66}"/>
              </a:ext>
            </a:extLst>
          </p:cNvPr>
          <p:cNvGraphicFramePr/>
          <p:nvPr>
            <p:extLst>
              <p:ext uri="{D42A27DB-BD31-4B8C-83A1-F6EECF244321}">
                <p14:modId xmlns:p14="http://schemas.microsoft.com/office/powerpoint/2010/main" val="2294799861"/>
              </p:ext>
            </p:extLst>
          </p:nvPr>
        </p:nvGraphicFramePr>
        <p:xfrm>
          <a:off x="415711" y="2738242"/>
          <a:ext cx="4784087" cy="3865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Picture 23" descr="A picture containing truck, outdoor, road, transport&#10;&#10;Description automatically generated">
            <a:extLst>
              <a:ext uri="{FF2B5EF4-FFF2-40B4-BE49-F238E27FC236}">
                <a16:creationId xmlns:a16="http://schemas.microsoft.com/office/drawing/2014/main" id="{6182B2C2-0EA3-471A-8137-517103884EC2}"/>
              </a:ext>
            </a:extLst>
          </p:cNvPr>
          <p:cNvPicPr>
            <a:picLocks noChangeAspect="1"/>
          </p:cNvPicPr>
          <p:nvPr/>
        </p:nvPicPr>
        <p:blipFill rotWithShape="1">
          <a:blip r:embed="rId9">
            <a:extLst>
              <a:ext uri="{28A0092B-C50C-407E-A947-70E740481C1C}">
                <a14:useLocalDpi xmlns:a14="http://schemas.microsoft.com/office/drawing/2010/main" val="0"/>
              </a:ext>
            </a:extLst>
          </a:blip>
          <a:srcRect l="9349" r="3" b="3"/>
          <a:stretch/>
        </p:blipFill>
        <p:spPr>
          <a:xfrm>
            <a:off x="0" y="0"/>
            <a:ext cx="3585476" cy="262037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Tree>
    <p:extLst>
      <p:ext uri="{BB962C8B-B14F-4D97-AF65-F5344CB8AC3E}">
        <p14:creationId xmlns:p14="http://schemas.microsoft.com/office/powerpoint/2010/main" val="14833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 name="Picture 3">
            <a:extLst>
              <a:ext uri="{FF2B5EF4-FFF2-40B4-BE49-F238E27FC236}">
                <a16:creationId xmlns:a16="http://schemas.microsoft.com/office/drawing/2014/main" id="{69893B23-1C60-CA12-2E07-290E2CB841DF}"/>
              </a:ext>
            </a:extLst>
          </p:cNvPr>
          <p:cNvPicPr>
            <a:picLocks noChangeAspect="1"/>
          </p:cNvPicPr>
          <p:nvPr/>
        </p:nvPicPr>
        <p:blipFill>
          <a:blip r:embed="rId3"/>
          <a:stretch>
            <a:fillRect/>
          </a:stretch>
        </p:blipFill>
        <p:spPr>
          <a:xfrm>
            <a:off x="10109130" y="435907"/>
            <a:ext cx="1600339" cy="662997"/>
          </a:xfrm>
          <a:prstGeom prst="rect">
            <a:avLst/>
          </a:prstGeom>
        </p:spPr>
      </p:pic>
      <p:sp>
        <p:nvSpPr>
          <p:cNvPr id="438" name="Google Shape;438;p38"/>
          <p:cNvSpPr txBox="1">
            <a:spLocks noGrp="1"/>
          </p:cNvSpPr>
          <p:nvPr>
            <p:ph type="title" idx="2"/>
          </p:nvPr>
        </p:nvSpPr>
        <p:spPr>
          <a:xfrm>
            <a:off x="971550" y="350344"/>
            <a:ext cx="10248899" cy="901116"/>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p>
            <a:pPr>
              <a:lnSpc>
                <a:spcPct val="90000"/>
              </a:lnSpc>
              <a:spcBef>
                <a:spcPct val="0"/>
              </a:spcBef>
              <a:spcAft>
                <a:spcPts val="600"/>
              </a:spcAft>
              <a:buClr>
                <a:srgbClr val="000000"/>
              </a:buClr>
              <a:buFont typeface="Arial"/>
            </a:pPr>
            <a:r>
              <a:rPr lang="en-US"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sym typeface="Arial"/>
              </a:rPr>
              <a:t>Objectives of the Study</a:t>
            </a:r>
            <a:endParaRPr lang="en"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sym typeface="Arial"/>
            </a:endParaRPr>
          </a:p>
        </p:txBody>
      </p:sp>
      <p:graphicFrame>
        <p:nvGraphicFramePr>
          <p:cNvPr id="40" name="Content Placeholder">
            <a:extLst>
              <a:ext uri="{FF2B5EF4-FFF2-40B4-BE49-F238E27FC236}">
                <a16:creationId xmlns:a16="http://schemas.microsoft.com/office/drawing/2014/main" id="{535436A5-1A78-47CD-AA11-E3459098BFDE}"/>
              </a:ext>
            </a:extLst>
          </p:cNvPr>
          <p:cNvGraphicFramePr>
            <a:graphicFrameLocks/>
          </p:cNvGraphicFramePr>
          <p:nvPr>
            <p:extLst>
              <p:ext uri="{D42A27DB-BD31-4B8C-83A1-F6EECF244321}">
                <p14:modId xmlns:p14="http://schemas.microsoft.com/office/powerpoint/2010/main" val="3023841528"/>
              </p:ext>
            </p:extLst>
          </p:nvPr>
        </p:nvGraphicFramePr>
        <p:xfrm>
          <a:off x="1450395" y="1609344"/>
          <a:ext cx="9291210" cy="2062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picture containing road, sky, outdoor, mountain&#10;&#10;Description automatically generated">
            <a:extLst>
              <a:ext uri="{FF2B5EF4-FFF2-40B4-BE49-F238E27FC236}">
                <a16:creationId xmlns:a16="http://schemas.microsoft.com/office/drawing/2014/main" id="{8E1CA01B-1AD0-A84B-2322-3ED971E090F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01" b="99010" l="1660" r="98340">
                        <a14:foregroundMark x1="28027" y1="24505" x2="28027" y2="24505"/>
                        <a14:foregroundMark x1="22754" y1="25990" x2="22754" y2="25990"/>
                        <a14:foregroundMark x1="26465" y1="19802" x2="26465" y2="19802"/>
                        <a14:foregroundMark x1="20117" y1="26485" x2="20117" y2="26485"/>
                        <a14:foregroundMark x1="15820" y1="32921" x2="15820" y2="32921"/>
                        <a14:foregroundMark x1="20313" y1="24010" x2="20313" y2="24010"/>
                        <a14:foregroundMark x1="21094" y1="22525" x2="21094" y2="22525"/>
                        <a14:foregroundMark x1="20996" y1="22030" x2="20996" y2="22030"/>
                        <a14:foregroundMark x1="57715" y1="87129" x2="57715" y2="87129"/>
                        <a14:foregroundMark x1="62012" y1="87129" x2="91895" y2="99010"/>
                        <a14:foregroundMark x1="90039" y1="96535" x2="96094" y2="87624"/>
                        <a14:foregroundMark x1="96094" y1="87624" x2="98926" y2="73020"/>
                        <a14:foregroundMark x1="98926" y1="73020" x2="98340" y2="51733"/>
                        <a14:foregroundMark x1="98340" y1="51733" x2="96680" y2="40347"/>
                        <a14:foregroundMark x1="18262" y1="32673" x2="18262" y2="32673"/>
                        <a14:foregroundMark x1="14160" y1="34406" x2="14160" y2="34406"/>
                        <a14:foregroundMark x1="15918" y1="35644" x2="16992" y2="35644"/>
                        <a14:foregroundMark x1="18066" y1="34901" x2="17090" y2="35149"/>
                        <a14:foregroundMark x1="13965" y1="31188" x2="13965" y2="31188"/>
                        <a14:foregroundMark x1="13184" y1="29703" x2="13184" y2="29703"/>
                        <a14:foregroundMark x1="23340" y1="20545" x2="23340" y2="20545"/>
                        <a14:foregroundMark x1="25000" y1="20297" x2="25000" y2="20297"/>
                        <a14:foregroundMark x1="27637" y1="17822" x2="27637" y2="17822"/>
                        <a14:foregroundMark x1="49902" y1="50248" x2="49902" y2="50248"/>
                        <a14:foregroundMark x1="58301" y1="54208" x2="58301" y2="54208"/>
                        <a14:foregroundMark x1="90234" y1="73267" x2="68848" y2="56683"/>
                        <a14:foregroundMark x1="58398" y1="86881" x2="58398" y2="86881"/>
                        <a14:foregroundMark x1="63867" y1="95297" x2="37305" y2="80446"/>
                        <a14:foregroundMark x1="45898" y1="62376" x2="50781" y2="51485"/>
                        <a14:foregroundMark x1="50781" y1="51485" x2="65918" y2="46287"/>
                        <a14:foregroundMark x1="65918" y1="46287" x2="83203" y2="64604"/>
                        <a14:foregroundMark x1="83203" y1="64604" x2="87109" y2="78218"/>
                        <a14:foregroundMark x1="87109" y1="78218" x2="73047" y2="88119"/>
                        <a14:foregroundMark x1="73047" y1="88119" x2="51172" y2="82426"/>
                        <a14:foregroundMark x1="51172" y1="82426" x2="45801" y2="71782"/>
                        <a14:foregroundMark x1="45801" y1="71782" x2="46094" y2="58416"/>
                        <a14:foregroundMark x1="11426" y1="73267" x2="11426" y2="73267"/>
                        <a14:foregroundMark x1="10742" y1="61386" x2="14355" y2="75495"/>
                        <a14:foregroundMark x1="14355" y1="75495" x2="16211" y2="71535"/>
                        <a14:foregroundMark x1="14453" y1="73515" x2="11133" y2="61386"/>
                        <a14:foregroundMark x1="11426" y1="59406" x2="11133" y2="76238"/>
                        <a14:foregroundMark x1="11133" y1="76238" x2="17480" y2="73020"/>
                        <a14:foregroundMark x1="14844" y1="75743" x2="9180" y2="68317"/>
                        <a14:foregroundMark x1="9180" y1="68317" x2="14844" y2="55941"/>
                        <a14:foregroundMark x1="43945" y1="37376" x2="46094" y2="20297"/>
                        <a14:foregroundMark x1="46094" y1="20297" x2="46094" y2="18564"/>
                        <a14:foregroundMark x1="42871" y1="77970" x2="13770" y2="53713"/>
                        <a14:foregroundMark x1="13770" y1="53713" x2="5957" y2="58416"/>
                        <a14:foregroundMark x1="5957" y1="58416" x2="391" y2="66337"/>
                        <a14:foregroundMark x1="391" y1="66337" x2="1660" y2="84158"/>
                        <a14:foregroundMark x1="1660" y1="84158" x2="37598" y2="96287"/>
                        <a14:foregroundMark x1="37598" y1="96287" x2="54590" y2="85891"/>
                        <a14:foregroundMark x1="54590" y1="85891" x2="40723" y2="73762"/>
                      </a14:backgroundRemoval>
                    </a14:imgEffect>
                  </a14:imgLayer>
                </a14:imgProps>
              </a:ext>
              <a:ext uri="{28A0092B-C50C-407E-A947-70E740481C1C}">
                <a14:useLocalDpi xmlns:a14="http://schemas.microsoft.com/office/drawing/2010/main" val="0"/>
              </a:ext>
            </a:extLst>
          </a:blip>
          <a:stretch>
            <a:fillRect/>
          </a:stretch>
        </p:blipFill>
        <p:spPr>
          <a:xfrm>
            <a:off x="0" y="3862946"/>
            <a:ext cx="12192000" cy="299505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62A3-DEFE-4C6D-9436-B5E8C398CA37}"/>
              </a:ext>
            </a:extLst>
          </p:cNvPr>
          <p:cNvSpPr>
            <a:spLocks noGrp="1"/>
          </p:cNvSpPr>
          <p:nvPr>
            <p:ph type="title"/>
          </p:nvPr>
        </p:nvSpPr>
        <p:spPr>
          <a:xfrm>
            <a:off x="973594" y="354413"/>
            <a:ext cx="6808331" cy="763600"/>
          </a:xfrm>
          <a:solidFill>
            <a:schemeClr val="lt1"/>
          </a:solidFill>
          <a:ln>
            <a:noFill/>
          </a:ln>
        </p:spPr>
        <p:txBody>
          <a:bodyPr spcFirstLastPara="1" wrap="square" lIns="121900" tIns="121900" rIns="121900" bIns="121900" anchor="ctr" anchorCtr="0">
            <a:noAutofit/>
          </a:bodyPr>
          <a:lstStyle/>
          <a:p>
            <a:pPr>
              <a:buSzPts val="6000"/>
            </a:pPr>
            <a:r>
              <a:rPr lang="en-US" sz="3600" dirty="0"/>
              <a:t>Objectives of the Study </a:t>
            </a:r>
            <a:r>
              <a:rPr lang="en-US" sz="3600" b="0" dirty="0">
                <a:latin typeface="Rockwell Condensed" panose="02060603050405020104" pitchFamily="18" charset="0"/>
              </a:rPr>
              <a:t>(cont.)</a:t>
            </a:r>
            <a:endParaRPr lang="en-US" sz="3600" dirty="0"/>
          </a:p>
        </p:txBody>
      </p:sp>
      <p:sp>
        <p:nvSpPr>
          <p:cNvPr id="40" name="Rectangle: Rounded Corners 39">
            <a:extLst>
              <a:ext uri="{FF2B5EF4-FFF2-40B4-BE49-F238E27FC236}">
                <a16:creationId xmlns:a16="http://schemas.microsoft.com/office/drawing/2014/main" id="{905533FE-BED0-463E-A209-D22936C7FE8F}"/>
              </a:ext>
            </a:extLst>
          </p:cNvPr>
          <p:cNvSpPr/>
          <p:nvPr/>
        </p:nvSpPr>
        <p:spPr>
          <a:xfrm>
            <a:off x="953970" y="1510718"/>
            <a:ext cx="4055991" cy="76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Varela Round" panose="020B0604020202020204" charset="-79"/>
                <a:cs typeface="Varela Round" panose="020B0604020202020204" charset="-79"/>
              </a:rPr>
              <a:t>Freight External Costs</a:t>
            </a:r>
          </a:p>
        </p:txBody>
      </p:sp>
      <p:sp>
        <p:nvSpPr>
          <p:cNvPr id="41" name="TextBox 40">
            <a:extLst>
              <a:ext uri="{FF2B5EF4-FFF2-40B4-BE49-F238E27FC236}">
                <a16:creationId xmlns:a16="http://schemas.microsoft.com/office/drawing/2014/main" id="{40B0B76F-ACC7-483F-AA27-10948298AA81}"/>
              </a:ext>
            </a:extLst>
          </p:cNvPr>
          <p:cNvSpPr txBox="1"/>
          <p:nvPr/>
        </p:nvSpPr>
        <p:spPr>
          <a:xfrm>
            <a:off x="7230558" y="1510718"/>
            <a:ext cx="3158799" cy="400110"/>
          </a:xfrm>
          <a:prstGeom prst="rect">
            <a:avLst/>
          </a:prstGeom>
          <a:noFill/>
        </p:spPr>
        <p:txBody>
          <a:bodyPr wrap="square" rtlCol="0">
            <a:spAutoFit/>
          </a:bodyPr>
          <a:lstStyle/>
          <a:p>
            <a:r>
              <a:rPr lang="en-US" sz="2000" b="1" dirty="0">
                <a:latin typeface="Varela Round" panose="020B0604020202020204" charset="-79"/>
                <a:cs typeface="Varela Round" panose="020B0604020202020204" charset="-79"/>
              </a:rPr>
              <a:t>PKR/ton-km</a:t>
            </a:r>
          </a:p>
        </p:txBody>
      </p:sp>
      <p:cxnSp>
        <p:nvCxnSpPr>
          <p:cNvPr id="42" name="Connector: Elbow 41">
            <a:extLst>
              <a:ext uri="{FF2B5EF4-FFF2-40B4-BE49-F238E27FC236}">
                <a16:creationId xmlns:a16="http://schemas.microsoft.com/office/drawing/2014/main" id="{B0B952C3-BD3C-4C46-99B8-3A87170EEAB4}"/>
              </a:ext>
            </a:extLst>
          </p:cNvPr>
          <p:cNvCxnSpPr>
            <a:cxnSpLocks/>
            <a:stCxn id="40" idx="3"/>
            <a:endCxn id="41" idx="1"/>
          </p:cNvCxnSpPr>
          <p:nvPr/>
        </p:nvCxnSpPr>
        <p:spPr>
          <a:xfrm flipV="1">
            <a:off x="5009961" y="1710773"/>
            <a:ext cx="2220597" cy="181745"/>
          </a:xfrm>
          <a:prstGeom prst="bentConnector3">
            <a:avLst/>
          </a:prstGeom>
          <a:ln>
            <a:headEnd type="none" w="med" len="med"/>
            <a:tailEnd type="arrow" w="med" len="med"/>
          </a:ln>
        </p:spPr>
        <p:style>
          <a:lnRef idx="1">
            <a:schemeClr val="accent1"/>
          </a:lnRef>
          <a:fillRef idx="2">
            <a:schemeClr val="accent1"/>
          </a:fillRef>
          <a:effectRef idx="1">
            <a:schemeClr val="accent1"/>
          </a:effectRef>
          <a:fontRef idx="minor">
            <a:schemeClr val="dk1"/>
          </a:fontRef>
        </p:style>
      </p:cxnSp>
      <p:sp>
        <p:nvSpPr>
          <p:cNvPr id="43" name="Rectangle: Rounded Corners 42">
            <a:extLst>
              <a:ext uri="{FF2B5EF4-FFF2-40B4-BE49-F238E27FC236}">
                <a16:creationId xmlns:a16="http://schemas.microsoft.com/office/drawing/2014/main" id="{92A88BD3-9017-4EC9-B3F4-0B0455817C91}"/>
              </a:ext>
            </a:extLst>
          </p:cNvPr>
          <p:cNvSpPr/>
          <p:nvPr/>
        </p:nvSpPr>
        <p:spPr>
          <a:xfrm>
            <a:off x="953970" y="2502282"/>
            <a:ext cx="4055991" cy="76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Varela Round" panose="020B0604020202020204" charset="-79"/>
                <a:cs typeface="Varela Round" panose="020B0604020202020204" charset="-79"/>
              </a:rPr>
              <a:t>VOC Model for Trucks</a:t>
            </a:r>
          </a:p>
        </p:txBody>
      </p:sp>
      <p:sp>
        <p:nvSpPr>
          <p:cNvPr id="44" name="TextBox 43">
            <a:extLst>
              <a:ext uri="{FF2B5EF4-FFF2-40B4-BE49-F238E27FC236}">
                <a16:creationId xmlns:a16="http://schemas.microsoft.com/office/drawing/2014/main" id="{5289775B-5E63-4E84-B588-F5817F75ED82}"/>
              </a:ext>
            </a:extLst>
          </p:cNvPr>
          <p:cNvSpPr txBox="1"/>
          <p:nvPr/>
        </p:nvSpPr>
        <p:spPr>
          <a:xfrm>
            <a:off x="7230559" y="2826583"/>
            <a:ext cx="3332808" cy="523220"/>
          </a:xfrm>
          <a:prstGeom prst="rect">
            <a:avLst/>
          </a:prstGeom>
          <a:noFill/>
        </p:spPr>
        <p:txBody>
          <a:bodyPr wrap="square" rtlCol="0">
            <a:spAutoFit/>
          </a:bodyPr>
          <a:lstStyle/>
          <a:p>
            <a:r>
              <a:rPr lang="en-US" sz="2000" b="1" dirty="0">
                <a:latin typeface="Varela Round" panose="020B0604020202020204" charset="-79"/>
                <a:cs typeface="Varela Round" panose="020B0604020202020204" charset="-79"/>
              </a:rPr>
              <a:t>Regional</a:t>
            </a:r>
            <a:r>
              <a:rPr lang="en-US" sz="2800" b="1" dirty="0">
                <a:latin typeface="Varela Round" panose="020B0604020202020204" charset="-79"/>
                <a:cs typeface="Varela Round" panose="020B0604020202020204" charset="-79"/>
              </a:rPr>
              <a:t> </a:t>
            </a:r>
            <a:r>
              <a:rPr lang="en-US" sz="2000" b="1" dirty="0">
                <a:latin typeface="Varela Round" panose="020B0604020202020204" charset="-79"/>
                <a:cs typeface="Varela Round" panose="020B0604020202020204" charset="-79"/>
              </a:rPr>
              <a:t>Comparison</a:t>
            </a:r>
          </a:p>
        </p:txBody>
      </p:sp>
      <p:cxnSp>
        <p:nvCxnSpPr>
          <p:cNvPr id="45" name="Connector: Elbow 44">
            <a:extLst>
              <a:ext uri="{FF2B5EF4-FFF2-40B4-BE49-F238E27FC236}">
                <a16:creationId xmlns:a16="http://schemas.microsoft.com/office/drawing/2014/main" id="{DE71DDD5-2B38-4FD0-A3BA-E8F4451457D1}"/>
              </a:ext>
            </a:extLst>
          </p:cNvPr>
          <p:cNvCxnSpPr>
            <a:cxnSpLocks/>
            <a:stCxn id="43" idx="3"/>
            <a:endCxn id="56" idx="1"/>
          </p:cNvCxnSpPr>
          <p:nvPr/>
        </p:nvCxnSpPr>
        <p:spPr>
          <a:xfrm flipV="1">
            <a:off x="5009961" y="2487869"/>
            <a:ext cx="2193547" cy="396213"/>
          </a:xfrm>
          <a:prstGeom prst="bentConnector3">
            <a:avLst/>
          </a:prstGeom>
          <a:ln>
            <a:headEnd type="none" w="med" len="med"/>
            <a:tailEnd type="arrow" w="med" len="med"/>
          </a:ln>
        </p:spPr>
        <p:style>
          <a:lnRef idx="1">
            <a:schemeClr val="accent1"/>
          </a:lnRef>
          <a:fillRef idx="2">
            <a:schemeClr val="accent1"/>
          </a:fillRef>
          <a:effectRef idx="1">
            <a:schemeClr val="accent1"/>
          </a:effectRef>
          <a:fontRef idx="minor">
            <a:schemeClr val="dk1"/>
          </a:fontRef>
        </p:style>
      </p:cxnSp>
      <p:cxnSp>
        <p:nvCxnSpPr>
          <p:cNvPr id="46" name="Connector: Elbow 45">
            <a:extLst>
              <a:ext uri="{FF2B5EF4-FFF2-40B4-BE49-F238E27FC236}">
                <a16:creationId xmlns:a16="http://schemas.microsoft.com/office/drawing/2014/main" id="{8A94BB49-1AAF-46A9-9665-8F8903532586}"/>
              </a:ext>
            </a:extLst>
          </p:cNvPr>
          <p:cNvCxnSpPr>
            <a:cxnSpLocks/>
            <a:stCxn id="43" idx="3"/>
            <a:endCxn id="44" idx="1"/>
          </p:cNvCxnSpPr>
          <p:nvPr/>
        </p:nvCxnSpPr>
        <p:spPr>
          <a:xfrm>
            <a:off x="5009961" y="2884082"/>
            <a:ext cx="2220598" cy="204111"/>
          </a:xfrm>
          <a:prstGeom prst="bentConnector3">
            <a:avLst/>
          </a:prstGeom>
          <a:ln>
            <a:headEnd type="none" w="med" len="med"/>
            <a:tailEnd type="arrow" w="med" len="med"/>
          </a:ln>
        </p:spPr>
        <p:style>
          <a:lnRef idx="1">
            <a:schemeClr val="accent1"/>
          </a:lnRef>
          <a:fillRef idx="2">
            <a:schemeClr val="accent1"/>
          </a:fillRef>
          <a:effectRef idx="1">
            <a:schemeClr val="accent1"/>
          </a:effectRef>
          <a:fontRef idx="minor">
            <a:schemeClr val="dk1"/>
          </a:fontRef>
        </p:style>
      </p:cxnSp>
      <p:sp>
        <p:nvSpPr>
          <p:cNvPr id="47" name="Rectangle: Rounded Corners 46">
            <a:extLst>
              <a:ext uri="{FF2B5EF4-FFF2-40B4-BE49-F238E27FC236}">
                <a16:creationId xmlns:a16="http://schemas.microsoft.com/office/drawing/2014/main" id="{D9301530-59BB-404D-B00B-5B814466D54D}"/>
              </a:ext>
            </a:extLst>
          </p:cNvPr>
          <p:cNvSpPr/>
          <p:nvPr/>
        </p:nvSpPr>
        <p:spPr>
          <a:xfrm>
            <a:off x="953970" y="3438867"/>
            <a:ext cx="4055991" cy="76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Varela Round" panose="020B0604020202020204" charset="-79"/>
                <a:cs typeface="Varela Round" panose="020B0604020202020204" charset="-79"/>
              </a:rPr>
              <a:t>Registered Vehicles</a:t>
            </a:r>
          </a:p>
        </p:txBody>
      </p:sp>
      <p:sp>
        <p:nvSpPr>
          <p:cNvPr id="48" name="TextBox 47">
            <a:extLst>
              <a:ext uri="{FF2B5EF4-FFF2-40B4-BE49-F238E27FC236}">
                <a16:creationId xmlns:a16="http://schemas.microsoft.com/office/drawing/2014/main" id="{FB647CF2-BDA6-4C1D-BE0A-FF6EC9267DED}"/>
              </a:ext>
            </a:extLst>
          </p:cNvPr>
          <p:cNvSpPr txBox="1"/>
          <p:nvPr/>
        </p:nvSpPr>
        <p:spPr>
          <a:xfrm>
            <a:off x="7230558" y="3532188"/>
            <a:ext cx="3987847" cy="707886"/>
          </a:xfrm>
          <a:prstGeom prst="rect">
            <a:avLst/>
          </a:prstGeom>
          <a:noFill/>
        </p:spPr>
        <p:txBody>
          <a:bodyPr wrap="square" rtlCol="0">
            <a:spAutoFit/>
          </a:bodyPr>
          <a:lstStyle/>
          <a:p>
            <a:r>
              <a:rPr lang="en-US" sz="2000" b="1" dirty="0">
                <a:latin typeface="Varela Round" panose="020B0604020202020204" charset="-79"/>
                <a:cs typeface="Varela Round" panose="020B0604020202020204" charset="-79"/>
              </a:rPr>
              <a:t>Gaps in data (registered and on-road &amp; owners' data)</a:t>
            </a:r>
          </a:p>
        </p:txBody>
      </p:sp>
      <p:cxnSp>
        <p:nvCxnSpPr>
          <p:cNvPr id="49" name="Connector: Elbow 48">
            <a:extLst>
              <a:ext uri="{FF2B5EF4-FFF2-40B4-BE49-F238E27FC236}">
                <a16:creationId xmlns:a16="http://schemas.microsoft.com/office/drawing/2014/main" id="{09DDA718-79CF-4A9B-8062-E733D7E062DF}"/>
              </a:ext>
            </a:extLst>
          </p:cNvPr>
          <p:cNvCxnSpPr>
            <a:cxnSpLocks/>
            <a:stCxn id="47" idx="3"/>
            <a:endCxn id="48" idx="1"/>
          </p:cNvCxnSpPr>
          <p:nvPr/>
        </p:nvCxnSpPr>
        <p:spPr>
          <a:xfrm>
            <a:off x="5009961" y="3820667"/>
            <a:ext cx="2220597" cy="65464"/>
          </a:xfrm>
          <a:prstGeom prst="bentConnector3">
            <a:avLst>
              <a:gd name="adj1" fmla="val 50000"/>
            </a:avLst>
          </a:prstGeom>
          <a:ln>
            <a:headEnd type="none" w="med" len="med"/>
            <a:tailEnd type="arrow" w="med" len="med"/>
          </a:ln>
        </p:spPr>
        <p:style>
          <a:lnRef idx="1">
            <a:schemeClr val="accent1"/>
          </a:lnRef>
          <a:fillRef idx="2">
            <a:schemeClr val="accent1"/>
          </a:fillRef>
          <a:effectRef idx="1">
            <a:schemeClr val="accent1"/>
          </a:effectRef>
          <a:fontRef idx="minor">
            <a:schemeClr val="dk1"/>
          </a:fontRef>
        </p:style>
      </p:cxnSp>
      <p:sp>
        <p:nvSpPr>
          <p:cNvPr id="50" name="Rectangle: Rounded Corners 49">
            <a:extLst>
              <a:ext uri="{FF2B5EF4-FFF2-40B4-BE49-F238E27FC236}">
                <a16:creationId xmlns:a16="http://schemas.microsoft.com/office/drawing/2014/main" id="{E1783654-508E-4039-92A9-EE91C98B0266}"/>
              </a:ext>
            </a:extLst>
          </p:cNvPr>
          <p:cNvSpPr/>
          <p:nvPr/>
        </p:nvSpPr>
        <p:spPr>
          <a:xfrm>
            <a:off x="953970" y="4397708"/>
            <a:ext cx="4055991" cy="76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Varela Round" panose="020B0604020202020204" charset="-79"/>
                <a:cs typeface="Varela Round" panose="020B0604020202020204" charset="-79"/>
              </a:rPr>
              <a:t>Age Structure</a:t>
            </a:r>
          </a:p>
        </p:txBody>
      </p:sp>
      <p:cxnSp>
        <p:nvCxnSpPr>
          <p:cNvPr id="51" name="Connector: Elbow 50">
            <a:extLst>
              <a:ext uri="{FF2B5EF4-FFF2-40B4-BE49-F238E27FC236}">
                <a16:creationId xmlns:a16="http://schemas.microsoft.com/office/drawing/2014/main" id="{7A135D82-0A6C-4859-ACCF-CE7EE2D9FF35}"/>
              </a:ext>
            </a:extLst>
          </p:cNvPr>
          <p:cNvCxnSpPr>
            <a:cxnSpLocks/>
            <a:stCxn id="50" idx="3"/>
            <a:endCxn id="52" idx="1"/>
          </p:cNvCxnSpPr>
          <p:nvPr/>
        </p:nvCxnSpPr>
        <p:spPr>
          <a:xfrm>
            <a:off x="5009961" y="4779508"/>
            <a:ext cx="2220597" cy="97425"/>
          </a:xfrm>
          <a:prstGeom prst="bentConnector3">
            <a:avLst>
              <a:gd name="adj1" fmla="val 50000"/>
            </a:avLst>
          </a:prstGeom>
          <a:ln>
            <a:headEnd type="none" w="med" len="med"/>
            <a:tailEnd type="arrow" w="med" len="med"/>
          </a:ln>
        </p:spPr>
        <p:style>
          <a:lnRef idx="1">
            <a:schemeClr val="accent1"/>
          </a:lnRef>
          <a:fillRef idx="2">
            <a:schemeClr val="accent1"/>
          </a:fillRef>
          <a:effectRef idx="1">
            <a:schemeClr val="accent1"/>
          </a:effectRef>
          <a:fontRef idx="minor">
            <a:schemeClr val="dk1"/>
          </a:fontRef>
        </p:style>
      </p:cxnSp>
      <p:sp>
        <p:nvSpPr>
          <p:cNvPr id="52" name="TextBox 51">
            <a:extLst>
              <a:ext uri="{FF2B5EF4-FFF2-40B4-BE49-F238E27FC236}">
                <a16:creationId xmlns:a16="http://schemas.microsoft.com/office/drawing/2014/main" id="{5E905EE1-7419-40F6-B28F-D5C30A72BF93}"/>
              </a:ext>
            </a:extLst>
          </p:cNvPr>
          <p:cNvSpPr txBox="1"/>
          <p:nvPr/>
        </p:nvSpPr>
        <p:spPr>
          <a:xfrm>
            <a:off x="7230558" y="4522990"/>
            <a:ext cx="3687651" cy="707886"/>
          </a:xfrm>
          <a:prstGeom prst="rect">
            <a:avLst/>
          </a:prstGeom>
          <a:noFill/>
        </p:spPr>
        <p:txBody>
          <a:bodyPr wrap="square" rtlCol="0">
            <a:spAutoFit/>
          </a:bodyPr>
          <a:lstStyle/>
          <a:p>
            <a:r>
              <a:rPr lang="en-US" sz="2000" b="1" dirty="0">
                <a:latin typeface="Varela Round" panose="020B0604020202020204" charset="-79"/>
                <a:cs typeface="Varela Round" panose="020B0604020202020204" charset="-79"/>
              </a:rPr>
              <a:t>Fleet Age (KPI – Policy Point of view)</a:t>
            </a:r>
          </a:p>
        </p:txBody>
      </p:sp>
      <p:sp>
        <p:nvSpPr>
          <p:cNvPr id="53" name="Rectangle: Rounded Corners 52">
            <a:extLst>
              <a:ext uri="{FF2B5EF4-FFF2-40B4-BE49-F238E27FC236}">
                <a16:creationId xmlns:a16="http://schemas.microsoft.com/office/drawing/2014/main" id="{475ECB12-107C-43D8-AAAA-A77E63902292}"/>
              </a:ext>
            </a:extLst>
          </p:cNvPr>
          <p:cNvSpPr/>
          <p:nvPr/>
        </p:nvSpPr>
        <p:spPr>
          <a:xfrm>
            <a:off x="953970" y="5402435"/>
            <a:ext cx="4055991" cy="76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Varela Round" panose="020B0604020202020204" charset="-79"/>
                <a:cs typeface="Varela Round" panose="020B0604020202020204" charset="-79"/>
              </a:rPr>
              <a:t>IT Adaptation by Industry</a:t>
            </a:r>
          </a:p>
        </p:txBody>
      </p:sp>
      <p:sp>
        <p:nvSpPr>
          <p:cNvPr id="54" name="TextBox 53">
            <a:extLst>
              <a:ext uri="{FF2B5EF4-FFF2-40B4-BE49-F238E27FC236}">
                <a16:creationId xmlns:a16="http://schemas.microsoft.com/office/drawing/2014/main" id="{75F3CF2E-06BE-4076-9747-659C8657A6ED}"/>
              </a:ext>
            </a:extLst>
          </p:cNvPr>
          <p:cNvSpPr txBox="1"/>
          <p:nvPr/>
        </p:nvSpPr>
        <p:spPr>
          <a:xfrm>
            <a:off x="7230558" y="5498860"/>
            <a:ext cx="2793543" cy="400110"/>
          </a:xfrm>
          <a:prstGeom prst="rect">
            <a:avLst/>
          </a:prstGeom>
          <a:noFill/>
        </p:spPr>
        <p:txBody>
          <a:bodyPr wrap="square" rtlCol="0">
            <a:spAutoFit/>
          </a:bodyPr>
          <a:lstStyle/>
          <a:p>
            <a:r>
              <a:rPr lang="en-US" sz="2000" b="1" dirty="0">
                <a:latin typeface="Varela Round" panose="020B0604020202020204" charset="-79"/>
                <a:cs typeface="Varela Round" panose="020B0604020202020204" charset="-79"/>
              </a:rPr>
              <a:t>Barriers and Benefits </a:t>
            </a:r>
          </a:p>
        </p:txBody>
      </p:sp>
      <p:cxnSp>
        <p:nvCxnSpPr>
          <p:cNvPr id="55" name="Connector: Elbow 54">
            <a:extLst>
              <a:ext uri="{FF2B5EF4-FFF2-40B4-BE49-F238E27FC236}">
                <a16:creationId xmlns:a16="http://schemas.microsoft.com/office/drawing/2014/main" id="{8E4FB51F-D646-4714-9240-F0FE9C544695}"/>
              </a:ext>
            </a:extLst>
          </p:cNvPr>
          <p:cNvCxnSpPr>
            <a:cxnSpLocks/>
            <a:stCxn id="53" idx="3"/>
            <a:endCxn id="54" idx="1"/>
          </p:cNvCxnSpPr>
          <p:nvPr/>
        </p:nvCxnSpPr>
        <p:spPr>
          <a:xfrm flipV="1">
            <a:off x="5009961" y="5698915"/>
            <a:ext cx="2220597" cy="85320"/>
          </a:xfrm>
          <a:prstGeom prst="bentConnector3">
            <a:avLst/>
          </a:prstGeom>
          <a:ln>
            <a:tailEnd type="triangle"/>
          </a:ln>
        </p:spPr>
        <p:style>
          <a:lnRef idx="1">
            <a:schemeClr val="accent1"/>
          </a:lnRef>
          <a:fillRef idx="2">
            <a:schemeClr val="accent1"/>
          </a:fillRef>
          <a:effectRef idx="1">
            <a:schemeClr val="accent1"/>
          </a:effectRef>
          <a:fontRef idx="minor">
            <a:schemeClr val="dk1"/>
          </a:fontRef>
        </p:style>
      </p:cxnSp>
      <p:sp>
        <p:nvSpPr>
          <p:cNvPr id="56" name="TextBox 55">
            <a:extLst>
              <a:ext uri="{FF2B5EF4-FFF2-40B4-BE49-F238E27FC236}">
                <a16:creationId xmlns:a16="http://schemas.microsoft.com/office/drawing/2014/main" id="{BED99177-BF5F-45C4-88B8-B1BA64158492}"/>
              </a:ext>
            </a:extLst>
          </p:cNvPr>
          <p:cNvSpPr txBox="1"/>
          <p:nvPr/>
        </p:nvSpPr>
        <p:spPr>
          <a:xfrm>
            <a:off x="7203508" y="2287814"/>
            <a:ext cx="3816162" cy="400110"/>
          </a:xfrm>
          <a:prstGeom prst="rect">
            <a:avLst/>
          </a:prstGeom>
          <a:noFill/>
        </p:spPr>
        <p:txBody>
          <a:bodyPr wrap="square" rtlCol="0">
            <a:spAutoFit/>
          </a:bodyPr>
          <a:lstStyle>
            <a:defPPr marR="0" lvl="0" algn="l" rtl="0">
              <a:lnSpc>
                <a:spcPct val="100000"/>
              </a:lnSpc>
              <a:spcBef>
                <a:spcPts val="0"/>
              </a:spcBef>
              <a:spcAft>
                <a:spcPts val="0"/>
              </a:spcAft>
            </a:defPPr>
            <a:lvl1pPr>
              <a:defRPr sz="2000" b="1">
                <a:latin typeface="Varela Round" panose="020B0604020202020204" charset="-79"/>
                <a:cs typeface="Varela Round" panose="020B0604020202020204" charset="-79"/>
              </a:defRPr>
            </a:lvl1pPr>
          </a:lstStyle>
          <a:p>
            <a:r>
              <a:rPr lang="en-US" dirty="0"/>
              <a:t>Rigid &amp; Articulated Trucks</a:t>
            </a:r>
          </a:p>
        </p:txBody>
      </p:sp>
      <p:pic>
        <p:nvPicPr>
          <p:cNvPr id="80" name="Picture 79">
            <a:extLst>
              <a:ext uri="{FF2B5EF4-FFF2-40B4-BE49-F238E27FC236}">
                <a16:creationId xmlns:a16="http://schemas.microsoft.com/office/drawing/2014/main" id="{80D3EC36-8BAF-4A01-B446-21058C50180A}"/>
              </a:ext>
            </a:extLst>
          </p:cNvPr>
          <p:cNvPicPr>
            <a:picLocks noChangeAspect="1"/>
          </p:cNvPicPr>
          <p:nvPr/>
        </p:nvPicPr>
        <p:blipFill>
          <a:blip r:embed="rId2"/>
          <a:stretch>
            <a:fillRect/>
          </a:stretch>
        </p:blipFill>
        <p:spPr>
          <a:xfrm>
            <a:off x="10165734" y="502850"/>
            <a:ext cx="1504950" cy="466725"/>
          </a:xfrm>
          <a:prstGeom prst="rect">
            <a:avLst/>
          </a:prstGeom>
        </p:spPr>
      </p:pic>
      <p:pic>
        <p:nvPicPr>
          <p:cNvPr id="3" name="Picture 6" descr="Challenges and opportunities for the European transport sector">
            <a:extLst>
              <a:ext uri="{FF2B5EF4-FFF2-40B4-BE49-F238E27FC236}">
                <a16:creationId xmlns:a16="http://schemas.microsoft.com/office/drawing/2014/main" id="{0B5F7586-DA69-D0C4-A957-C36CE1B2C78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844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 name="Picture 3">
            <a:extLst>
              <a:ext uri="{FF2B5EF4-FFF2-40B4-BE49-F238E27FC236}">
                <a16:creationId xmlns:a16="http://schemas.microsoft.com/office/drawing/2014/main" id="{64EAB781-8890-ADA4-2AE8-94B922EE054D}"/>
              </a:ext>
            </a:extLst>
          </p:cNvPr>
          <p:cNvPicPr>
            <a:picLocks noChangeAspect="1"/>
          </p:cNvPicPr>
          <p:nvPr/>
        </p:nvPicPr>
        <p:blipFill>
          <a:blip r:embed="rId3"/>
          <a:stretch>
            <a:fillRect/>
          </a:stretch>
        </p:blipFill>
        <p:spPr>
          <a:xfrm>
            <a:off x="10096430" y="469403"/>
            <a:ext cx="1600339" cy="662997"/>
          </a:xfrm>
          <a:prstGeom prst="rect">
            <a:avLst/>
          </a:prstGeom>
        </p:spPr>
      </p:pic>
      <p:sp>
        <p:nvSpPr>
          <p:cNvPr id="438" name="Google Shape;438;p38"/>
          <p:cNvSpPr txBox="1">
            <a:spLocks noGrp="1"/>
          </p:cNvSpPr>
          <p:nvPr>
            <p:ph type="title" idx="2"/>
          </p:nvPr>
        </p:nvSpPr>
        <p:spPr>
          <a:xfrm>
            <a:off x="971550" y="350344"/>
            <a:ext cx="10248899" cy="901116"/>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spcFirstLastPara="1" vert="horz" wrap="square" lIns="182880" tIns="182880" rIns="182880" bIns="182880" rtlCol="0" anchor="ctr" anchorCtr="0">
            <a:noAutofit/>
          </a:bodyPr>
          <a:lstStyle/>
          <a:p>
            <a:pPr>
              <a:lnSpc>
                <a:spcPct val="90000"/>
              </a:lnSpc>
              <a:spcBef>
                <a:spcPct val="0"/>
              </a:spcBef>
              <a:spcAft>
                <a:spcPts val="600"/>
              </a:spcAft>
              <a:buClr>
                <a:srgbClr val="000000"/>
              </a:buClr>
              <a:buFont typeface="Arial"/>
            </a:pPr>
            <a:r>
              <a:rPr lang="en-US"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rPr>
              <a:t>APPROACH FOR </a:t>
            </a:r>
            <a:r>
              <a:rPr lang="en-US" sz="4800" cap="all" spc="200">
                <a:solidFill>
                  <a:srgbClr val="FFFF00"/>
                </a:solidFill>
                <a:effectLst>
                  <a:outerShdw blurRad="38100" dist="38100" dir="2700000" algn="tl">
                    <a:srgbClr val="000000">
                      <a:alpha val="43137"/>
                    </a:srgbClr>
                  </a:outerShdw>
                </a:effectLst>
                <a:latin typeface="Staatliches" pitchFamily="2" charset="0"/>
                <a:ea typeface="+mj-ea"/>
                <a:cs typeface="+mj-cs"/>
              </a:rPr>
              <a:t>the Study</a:t>
            </a:r>
            <a:endParaRPr lang="en"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endParaRPr>
          </a:p>
        </p:txBody>
      </p:sp>
      <p:pic>
        <p:nvPicPr>
          <p:cNvPr id="3" name="Picture 2" descr="Diagram&#10;&#10;Description automatically generated">
            <a:extLst>
              <a:ext uri="{FF2B5EF4-FFF2-40B4-BE49-F238E27FC236}">
                <a16:creationId xmlns:a16="http://schemas.microsoft.com/office/drawing/2014/main" id="{21F92DEA-59DF-C22B-89FE-69C1E6D99E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499" y="1475105"/>
            <a:ext cx="5715000" cy="5165090"/>
          </a:xfrm>
          <a:prstGeom prst="rect">
            <a:avLst/>
          </a:prstGeom>
          <a:noFill/>
        </p:spPr>
      </p:pic>
      <p:pic>
        <p:nvPicPr>
          <p:cNvPr id="5" name="Picture 4">
            <a:extLst>
              <a:ext uri="{FF2B5EF4-FFF2-40B4-BE49-F238E27FC236}">
                <a16:creationId xmlns:a16="http://schemas.microsoft.com/office/drawing/2014/main" id="{130A0F0D-FFDA-949F-0190-849BAA464A68}"/>
              </a:ext>
            </a:extLst>
          </p:cNvPr>
          <p:cNvPicPr>
            <a:picLocks noChangeAspect="1"/>
          </p:cNvPicPr>
          <p:nvPr/>
        </p:nvPicPr>
        <p:blipFill>
          <a:blip r:embed="rId5"/>
          <a:stretch>
            <a:fillRect/>
          </a:stretch>
        </p:blipFill>
        <p:spPr>
          <a:xfrm>
            <a:off x="640039" y="5612098"/>
            <a:ext cx="1503086" cy="739204"/>
          </a:xfrm>
          <a:prstGeom prst="rect">
            <a:avLst/>
          </a:prstGeom>
        </p:spPr>
      </p:pic>
      <p:pic>
        <p:nvPicPr>
          <p:cNvPr id="2" name="Picture 6" descr="Challenges and opportunities for the European transport sector">
            <a:extLst>
              <a:ext uri="{FF2B5EF4-FFF2-40B4-BE49-F238E27FC236}">
                <a16:creationId xmlns:a16="http://schemas.microsoft.com/office/drawing/2014/main" id="{D273DAB7-CDBB-FA13-9356-C11F43126D91}"/>
              </a:ext>
            </a:extLst>
          </p:cNvPr>
          <p:cNvPicPr>
            <a:picLocks noChangeAspect="1" noChangeArrowheads="1"/>
          </p:cNvPicPr>
          <p:nvPr/>
        </p:nvPicPr>
        <p:blipFill>
          <a:blip r:embed="rId6">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637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8" name="Google Shape;438;p38"/>
          <p:cNvSpPr txBox="1">
            <a:spLocks noGrp="1"/>
          </p:cNvSpPr>
          <p:nvPr>
            <p:ph type="title" idx="2"/>
          </p:nvPr>
        </p:nvSpPr>
        <p:spPr>
          <a:xfrm>
            <a:off x="971550" y="350344"/>
            <a:ext cx="10248899" cy="901116"/>
          </a:xfrm>
          <a:prstGeom prst="rect">
            <a:avLst/>
          </a:prstGeom>
        </p:spPr>
        <p:txBody>
          <a:bodyPr spcFirstLastPara="1" wrap="square" lIns="121900" tIns="121900" rIns="121900" bIns="121900" anchor="ctr" anchorCtr="0">
            <a:noAutofit/>
          </a:bodyPr>
          <a:lstStyle/>
          <a:p>
            <a:r>
              <a:rPr lang="en-US" sz="3600" dirty="0"/>
              <a:t>APPROACH FOR the Study </a:t>
            </a:r>
            <a:r>
              <a:rPr lang="en-US" sz="3600" b="0" dirty="0">
                <a:latin typeface="Rockwell Condensed" panose="02060603050405020104" pitchFamily="18" charset="0"/>
              </a:rPr>
              <a:t>(cont.)</a:t>
            </a:r>
            <a:endParaRPr lang="en" sz="3600" b="0" dirty="0"/>
          </a:p>
        </p:txBody>
      </p:sp>
      <p:pic>
        <p:nvPicPr>
          <p:cNvPr id="5" name="Picture 4">
            <a:extLst>
              <a:ext uri="{FF2B5EF4-FFF2-40B4-BE49-F238E27FC236}">
                <a16:creationId xmlns:a16="http://schemas.microsoft.com/office/drawing/2014/main" id="{130A0F0D-FFDA-949F-0190-849BAA464A68}"/>
              </a:ext>
            </a:extLst>
          </p:cNvPr>
          <p:cNvPicPr>
            <a:picLocks noChangeAspect="1"/>
          </p:cNvPicPr>
          <p:nvPr/>
        </p:nvPicPr>
        <p:blipFill>
          <a:blip r:embed="rId3"/>
          <a:stretch>
            <a:fillRect/>
          </a:stretch>
        </p:blipFill>
        <p:spPr>
          <a:xfrm>
            <a:off x="630702" y="5772742"/>
            <a:ext cx="1494363" cy="734914"/>
          </a:xfrm>
          <a:prstGeom prst="rect">
            <a:avLst/>
          </a:prstGeom>
        </p:spPr>
      </p:pic>
      <p:sp>
        <p:nvSpPr>
          <p:cNvPr id="2" name="Shape 1">
            <a:extLst>
              <a:ext uri="{FF2B5EF4-FFF2-40B4-BE49-F238E27FC236}">
                <a16:creationId xmlns:a16="http://schemas.microsoft.com/office/drawing/2014/main" id="{2B24144D-74F8-27F8-6CFE-E5A6CD54357D}"/>
              </a:ext>
            </a:extLst>
          </p:cNvPr>
          <p:cNvSpPr/>
          <p:nvPr/>
        </p:nvSpPr>
        <p:spPr>
          <a:xfrm>
            <a:off x="1321323" y="3381449"/>
            <a:ext cx="2798702" cy="2798702"/>
          </a:xfrm>
          <a:prstGeom prst="leftCircularArrow">
            <a:avLst>
              <a:gd name="adj1" fmla="val 3730"/>
              <a:gd name="adj2" fmla="val 465421"/>
              <a:gd name="adj3" fmla="val 2240931"/>
              <a:gd name="adj4" fmla="val 9024489"/>
              <a:gd name="adj5" fmla="val 4352"/>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4" name="Arrow: Circular 3">
            <a:extLst>
              <a:ext uri="{FF2B5EF4-FFF2-40B4-BE49-F238E27FC236}">
                <a16:creationId xmlns:a16="http://schemas.microsoft.com/office/drawing/2014/main" id="{8C2A5162-E702-5933-3361-FCFC4DCD8C44}"/>
              </a:ext>
            </a:extLst>
          </p:cNvPr>
          <p:cNvSpPr/>
          <p:nvPr/>
        </p:nvSpPr>
        <p:spPr>
          <a:xfrm>
            <a:off x="4474808" y="1750065"/>
            <a:ext cx="3104162" cy="3104162"/>
          </a:xfrm>
          <a:prstGeom prst="circularArrow">
            <a:avLst>
              <a:gd name="adj1" fmla="val 3363"/>
              <a:gd name="adj2" fmla="val 415958"/>
              <a:gd name="adj3" fmla="val 19408531"/>
              <a:gd name="adj4" fmla="val 12575511"/>
              <a:gd name="adj5" fmla="val 3924"/>
            </a:avLst>
          </a:prstGeom>
        </p:spPr>
        <p:style>
          <a:lnRef idx="0">
            <a:schemeClr val="lt1">
              <a:hueOff val="0"/>
              <a:satOff val="0"/>
              <a:lumOff val="0"/>
              <a:alphaOff val="0"/>
            </a:schemeClr>
          </a:lnRef>
          <a:fillRef idx="3">
            <a:schemeClr val="accent2">
              <a:hueOff val="-9294304"/>
              <a:satOff val="-4956"/>
              <a:lumOff val="-2549"/>
              <a:alphaOff val="0"/>
            </a:schemeClr>
          </a:fillRef>
          <a:effectRef idx="3">
            <a:schemeClr val="accent2">
              <a:hueOff val="-9294304"/>
              <a:satOff val="-4956"/>
              <a:lumOff val="-2549"/>
              <a:alphaOff val="0"/>
            </a:schemeClr>
          </a:effectRef>
          <a:fontRef idx="minor">
            <a:schemeClr val="lt1"/>
          </a:fontRef>
        </p:style>
      </p:sp>
      <p:sp>
        <p:nvSpPr>
          <p:cNvPr id="6" name="Shape 5">
            <a:extLst>
              <a:ext uri="{FF2B5EF4-FFF2-40B4-BE49-F238E27FC236}">
                <a16:creationId xmlns:a16="http://schemas.microsoft.com/office/drawing/2014/main" id="{6B07BBA1-9A80-AF43-8149-D8EC9AD7A28B}"/>
              </a:ext>
            </a:extLst>
          </p:cNvPr>
          <p:cNvSpPr/>
          <p:nvPr/>
        </p:nvSpPr>
        <p:spPr>
          <a:xfrm>
            <a:off x="7664802" y="3381449"/>
            <a:ext cx="2798702" cy="2798702"/>
          </a:xfrm>
          <a:prstGeom prst="leftCircularArrow">
            <a:avLst>
              <a:gd name="adj1" fmla="val 3730"/>
              <a:gd name="adj2" fmla="val 465421"/>
              <a:gd name="adj3" fmla="val 2240931"/>
              <a:gd name="adj4" fmla="val 9024489"/>
              <a:gd name="adj5" fmla="val 4352"/>
            </a:avLst>
          </a:prstGeom>
        </p:spPr>
        <p:style>
          <a:lnRef idx="0">
            <a:schemeClr val="lt1">
              <a:hueOff val="0"/>
              <a:satOff val="0"/>
              <a:lumOff val="0"/>
              <a:alphaOff val="0"/>
            </a:schemeClr>
          </a:lnRef>
          <a:fillRef idx="3">
            <a:schemeClr val="accent2">
              <a:hueOff val="-18588607"/>
              <a:satOff val="-9913"/>
              <a:lumOff val="-5097"/>
              <a:alphaOff val="0"/>
            </a:schemeClr>
          </a:fillRef>
          <a:effectRef idx="3">
            <a:schemeClr val="accent2">
              <a:hueOff val="-18588607"/>
              <a:satOff val="-9913"/>
              <a:lumOff val="-5097"/>
              <a:alphaOff val="0"/>
            </a:schemeClr>
          </a:effectRef>
          <a:fontRef idx="minor">
            <a:schemeClr val="lt1"/>
          </a:fontRef>
        </p:style>
      </p:sp>
      <p:grpSp>
        <p:nvGrpSpPr>
          <p:cNvPr id="7" name="Group 6">
            <a:extLst>
              <a:ext uri="{FF2B5EF4-FFF2-40B4-BE49-F238E27FC236}">
                <a16:creationId xmlns:a16="http://schemas.microsoft.com/office/drawing/2014/main" id="{8D29FFEB-FE18-727B-9188-E0BB241C527F}"/>
              </a:ext>
            </a:extLst>
          </p:cNvPr>
          <p:cNvGrpSpPr/>
          <p:nvPr/>
        </p:nvGrpSpPr>
        <p:grpSpPr>
          <a:xfrm>
            <a:off x="178685" y="3023542"/>
            <a:ext cx="2656171" cy="3436258"/>
            <a:chOff x="2553" y="2846965"/>
            <a:chExt cx="2671677" cy="3456318"/>
          </a:xfrm>
        </p:grpSpPr>
        <p:grpSp>
          <p:nvGrpSpPr>
            <p:cNvPr id="8" name="Group 7">
              <a:extLst>
                <a:ext uri="{FF2B5EF4-FFF2-40B4-BE49-F238E27FC236}">
                  <a16:creationId xmlns:a16="http://schemas.microsoft.com/office/drawing/2014/main" id="{2DF4B2F1-F3F8-FD3E-EF9F-50AAD24E0239}"/>
                </a:ext>
              </a:extLst>
            </p:cNvPr>
            <p:cNvGrpSpPr/>
            <p:nvPr/>
          </p:nvGrpSpPr>
          <p:grpSpPr>
            <a:xfrm>
              <a:off x="2553" y="2846965"/>
              <a:ext cx="2671677" cy="2408192"/>
              <a:chOff x="2553" y="2846965"/>
              <a:chExt cx="2671677" cy="2408192"/>
            </a:xfrm>
          </p:grpSpPr>
          <p:sp>
            <p:nvSpPr>
              <p:cNvPr id="12" name="Freeform: Shape 11">
                <a:extLst>
                  <a:ext uri="{FF2B5EF4-FFF2-40B4-BE49-F238E27FC236}">
                    <a16:creationId xmlns:a16="http://schemas.microsoft.com/office/drawing/2014/main" id="{AC45BCED-1976-07A3-C617-A3D4D4818FD7}"/>
                  </a:ext>
                </a:extLst>
              </p:cNvPr>
              <p:cNvSpPr/>
              <p:nvPr/>
            </p:nvSpPr>
            <p:spPr>
              <a:xfrm>
                <a:off x="2553" y="2846965"/>
                <a:ext cx="2404508" cy="1983217"/>
              </a:xfrm>
              <a:custGeom>
                <a:avLst/>
                <a:gdLst>
                  <a:gd name="connsiteX0" fmla="*/ 0 w 2404508"/>
                  <a:gd name="connsiteY0" fmla="*/ 198322 h 1983217"/>
                  <a:gd name="connsiteX1" fmla="*/ 198322 w 2404508"/>
                  <a:gd name="connsiteY1" fmla="*/ 0 h 1983217"/>
                  <a:gd name="connsiteX2" fmla="*/ 2206186 w 2404508"/>
                  <a:gd name="connsiteY2" fmla="*/ 0 h 1983217"/>
                  <a:gd name="connsiteX3" fmla="*/ 2404508 w 2404508"/>
                  <a:gd name="connsiteY3" fmla="*/ 198322 h 1983217"/>
                  <a:gd name="connsiteX4" fmla="*/ 2404508 w 2404508"/>
                  <a:gd name="connsiteY4" fmla="*/ 1784895 h 1983217"/>
                  <a:gd name="connsiteX5" fmla="*/ 2206186 w 2404508"/>
                  <a:gd name="connsiteY5" fmla="*/ 1983217 h 1983217"/>
                  <a:gd name="connsiteX6" fmla="*/ 198322 w 2404508"/>
                  <a:gd name="connsiteY6" fmla="*/ 1983217 h 1983217"/>
                  <a:gd name="connsiteX7" fmla="*/ 0 w 2404508"/>
                  <a:gd name="connsiteY7" fmla="*/ 1784895 h 1983217"/>
                  <a:gd name="connsiteX8" fmla="*/ 0 w 2404508"/>
                  <a:gd name="connsiteY8" fmla="*/ 198322 h 198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4508" h="1983217">
                    <a:moveTo>
                      <a:pt x="0" y="198322"/>
                    </a:moveTo>
                    <a:cubicBezTo>
                      <a:pt x="0" y="88792"/>
                      <a:pt x="88792" y="0"/>
                      <a:pt x="198322" y="0"/>
                    </a:cubicBezTo>
                    <a:lnTo>
                      <a:pt x="2206186" y="0"/>
                    </a:lnTo>
                    <a:cubicBezTo>
                      <a:pt x="2315716" y="0"/>
                      <a:pt x="2404508" y="88792"/>
                      <a:pt x="2404508" y="198322"/>
                    </a:cubicBezTo>
                    <a:lnTo>
                      <a:pt x="2404508" y="1784895"/>
                    </a:lnTo>
                    <a:cubicBezTo>
                      <a:pt x="2404508" y="1894425"/>
                      <a:pt x="2315716" y="1983217"/>
                      <a:pt x="2206186" y="1983217"/>
                    </a:cubicBezTo>
                    <a:lnTo>
                      <a:pt x="198322" y="1983217"/>
                    </a:lnTo>
                    <a:cubicBezTo>
                      <a:pt x="88792" y="1983217"/>
                      <a:pt x="0" y="1894425"/>
                      <a:pt x="0" y="1784895"/>
                    </a:cubicBezTo>
                    <a:lnTo>
                      <a:pt x="0" y="198322"/>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464" tIns="169464" rIns="169464" bIns="594440" numCol="1" spcCol="1270" anchor="t" anchorCtr="0">
                <a:noAutofit/>
              </a:bodyPr>
              <a:lstStyle/>
              <a:p>
                <a:pPr marL="171450" lvl="1" indent="-171450" algn="l" defTabSz="711200">
                  <a:lnSpc>
                    <a:spcPct val="90000"/>
                  </a:lnSpc>
                  <a:spcBef>
                    <a:spcPct val="0"/>
                  </a:spcBef>
                  <a:spcAft>
                    <a:spcPct val="15000"/>
                  </a:spcAft>
                  <a:buChar char="•"/>
                </a:pPr>
                <a:r>
                  <a:rPr lang="en-US" sz="1400" kern="1200" dirty="0"/>
                  <a:t>Ports </a:t>
                </a:r>
              </a:p>
              <a:p>
                <a:pPr marL="742950" lvl="2" indent="-285750" defTabSz="711200">
                  <a:lnSpc>
                    <a:spcPct val="90000"/>
                  </a:lnSpc>
                  <a:spcBef>
                    <a:spcPct val="0"/>
                  </a:spcBef>
                  <a:spcAft>
                    <a:spcPct val="15000"/>
                  </a:spcAft>
                  <a:buFont typeface="Wingdings" panose="05000000000000000000" pitchFamily="2" charset="2"/>
                  <a:buChar char="ü"/>
                </a:pPr>
                <a:r>
                  <a:rPr lang="en-US" sz="1400" kern="1200" dirty="0"/>
                  <a:t>(3 major Sea ports + Dry)</a:t>
                </a:r>
              </a:p>
              <a:p>
                <a:pPr marL="171450" lvl="1" indent="-171450" algn="l" defTabSz="711200">
                  <a:lnSpc>
                    <a:spcPct val="90000"/>
                  </a:lnSpc>
                  <a:spcBef>
                    <a:spcPct val="0"/>
                  </a:spcBef>
                  <a:spcAft>
                    <a:spcPct val="15000"/>
                  </a:spcAft>
                  <a:buChar char="•"/>
                </a:pPr>
                <a:r>
                  <a:rPr lang="en-US" sz="1400" kern="1200" dirty="0"/>
                  <a:t>Borders</a:t>
                </a:r>
              </a:p>
              <a:p>
                <a:pPr marL="171450" lvl="1" indent="-171450" algn="l" defTabSz="711200">
                  <a:lnSpc>
                    <a:spcPct val="90000"/>
                  </a:lnSpc>
                  <a:spcBef>
                    <a:spcPct val="0"/>
                  </a:spcBef>
                  <a:spcAft>
                    <a:spcPct val="15000"/>
                  </a:spcAft>
                  <a:buChar char="•"/>
                </a:pPr>
                <a:r>
                  <a:rPr lang="en-US" sz="1400" kern="1200" dirty="0"/>
                  <a:t>Industries (Fertilizer, Cement, Steel, Textile)</a:t>
                </a:r>
              </a:p>
            </p:txBody>
          </p:sp>
          <p:sp>
            <p:nvSpPr>
              <p:cNvPr id="13" name="Freeform: Shape 12">
                <a:extLst>
                  <a:ext uri="{FF2B5EF4-FFF2-40B4-BE49-F238E27FC236}">
                    <a16:creationId xmlns:a16="http://schemas.microsoft.com/office/drawing/2014/main" id="{008FA438-7371-882F-7BCE-89F804C20D05}"/>
                  </a:ext>
                </a:extLst>
              </p:cNvPr>
              <p:cNvSpPr/>
              <p:nvPr/>
            </p:nvSpPr>
            <p:spPr>
              <a:xfrm>
                <a:off x="536889" y="4405207"/>
                <a:ext cx="2137341" cy="849950"/>
              </a:xfrm>
              <a:custGeom>
                <a:avLst/>
                <a:gdLst>
                  <a:gd name="connsiteX0" fmla="*/ 0 w 2137341"/>
                  <a:gd name="connsiteY0" fmla="*/ 84995 h 849950"/>
                  <a:gd name="connsiteX1" fmla="*/ 84995 w 2137341"/>
                  <a:gd name="connsiteY1" fmla="*/ 0 h 849950"/>
                  <a:gd name="connsiteX2" fmla="*/ 2052346 w 2137341"/>
                  <a:gd name="connsiteY2" fmla="*/ 0 h 849950"/>
                  <a:gd name="connsiteX3" fmla="*/ 2137341 w 2137341"/>
                  <a:gd name="connsiteY3" fmla="*/ 84995 h 849950"/>
                  <a:gd name="connsiteX4" fmla="*/ 2137341 w 2137341"/>
                  <a:gd name="connsiteY4" fmla="*/ 764955 h 849950"/>
                  <a:gd name="connsiteX5" fmla="*/ 2052346 w 2137341"/>
                  <a:gd name="connsiteY5" fmla="*/ 849950 h 849950"/>
                  <a:gd name="connsiteX6" fmla="*/ 84995 w 2137341"/>
                  <a:gd name="connsiteY6" fmla="*/ 849950 h 849950"/>
                  <a:gd name="connsiteX7" fmla="*/ 0 w 2137341"/>
                  <a:gd name="connsiteY7" fmla="*/ 764955 h 849950"/>
                  <a:gd name="connsiteX8" fmla="*/ 0 w 2137341"/>
                  <a:gd name="connsiteY8" fmla="*/ 84995 h 8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341" h="849950">
                    <a:moveTo>
                      <a:pt x="0" y="84995"/>
                    </a:moveTo>
                    <a:cubicBezTo>
                      <a:pt x="0" y="38054"/>
                      <a:pt x="38054" y="0"/>
                      <a:pt x="84995" y="0"/>
                    </a:cubicBezTo>
                    <a:lnTo>
                      <a:pt x="2052346" y="0"/>
                    </a:lnTo>
                    <a:cubicBezTo>
                      <a:pt x="2099287" y="0"/>
                      <a:pt x="2137341" y="38054"/>
                      <a:pt x="2137341" y="84995"/>
                    </a:cubicBezTo>
                    <a:lnTo>
                      <a:pt x="2137341" y="764955"/>
                    </a:lnTo>
                    <a:cubicBezTo>
                      <a:pt x="2137341" y="811896"/>
                      <a:pt x="2099287" y="849950"/>
                      <a:pt x="2052346" y="849950"/>
                    </a:cubicBezTo>
                    <a:lnTo>
                      <a:pt x="84995" y="849950"/>
                    </a:lnTo>
                    <a:cubicBezTo>
                      <a:pt x="38054" y="849950"/>
                      <a:pt x="0" y="811896"/>
                      <a:pt x="0" y="764955"/>
                    </a:cubicBezTo>
                    <a:lnTo>
                      <a:pt x="0" y="84995"/>
                    </a:lnTo>
                    <a:close/>
                  </a:path>
                </a:pathLst>
              </a:custGeom>
              <a:scene3d>
                <a:camera prst="orthographicFront">
                  <a:rot lat="0" lon="0" rev="0"/>
                </a:camera>
                <a:lightRig rig="brightRoom" dir="tl"/>
              </a:scene3d>
              <a:sp3d prstMaterial="dkEdge">
                <a:bevelT w="0" h="0"/>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5374" tIns="45214" rIns="55374" bIns="45214" numCol="1" spcCol="1270" anchor="ctr" anchorCtr="0">
                <a:noAutofit/>
              </a:bodyPr>
              <a:lstStyle/>
              <a:p>
                <a:pPr marL="0" lvl="0" indent="0" algn="ctr" defTabSz="711200">
                  <a:lnSpc>
                    <a:spcPct val="90000"/>
                  </a:lnSpc>
                  <a:spcBef>
                    <a:spcPct val="0"/>
                  </a:spcBef>
                  <a:spcAft>
                    <a:spcPct val="35000"/>
                  </a:spcAft>
                  <a:buNone/>
                </a:pPr>
                <a:r>
                  <a:rPr lang="en-US" sz="1400" b="1" kern="1200" dirty="0">
                    <a:solidFill>
                      <a:schemeClr val="bg2">
                        <a:lumMod val="25000"/>
                      </a:schemeClr>
                    </a:solidFill>
                    <a:latin typeface="Gill Sans MT" panose="020B0502020104020203"/>
                    <a:ea typeface="+mn-ea"/>
                    <a:cs typeface="+mn-cs"/>
                  </a:rPr>
                  <a:t>Identify Cargo Origin / Loading Sources &amp; Major Stakeholders</a:t>
                </a:r>
              </a:p>
            </p:txBody>
          </p:sp>
        </p:grpSp>
        <p:grpSp>
          <p:nvGrpSpPr>
            <p:cNvPr id="9" name="Group 8">
              <a:extLst>
                <a:ext uri="{FF2B5EF4-FFF2-40B4-BE49-F238E27FC236}">
                  <a16:creationId xmlns:a16="http://schemas.microsoft.com/office/drawing/2014/main" id="{C38C2F80-85CC-330A-AEE8-62F5BF13F1C5}"/>
                </a:ext>
              </a:extLst>
            </p:cNvPr>
            <p:cNvGrpSpPr/>
            <p:nvPr/>
          </p:nvGrpSpPr>
          <p:grpSpPr>
            <a:xfrm>
              <a:off x="30848" y="5367644"/>
              <a:ext cx="1911068" cy="935639"/>
              <a:chOff x="30848" y="5367644"/>
              <a:chExt cx="1911068" cy="935639"/>
            </a:xfrm>
          </p:grpSpPr>
          <p:sp>
            <p:nvSpPr>
              <p:cNvPr id="10" name="Rectangle 9" descr="Magnifying glass">
                <a:extLst>
                  <a:ext uri="{FF2B5EF4-FFF2-40B4-BE49-F238E27FC236}">
                    <a16:creationId xmlns:a16="http://schemas.microsoft.com/office/drawing/2014/main" id="{A7AC2FA0-118B-6C23-6A4F-688FB73C33E5}"/>
                  </a:ext>
                </a:extLst>
              </p:cNvPr>
              <p:cNvSpPr/>
              <p:nvPr/>
            </p:nvSpPr>
            <p:spPr>
              <a:xfrm>
                <a:off x="683078" y="5367644"/>
                <a:ext cx="551181" cy="55118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b="1" dirty="0"/>
              </a:p>
            </p:txBody>
          </p:sp>
          <p:sp>
            <p:nvSpPr>
              <p:cNvPr id="11" name="TextBox 10">
                <a:extLst>
                  <a:ext uri="{FF2B5EF4-FFF2-40B4-BE49-F238E27FC236}">
                    <a16:creationId xmlns:a16="http://schemas.microsoft.com/office/drawing/2014/main" id="{C520CBEE-5B3B-7B8C-5A86-4DDB59E5B2E7}"/>
                  </a:ext>
                </a:extLst>
              </p:cNvPr>
              <p:cNvSpPr txBox="1"/>
              <p:nvPr/>
            </p:nvSpPr>
            <p:spPr>
              <a:xfrm>
                <a:off x="30848" y="5841618"/>
                <a:ext cx="1911068" cy="461665"/>
              </a:xfrm>
              <a:prstGeom prst="rect">
                <a:avLst/>
              </a:prstGeom>
              <a:noFill/>
            </p:spPr>
            <p:txBody>
              <a:bodyPr wrap="square" rtlCol="0">
                <a:spAutoFit/>
              </a:bodyPr>
              <a:lstStyle/>
              <a:p>
                <a:pPr algn="ctr"/>
                <a:r>
                  <a:rPr lang="en-US" sz="2400" b="1" dirty="0">
                    <a:solidFill>
                      <a:srgbClr val="E51439"/>
                    </a:solidFill>
                  </a:rPr>
                  <a:t>Step 1</a:t>
                </a:r>
              </a:p>
            </p:txBody>
          </p:sp>
        </p:grpSp>
      </p:grpSp>
      <p:grpSp>
        <p:nvGrpSpPr>
          <p:cNvPr id="14" name="Group 13">
            <a:extLst>
              <a:ext uri="{FF2B5EF4-FFF2-40B4-BE49-F238E27FC236}">
                <a16:creationId xmlns:a16="http://schemas.microsoft.com/office/drawing/2014/main" id="{A510D080-E362-D358-7F37-99302D8B6A7D}"/>
              </a:ext>
            </a:extLst>
          </p:cNvPr>
          <p:cNvGrpSpPr/>
          <p:nvPr/>
        </p:nvGrpSpPr>
        <p:grpSpPr>
          <a:xfrm>
            <a:off x="3171740" y="1489253"/>
            <a:ext cx="2656170" cy="3497283"/>
            <a:chOff x="3174293" y="1312483"/>
            <a:chExt cx="2671676" cy="3517699"/>
          </a:xfrm>
        </p:grpSpPr>
        <p:grpSp>
          <p:nvGrpSpPr>
            <p:cNvPr id="15" name="Group 14">
              <a:extLst>
                <a:ext uri="{FF2B5EF4-FFF2-40B4-BE49-F238E27FC236}">
                  <a16:creationId xmlns:a16="http://schemas.microsoft.com/office/drawing/2014/main" id="{4DA16347-A57E-A393-0EA3-12170B137EED}"/>
                </a:ext>
              </a:extLst>
            </p:cNvPr>
            <p:cNvGrpSpPr/>
            <p:nvPr/>
          </p:nvGrpSpPr>
          <p:grpSpPr>
            <a:xfrm>
              <a:off x="3174293" y="2421990"/>
              <a:ext cx="2671676" cy="2408192"/>
              <a:chOff x="3174293" y="2421990"/>
              <a:chExt cx="2671676" cy="2408192"/>
            </a:xfrm>
          </p:grpSpPr>
          <p:sp>
            <p:nvSpPr>
              <p:cNvPr id="19" name="Freeform: Shape 18">
                <a:extLst>
                  <a:ext uri="{FF2B5EF4-FFF2-40B4-BE49-F238E27FC236}">
                    <a16:creationId xmlns:a16="http://schemas.microsoft.com/office/drawing/2014/main" id="{9AAC1C88-9E67-0556-6B5A-7B5B72C8B3BC}"/>
                  </a:ext>
                </a:extLst>
              </p:cNvPr>
              <p:cNvSpPr/>
              <p:nvPr/>
            </p:nvSpPr>
            <p:spPr>
              <a:xfrm>
                <a:off x="3174293" y="2846965"/>
                <a:ext cx="2404508" cy="1983217"/>
              </a:xfrm>
              <a:custGeom>
                <a:avLst/>
                <a:gdLst>
                  <a:gd name="connsiteX0" fmla="*/ 0 w 2404508"/>
                  <a:gd name="connsiteY0" fmla="*/ 198322 h 1983217"/>
                  <a:gd name="connsiteX1" fmla="*/ 198322 w 2404508"/>
                  <a:gd name="connsiteY1" fmla="*/ 0 h 1983217"/>
                  <a:gd name="connsiteX2" fmla="*/ 2206186 w 2404508"/>
                  <a:gd name="connsiteY2" fmla="*/ 0 h 1983217"/>
                  <a:gd name="connsiteX3" fmla="*/ 2404508 w 2404508"/>
                  <a:gd name="connsiteY3" fmla="*/ 198322 h 1983217"/>
                  <a:gd name="connsiteX4" fmla="*/ 2404508 w 2404508"/>
                  <a:gd name="connsiteY4" fmla="*/ 1784895 h 1983217"/>
                  <a:gd name="connsiteX5" fmla="*/ 2206186 w 2404508"/>
                  <a:gd name="connsiteY5" fmla="*/ 1983217 h 1983217"/>
                  <a:gd name="connsiteX6" fmla="*/ 198322 w 2404508"/>
                  <a:gd name="connsiteY6" fmla="*/ 1983217 h 1983217"/>
                  <a:gd name="connsiteX7" fmla="*/ 0 w 2404508"/>
                  <a:gd name="connsiteY7" fmla="*/ 1784895 h 1983217"/>
                  <a:gd name="connsiteX8" fmla="*/ 0 w 2404508"/>
                  <a:gd name="connsiteY8" fmla="*/ 198322 h 198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4508" h="1983217">
                    <a:moveTo>
                      <a:pt x="0" y="198322"/>
                    </a:moveTo>
                    <a:cubicBezTo>
                      <a:pt x="0" y="88792"/>
                      <a:pt x="88792" y="0"/>
                      <a:pt x="198322" y="0"/>
                    </a:cubicBezTo>
                    <a:lnTo>
                      <a:pt x="2206186" y="0"/>
                    </a:lnTo>
                    <a:cubicBezTo>
                      <a:pt x="2315716" y="0"/>
                      <a:pt x="2404508" y="88792"/>
                      <a:pt x="2404508" y="198322"/>
                    </a:cubicBezTo>
                    <a:lnTo>
                      <a:pt x="2404508" y="1784895"/>
                    </a:lnTo>
                    <a:cubicBezTo>
                      <a:pt x="2404508" y="1894425"/>
                      <a:pt x="2315716" y="1983217"/>
                      <a:pt x="2206186" y="1983217"/>
                    </a:cubicBezTo>
                    <a:lnTo>
                      <a:pt x="198322" y="1983217"/>
                    </a:lnTo>
                    <a:cubicBezTo>
                      <a:pt x="88792" y="1983217"/>
                      <a:pt x="0" y="1894425"/>
                      <a:pt x="0" y="1784895"/>
                    </a:cubicBezTo>
                    <a:lnTo>
                      <a:pt x="0" y="198322"/>
                    </a:lnTo>
                    <a:close/>
                  </a:path>
                </a:pathLst>
              </a:custGeom>
            </p:spPr>
            <p:style>
              <a:lnRef idx="1">
                <a:schemeClr val="accent2">
                  <a:hueOff val="-6196203"/>
                  <a:satOff val="-3304"/>
                  <a:lumOff val="-1699"/>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464" tIns="594440" rIns="169464" bIns="169464" numCol="1" spcCol="1270" anchor="t" anchorCtr="0">
                <a:noAutofit/>
              </a:bodyPr>
              <a:lstStyle/>
              <a:p>
                <a:pPr marL="285750" lvl="1" indent="-285750" algn="l" defTabSz="711200">
                  <a:lnSpc>
                    <a:spcPct val="90000"/>
                  </a:lnSpc>
                  <a:spcBef>
                    <a:spcPct val="0"/>
                  </a:spcBef>
                  <a:spcAft>
                    <a:spcPct val="15000"/>
                  </a:spcAft>
                  <a:buFont typeface="Wingdings" panose="05000000000000000000" pitchFamily="2" charset="2"/>
                  <a:buChar char="q"/>
                </a:pPr>
                <a:r>
                  <a:rPr lang="en-US" sz="1400" kern="1200" dirty="0"/>
                  <a:t>Roadside Interview surveys</a:t>
                </a:r>
              </a:p>
              <a:p>
                <a:pPr marL="285750" lvl="1" indent="-285750" algn="l" defTabSz="711200">
                  <a:lnSpc>
                    <a:spcPct val="90000"/>
                  </a:lnSpc>
                  <a:spcBef>
                    <a:spcPct val="0"/>
                  </a:spcBef>
                  <a:spcAft>
                    <a:spcPct val="15000"/>
                  </a:spcAft>
                  <a:buFont typeface="Wingdings" panose="05000000000000000000" pitchFamily="2" charset="2"/>
                  <a:buChar char="q"/>
                </a:pPr>
                <a:r>
                  <a:rPr lang="en-US" sz="1400" kern="1200" dirty="0"/>
                  <a:t>Truck Owners’ survey</a:t>
                </a:r>
              </a:p>
              <a:p>
                <a:pPr marL="285750" lvl="1" indent="-285750" algn="l" defTabSz="711200">
                  <a:lnSpc>
                    <a:spcPct val="90000"/>
                  </a:lnSpc>
                  <a:spcBef>
                    <a:spcPct val="0"/>
                  </a:spcBef>
                  <a:spcAft>
                    <a:spcPct val="15000"/>
                  </a:spcAft>
                  <a:buFont typeface="Wingdings" panose="05000000000000000000" pitchFamily="2" charset="2"/>
                  <a:buChar char="q"/>
                </a:pPr>
                <a:r>
                  <a:rPr lang="en-US" sz="1400" kern="1200" dirty="0"/>
                  <a:t>Operators Survey</a:t>
                </a:r>
              </a:p>
              <a:p>
                <a:pPr marL="285750" lvl="1" indent="-285750" algn="l" defTabSz="711200">
                  <a:lnSpc>
                    <a:spcPct val="90000"/>
                  </a:lnSpc>
                  <a:spcBef>
                    <a:spcPct val="0"/>
                  </a:spcBef>
                  <a:spcAft>
                    <a:spcPct val="15000"/>
                  </a:spcAft>
                  <a:buFont typeface="Wingdings" panose="05000000000000000000" pitchFamily="2" charset="2"/>
                  <a:buChar char="q"/>
                </a:pPr>
                <a:r>
                  <a:rPr lang="en-US" sz="1400" kern="1200" dirty="0"/>
                  <a:t>Survey from Industries</a:t>
                </a:r>
              </a:p>
              <a:p>
                <a:pPr marL="171450" lvl="1" indent="-171450" algn="l" defTabSz="711200">
                  <a:lnSpc>
                    <a:spcPct val="90000"/>
                  </a:lnSpc>
                  <a:spcBef>
                    <a:spcPct val="0"/>
                  </a:spcBef>
                  <a:spcAft>
                    <a:spcPct val="15000"/>
                  </a:spcAft>
                  <a:buChar char="•"/>
                </a:pPr>
                <a:endParaRPr lang="en-US" sz="1400" kern="1200" dirty="0"/>
              </a:p>
              <a:p>
                <a:pPr marL="171450" lvl="1" indent="-171450" algn="l" defTabSz="711200">
                  <a:lnSpc>
                    <a:spcPct val="90000"/>
                  </a:lnSpc>
                  <a:spcBef>
                    <a:spcPct val="0"/>
                  </a:spcBef>
                  <a:spcAft>
                    <a:spcPct val="15000"/>
                  </a:spcAft>
                  <a:buChar char="•"/>
                </a:pPr>
                <a:endParaRPr lang="en-US" sz="1400" kern="1200" dirty="0"/>
              </a:p>
              <a:p>
                <a:pPr marL="171450" lvl="1" indent="-171450" algn="l" defTabSz="711200">
                  <a:lnSpc>
                    <a:spcPct val="90000"/>
                  </a:lnSpc>
                  <a:spcBef>
                    <a:spcPct val="0"/>
                  </a:spcBef>
                  <a:spcAft>
                    <a:spcPct val="15000"/>
                  </a:spcAft>
                  <a:buChar char="•"/>
                </a:pPr>
                <a:endParaRPr lang="en-US" sz="1400" kern="1200" dirty="0"/>
              </a:p>
            </p:txBody>
          </p:sp>
          <p:sp>
            <p:nvSpPr>
              <p:cNvPr id="20" name="Freeform: Shape 19">
                <a:extLst>
                  <a:ext uri="{FF2B5EF4-FFF2-40B4-BE49-F238E27FC236}">
                    <a16:creationId xmlns:a16="http://schemas.microsoft.com/office/drawing/2014/main" id="{B0A75C9E-DFBA-B7D8-42CC-850DC58244EE}"/>
                  </a:ext>
                </a:extLst>
              </p:cNvPr>
              <p:cNvSpPr/>
              <p:nvPr/>
            </p:nvSpPr>
            <p:spPr>
              <a:xfrm>
                <a:off x="3708628" y="2421990"/>
                <a:ext cx="2137341" cy="849950"/>
              </a:xfrm>
              <a:custGeom>
                <a:avLst/>
                <a:gdLst>
                  <a:gd name="connsiteX0" fmla="*/ 0 w 2137341"/>
                  <a:gd name="connsiteY0" fmla="*/ 84995 h 849950"/>
                  <a:gd name="connsiteX1" fmla="*/ 84995 w 2137341"/>
                  <a:gd name="connsiteY1" fmla="*/ 0 h 849950"/>
                  <a:gd name="connsiteX2" fmla="*/ 2052346 w 2137341"/>
                  <a:gd name="connsiteY2" fmla="*/ 0 h 849950"/>
                  <a:gd name="connsiteX3" fmla="*/ 2137341 w 2137341"/>
                  <a:gd name="connsiteY3" fmla="*/ 84995 h 849950"/>
                  <a:gd name="connsiteX4" fmla="*/ 2137341 w 2137341"/>
                  <a:gd name="connsiteY4" fmla="*/ 764955 h 849950"/>
                  <a:gd name="connsiteX5" fmla="*/ 2052346 w 2137341"/>
                  <a:gd name="connsiteY5" fmla="*/ 849950 h 849950"/>
                  <a:gd name="connsiteX6" fmla="*/ 84995 w 2137341"/>
                  <a:gd name="connsiteY6" fmla="*/ 849950 h 849950"/>
                  <a:gd name="connsiteX7" fmla="*/ 0 w 2137341"/>
                  <a:gd name="connsiteY7" fmla="*/ 764955 h 849950"/>
                  <a:gd name="connsiteX8" fmla="*/ 0 w 2137341"/>
                  <a:gd name="connsiteY8" fmla="*/ 84995 h 8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341" h="849950">
                    <a:moveTo>
                      <a:pt x="0" y="84995"/>
                    </a:moveTo>
                    <a:cubicBezTo>
                      <a:pt x="0" y="38054"/>
                      <a:pt x="38054" y="0"/>
                      <a:pt x="84995" y="0"/>
                    </a:cubicBezTo>
                    <a:lnTo>
                      <a:pt x="2052346" y="0"/>
                    </a:lnTo>
                    <a:cubicBezTo>
                      <a:pt x="2099287" y="0"/>
                      <a:pt x="2137341" y="38054"/>
                      <a:pt x="2137341" y="84995"/>
                    </a:cubicBezTo>
                    <a:lnTo>
                      <a:pt x="2137341" y="764955"/>
                    </a:lnTo>
                    <a:cubicBezTo>
                      <a:pt x="2137341" y="811896"/>
                      <a:pt x="2099287" y="849950"/>
                      <a:pt x="2052346" y="849950"/>
                    </a:cubicBezTo>
                    <a:lnTo>
                      <a:pt x="84995" y="849950"/>
                    </a:lnTo>
                    <a:cubicBezTo>
                      <a:pt x="38054" y="849950"/>
                      <a:pt x="0" y="811896"/>
                      <a:pt x="0" y="764955"/>
                    </a:cubicBezTo>
                    <a:lnTo>
                      <a:pt x="0" y="84995"/>
                    </a:lnTo>
                    <a:close/>
                  </a:path>
                </a:pathLst>
              </a:custGeom>
            </p:spPr>
            <p:style>
              <a:lnRef idx="0">
                <a:schemeClr val="lt1">
                  <a:hueOff val="0"/>
                  <a:satOff val="0"/>
                  <a:lumOff val="0"/>
                  <a:alphaOff val="0"/>
                </a:schemeClr>
              </a:lnRef>
              <a:fillRef idx="3">
                <a:schemeClr val="accent2">
                  <a:hueOff val="-6196203"/>
                  <a:satOff val="-3304"/>
                  <a:lumOff val="-1699"/>
                  <a:alphaOff val="0"/>
                </a:schemeClr>
              </a:fillRef>
              <a:effectRef idx="3">
                <a:schemeClr val="accent2">
                  <a:hueOff val="-6196203"/>
                  <a:satOff val="-3304"/>
                  <a:lumOff val="-1699"/>
                  <a:alphaOff val="0"/>
                </a:schemeClr>
              </a:effectRef>
              <a:fontRef idx="minor">
                <a:schemeClr val="lt1"/>
              </a:fontRef>
            </p:style>
            <p:txBody>
              <a:bodyPr spcFirstLastPara="0" vert="horz" wrap="square" lIns="51564" tIns="42674" rIns="51564" bIns="42674"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25000"/>
                      </a:schemeClr>
                    </a:solidFill>
                    <a:latin typeface="Gill Sans MT" panose="020B0502020104020203"/>
                    <a:ea typeface="+mn-ea"/>
                    <a:cs typeface="+mn-cs"/>
                  </a:rPr>
                  <a:t>Background Research and Development of Survey forms</a:t>
                </a:r>
              </a:p>
            </p:txBody>
          </p:sp>
        </p:grpSp>
        <p:grpSp>
          <p:nvGrpSpPr>
            <p:cNvPr id="16" name="Group 15">
              <a:extLst>
                <a:ext uri="{FF2B5EF4-FFF2-40B4-BE49-F238E27FC236}">
                  <a16:creationId xmlns:a16="http://schemas.microsoft.com/office/drawing/2014/main" id="{E91A06BD-AE63-22A3-3679-0067B2A65BAD}"/>
                </a:ext>
              </a:extLst>
            </p:cNvPr>
            <p:cNvGrpSpPr/>
            <p:nvPr/>
          </p:nvGrpSpPr>
          <p:grpSpPr>
            <a:xfrm>
              <a:off x="3182550" y="1312483"/>
              <a:ext cx="1911068" cy="1005211"/>
              <a:chOff x="3491917" y="5808188"/>
              <a:chExt cx="1911068" cy="1005211"/>
            </a:xfrm>
          </p:grpSpPr>
          <p:sp>
            <p:nvSpPr>
              <p:cNvPr id="17" name="Rectangle 16" descr="Bullseye">
                <a:extLst>
                  <a:ext uri="{FF2B5EF4-FFF2-40B4-BE49-F238E27FC236}">
                    <a16:creationId xmlns:a16="http://schemas.microsoft.com/office/drawing/2014/main" id="{E1C65E2C-3941-5F0A-AE08-32F46674852D}"/>
                  </a:ext>
                </a:extLst>
              </p:cNvPr>
              <p:cNvSpPr/>
              <p:nvPr/>
            </p:nvSpPr>
            <p:spPr>
              <a:xfrm>
                <a:off x="4100956" y="5808188"/>
                <a:ext cx="551181" cy="55118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TextBox 17">
                <a:extLst>
                  <a:ext uri="{FF2B5EF4-FFF2-40B4-BE49-F238E27FC236}">
                    <a16:creationId xmlns:a16="http://schemas.microsoft.com/office/drawing/2014/main" id="{2464F894-6AC7-6A10-665B-21035EAEA3B1}"/>
                  </a:ext>
                </a:extLst>
              </p:cNvPr>
              <p:cNvSpPr txBox="1"/>
              <p:nvPr/>
            </p:nvSpPr>
            <p:spPr>
              <a:xfrm>
                <a:off x="3491917" y="6351734"/>
                <a:ext cx="1911068" cy="461665"/>
              </a:xfrm>
              <a:prstGeom prst="rect">
                <a:avLst/>
              </a:prstGeom>
              <a:noFill/>
            </p:spPr>
            <p:txBody>
              <a:bodyPr wrap="square" rtlCol="0">
                <a:spAutoFit/>
              </a:bodyPr>
              <a:lstStyle/>
              <a:p>
                <a:pPr algn="ctr"/>
                <a:r>
                  <a:rPr lang="en-US" sz="2400" b="1" dirty="0">
                    <a:solidFill>
                      <a:srgbClr val="2913E1"/>
                    </a:solidFill>
                  </a:rPr>
                  <a:t>Step 2</a:t>
                </a:r>
              </a:p>
            </p:txBody>
          </p:sp>
        </p:grpSp>
      </p:grpSp>
      <p:grpSp>
        <p:nvGrpSpPr>
          <p:cNvPr id="21" name="Group 20">
            <a:extLst>
              <a:ext uri="{FF2B5EF4-FFF2-40B4-BE49-F238E27FC236}">
                <a16:creationId xmlns:a16="http://schemas.microsoft.com/office/drawing/2014/main" id="{FF29A487-545E-6147-9829-762A70509214}"/>
              </a:ext>
            </a:extLst>
          </p:cNvPr>
          <p:cNvGrpSpPr/>
          <p:nvPr/>
        </p:nvGrpSpPr>
        <p:grpSpPr>
          <a:xfrm>
            <a:off x="6343479" y="3023542"/>
            <a:ext cx="2656170" cy="3464182"/>
            <a:chOff x="6346032" y="2846965"/>
            <a:chExt cx="2671676" cy="3484405"/>
          </a:xfrm>
        </p:grpSpPr>
        <p:grpSp>
          <p:nvGrpSpPr>
            <p:cNvPr id="22" name="Group 21">
              <a:extLst>
                <a:ext uri="{FF2B5EF4-FFF2-40B4-BE49-F238E27FC236}">
                  <a16:creationId xmlns:a16="http://schemas.microsoft.com/office/drawing/2014/main" id="{6742DD28-8794-B9A2-B191-4411D5EFCDFE}"/>
                </a:ext>
              </a:extLst>
            </p:cNvPr>
            <p:cNvGrpSpPr/>
            <p:nvPr/>
          </p:nvGrpSpPr>
          <p:grpSpPr>
            <a:xfrm>
              <a:off x="6346032" y="2846965"/>
              <a:ext cx="2671676" cy="2408192"/>
              <a:chOff x="6346032" y="2846965"/>
              <a:chExt cx="2671676" cy="2408192"/>
            </a:xfrm>
          </p:grpSpPr>
          <p:sp>
            <p:nvSpPr>
              <p:cNvPr id="26" name="Freeform: Shape 25">
                <a:extLst>
                  <a:ext uri="{FF2B5EF4-FFF2-40B4-BE49-F238E27FC236}">
                    <a16:creationId xmlns:a16="http://schemas.microsoft.com/office/drawing/2014/main" id="{726085B5-3ABF-3391-AD9B-DDD6104B9041}"/>
                  </a:ext>
                </a:extLst>
              </p:cNvPr>
              <p:cNvSpPr/>
              <p:nvPr/>
            </p:nvSpPr>
            <p:spPr>
              <a:xfrm>
                <a:off x="6346032" y="2846965"/>
                <a:ext cx="2404508" cy="1983217"/>
              </a:xfrm>
              <a:custGeom>
                <a:avLst/>
                <a:gdLst>
                  <a:gd name="connsiteX0" fmla="*/ 0 w 2404508"/>
                  <a:gd name="connsiteY0" fmla="*/ 198322 h 1983217"/>
                  <a:gd name="connsiteX1" fmla="*/ 198322 w 2404508"/>
                  <a:gd name="connsiteY1" fmla="*/ 0 h 1983217"/>
                  <a:gd name="connsiteX2" fmla="*/ 2206186 w 2404508"/>
                  <a:gd name="connsiteY2" fmla="*/ 0 h 1983217"/>
                  <a:gd name="connsiteX3" fmla="*/ 2404508 w 2404508"/>
                  <a:gd name="connsiteY3" fmla="*/ 198322 h 1983217"/>
                  <a:gd name="connsiteX4" fmla="*/ 2404508 w 2404508"/>
                  <a:gd name="connsiteY4" fmla="*/ 1784895 h 1983217"/>
                  <a:gd name="connsiteX5" fmla="*/ 2206186 w 2404508"/>
                  <a:gd name="connsiteY5" fmla="*/ 1983217 h 1983217"/>
                  <a:gd name="connsiteX6" fmla="*/ 198322 w 2404508"/>
                  <a:gd name="connsiteY6" fmla="*/ 1983217 h 1983217"/>
                  <a:gd name="connsiteX7" fmla="*/ 0 w 2404508"/>
                  <a:gd name="connsiteY7" fmla="*/ 1784895 h 1983217"/>
                  <a:gd name="connsiteX8" fmla="*/ 0 w 2404508"/>
                  <a:gd name="connsiteY8" fmla="*/ 198322 h 198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4508" h="1983217">
                    <a:moveTo>
                      <a:pt x="0" y="198322"/>
                    </a:moveTo>
                    <a:cubicBezTo>
                      <a:pt x="0" y="88792"/>
                      <a:pt x="88792" y="0"/>
                      <a:pt x="198322" y="0"/>
                    </a:cubicBezTo>
                    <a:lnTo>
                      <a:pt x="2206186" y="0"/>
                    </a:lnTo>
                    <a:cubicBezTo>
                      <a:pt x="2315716" y="0"/>
                      <a:pt x="2404508" y="88792"/>
                      <a:pt x="2404508" y="198322"/>
                    </a:cubicBezTo>
                    <a:lnTo>
                      <a:pt x="2404508" y="1784895"/>
                    </a:lnTo>
                    <a:cubicBezTo>
                      <a:pt x="2404508" y="1894425"/>
                      <a:pt x="2315716" y="1983217"/>
                      <a:pt x="2206186" y="1983217"/>
                    </a:cubicBezTo>
                    <a:lnTo>
                      <a:pt x="198322" y="1983217"/>
                    </a:lnTo>
                    <a:cubicBezTo>
                      <a:pt x="88792" y="1983217"/>
                      <a:pt x="0" y="1894425"/>
                      <a:pt x="0" y="1784895"/>
                    </a:cubicBezTo>
                    <a:lnTo>
                      <a:pt x="0" y="198322"/>
                    </a:lnTo>
                    <a:close/>
                  </a:path>
                </a:pathLst>
              </a:custGeom>
            </p:spPr>
            <p:style>
              <a:lnRef idx="1">
                <a:schemeClr val="accent2">
                  <a:hueOff val="-12392405"/>
                  <a:satOff val="-6609"/>
                  <a:lumOff val="-339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464" tIns="169464" rIns="169464" bIns="594440" numCol="1" spcCol="1270" anchor="t" anchorCtr="0">
                <a:noAutofit/>
              </a:bodyPr>
              <a:lstStyle/>
              <a:p>
                <a:pPr marL="285750" lvl="1" indent="-285750" algn="l" defTabSz="711200">
                  <a:lnSpc>
                    <a:spcPct val="90000"/>
                  </a:lnSpc>
                  <a:spcBef>
                    <a:spcPct val="0"/>
                  </a:spcBef>
                  <a:spcAft>
                    <a:spcPct val="15000"/>
                  </a:spcAft>
                  <a:buFont typeface="Wingdings" panose="05000000000000000000" pitchFamily="2" charset="2"/>
                  <a:buChar char="Ø"/>
                </a:pPr>
                <a:r>
                  <a:rPr lang="en-US" sz="1400" dirty="0"/>
                  <a:t>13 Districts </a:t>
                </a:r>
              </a:p>
              <a:p>
                <a:pPr marL="285750" lvl="1" indent="-285750" algn="l" defTabSz="711200">
                  <a:lnSpc>
                    <a:spcPct val="90000"/>
                  </a:lnSpc>
                  <a:spcBef>
                    <a:spcPct val="0"/>
                  </a:spcBef>
                  <a:spcAft>
                    <a:spcPct val="15000"/>
                  </a:spcAft>
                  <a:buFont typeface="Wingdings" panose="05000000000000000000" pitchFamily="2" charset="2"/>
                  <a:buChar char="Ø"/>
                </a:pPr>
                <a:r>
                  <a:rPr lang="en-US" sz="1400" kern="1200" dirty="0"/>
                  <a:t>Major Trucking Routes</a:t>
                </a:r>
              </a:p>
              <a:p>
                <a:pPr marL="285750" lvl="1" indent="-285750" algn="l" defTabSz="711200">
                  <a:lnSpc>
                    <a:spcPct val="90000"/>
                  </a:lnSpc>
                  <a:spcBef>
                    <a:spcPct val="0"/>
                  </a:spcBef>
                  <a:spcAft>
                    <a:spcPct val="15000"/>
                  </a:spcAft>
                  <a:buFont typeface="Wingdings" panose="05000000000000000000" pitchFamily="2" charset="2"/>
                  <a:buChar char="Ø"/>
                </a:pPr>
                <a:r>
                  <a:rPr lang="en-US" sz="1400" dirty="0"/>
                  <a:t>N-5</a:t>
                </a:r>
              </a:p>
              <a:p>
                <a:pPr marL="285750" lvl="1" indent="-285750" algn="l" defTabSz="711200">
                  <a:lnSpc>
                    <a:spcPct val="90000"/>
                  </a:lnSpc>
                  <a:spcBef>
                    <a:spcPct val="0"/>
                  </a:spcBef>
                  <a:spcAft>
                    <a:spcPct val="15000"/>
                  </a:spcAft>
                  <a:buFont typeface="Wingdings" panose="05000000000000000000" pitchFamily="2" charset="2"/>
                  <a:buChar char="Ø"/>
                </a:pPr>
                <a:r>
                  <a:rPr lang="en-US" sz="1400" kern="1200" dirty="0"/>
                  <a:t>N-55, Indus Highway</a:t>
                </a:r>
              </a:p>
            </p:txBody>
          </p:sp>
          <p:sp>
            <p:nvSpPr>
              <p:cNvPr id="27" name="Freeform: Shape 26">
                <a:extLst>
                  <a:ext uri="{FF2B5EF4-FFF2-40B4-BE49-F238E27FC236}">
                    <a16:creationId xmlns:a16="http://schemas.microsoft.com/office/drawing/2014/main" id="{414A2993-CDC7-A416-C3EE-EEF9E03399A1}"/>
                  </a:ext>
                </a:extLst>
              </p:cNvPr>
              <p:cNvSpPr/>
              <p:nvPr/>
            </p:nvSpPr>
            <p:spPr>
              <a:xfrm>
                <a:off x="6880367" y="4405207"/>
                <a:ext cx="2137341" cy="849950"/>
              </a:xfrm>
              <a:custGeom>
                <a:avLst/>
                <a:gdLst>
                  <a:gd name="connsiteX0" fmla="*/ 0 w 2137341"/>
                  <a:gd name="connsiteY0" fmla="*/ 84995 h 849950"/>
                  <a:gd name="connsiteX1" fmla="*/ 84995 w 2137341"/>
                  <a:gd name="connsiteY1" fmla="*/ 0 h 849950"/>
                  <a:gd name="connsiteX2" fmla="*/ 2052346 w 2137341"/>
                  <a:gd name="connsiteY2" fmla="*/ 0 h 849950"/>
                  <a:gd name="connsiteX3" fmla="*/ 2137341 w 2137341"/>
                  <a:gd name="connsiteY3" fmla="*/ 84995 h 849950"/>
                  <a:gd name="connsiteX4" fmla="*/ 2137341 w 2137341"/>
                  <a:gd name="connsiteY4" fmla="*/ 764955 h 849950"/>
                  <a:gd name="connsiteX5" fmla="*/ 2052346 w 2137341"/>
                  <a:gd name="connsiteY5" fmla="*/ 849950 h 849950"/>
                  <a:gd name="connsiteX6" fmla="*/ 84995 w 2137341"/>
                  <a:gd name="connsiteY6" fmla="*/ 849950 h 849950"/>
                  <a:gd name="connsiteX7" fmla="*/ 0 w 2137341"/>
                  <a:gd name="connsiteY7" fmla="*/ 764955 h 849950"/>
                  <a:gd name="connsiteX8" fmla="*/ 0 w 2137341"/>
                  <a:gd name="connsiteY8" fmla="*/ 84995 h 8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341" h="849950">
                    <a:moveTo>
                      <a:pt x="0" y="84995"/>
                    </a:moveTo>
                    <a:cubicBezTo>
                      <a:pt x="0" y="38054"/>
                      <a:pt x="38054" y="0"/>
                      <a:pt x="84995" y="0"/>
                    </a:cubicBezTo>
                    <a:lnTo>
                      <a:pt x="2052346" y="0"/>
                    </a:lnTo>
                    <a:cubicBezTo>
                      <a:pt x="2099287" y="0"/>
                      <a:pt x="2137341" y="38054"/>
                      <a:pt x="2137341" y="84995"/>
                    </a:cubicBezTo>
                    <a:lnTo>
                      <a:pt x="2137341" y="764955"/>
                    </a:lnTo>
                    <a:cubicBezTo>
                      <a:pt x="2137341" y="811896"/>
                      <a:pt x="2099287" y="849950"/>
                      <a:pt x="2052346" y="849950"/>
                    </a:cubicBezTo>
                    <a:lnTo>
                      <a:pt x="84995" y="849950"/>
                    </a:lnTo>
                    <a:cubicBezTo>
                      <a:pt x="38054" y="849950"/>
                      <a:pt x="0" y="811896"/>
                      <a:pt x="0" y="764955"/>
                    </a:cubicBezTo>
                    <a:lnTo>
                      <a:pt x="0" y="84995"/>
                    </a:lnTo>
                    <a:close/>
                  </a:path>
                </a:pathLst>
              </a:custGeom>
              <a:scene3d>
                <a:camera prst="orthographicFront">
                  <a:rot lat="0" lon="0" rev="0"/>
                </a:camera>
                <a:lightRig rig="brightRoom" dir="tl"/>
              </a:scene3d>
              <a:sp3d prstMaterial="dkEdge">
                <a:bevelT w="0" h="0"/>
              </a:sp3d>
            </p:spPr>
            <p:style>
              <a:lnRef idx="0">
                <a:schemeClr val="lt1">
                  <a:hueOff val="0"/>
                  <a:satOff val="0"/>
                  <a:lumOff val="0"/>
                  <a:alphaOff val="0"/>
                </a:schemeClr>
              </a:lnRef>
              <a:fillRef idx="3">
                <a:schemeClr val="accent2">
                  <a:hueOff val="-12392405"/>
                  <a:satOff val="-6609"/>
                  <a:lumOff val="-3398"/>
                  <a:alphaOff val="0"/>
                </a:schemeClr>
              </a:fillRef>
              <a:effectRef idx="3">
                <a:schemeClr val="accent2">
                  <a:hueOff val="-12392405"/>
                  <a:satOff val="-6609"/>
                  <a:lumOff val="-3398"/>
                  <a:alphaOff val="0"/>
                </a:schemeClr>
              </a:effectRef>
              <a:fontRef idx="minor">
                <a:schemeClr val="lt1"/>
              </a:fontRef>
            </p:style>
            <p:txBody>
              <a:bodyPr spcFirstLastPara="0" vert="horz" wrap="square" lIns="55374" tIns="45214" rIns="55374" bIns="45214" numCol="1" spcCol="1270" anchor="ctr" anchorCtr="0">
                <a:noAutofit/>
              </a:bodyPr>
              <a:lstStyle/>
              <a:p>
                <a:pPr marL="0" lvl="0" indent="0" algn="ctr" defTabSz="711200">
                  <a:lnSpc>
                    <a:spcPct val="90000"/>
                  </a:lnSpc>
                  <a:spcBef>
                    <a:spcPct val="0"/>
                  </a:spcBef>
                  <a:spcAft>
                    <a:spcPct val="35000"/>
                  </a:spcAft>
                  <a:buNone/>
                </a:pPr>
                <a:r>
                  <a:rPr lang="en-US" sz="1400" b="1" kern="1200" dirty="0">
                    <a:solidFill>
                      <a:schemeClr val="bg2">
                        <a:lumMod val="25000"/>
                      </a:schemeClr>
                    </a:solidFill>
                    <a:latin typeface="Gill Sans MT" panose="020B0502020104020203"/>
                    <a:ea typeface="+mn-ea"/>
                    <a:cs typeface="+mn-cs"/>
                  </a:rPr>
                  <a:t>Conducting the Survey</a:t>
                </a:r>
              </a:p>
            </p:txBody>
          </p:sp>
        </p:grpSp>
        <p:grpSp>
          <p:nvGrpSpPr>
            <p:cNvPr id="23" name="Group 22">
              <a:extLst>
                <a:ext uri="{FF2B5EF4-FFF2-40B4-BE49-F238E27FC236}">
                  <a16:creationId xmlns:a16="http://schemas.microsoft.com/office/drawing/2014/main" id="{012835A6-10E9-056B-FEE0-2566670D21BB}"/>
                </a:ext>
              </a:extLst>
            </p:cNvPr>
            <p:cNvGrpSpPr/>
            <p:nvPr/>
          </p:nvGrpSpPr>
          <p:grpSpPr>
            <a:xfrm>
              <a:off x="6592752" y="5363694"/>
              <a:ext cx="1911068" cy="967676"/>
              <a:chOff x="6503385" y="5885067"/>
              <a:chExt cx="1911068" cy="967676"/>
            </a:xfrm>
          </p:grpSpPr>
          <p:sp>
            <p:nvSpPr>
              <p:cNvPr id="24" name="Rectangle 23" descr="Checkmark">
                <a:extLst>
                  <a:ext uri="{FF2B5EF4-FFF2-40B4-BE49-F238E27FC236}">
                    <a16:creationId xmlns:a16="http://schemas.microsoft.com/office/drawing/2014/main" id="{CDFB40EF-349B-0624-878D-72D14D1D0E5D}"/>
                  </a:ext>
                </a:extLst>
              </p:cNvPr>
              <p:cNvSpPr/>
              <p:nvPr/>
            </p:nvSpPr>
            <p:spPr>
              <a:xfrm>
                <a:off x="7204185" y="5885067"/>
                <a:ext cx="551181" cy="55118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C4AE06C4-5A08-8E2F-7840-C8E3D2AEAD31}"/>
                  </a:ext>
                </a:extLst>
              </p:cNvPr>
              <p:cNvSpPr txBox="1"/>
              <p:nvPr/>
            </p:nvSpPr>
            <p:spPr>
              <a:xfrm>
                <a:off x="6503385" y="6391078"/>
                <a:ext cx="1911068" cy="461665"/>
              </a:xfrm>
              <a:prstGeom prst="rect">
                <a:avLst/>
              </a:prstGeom>
              <a:noFill/>
            </p:spPr>
            <p:txBody>
              <a:bodyPr wrap="square" rtlCol="0">
                <a:spAutoFit/>
              </a:bodyPr>
              <a:lstStyle/>
              <a:p>
                <a:pPr algn="ctr"/>
                <a:r>
                  <a:rPr lang="en-US" sz="2400" b="1" dirty="0">
                    <a:solidFill>
                      <a:srgbClr val="0FD95D"/>
                    </a:solidFill>
                  </a:rPr>
                  <a:t>Step 3</a:t>
                </a:r>
              </a:p>
            </p:txBody>
          </p:sp>
        </p:grpSp>
      </p:grpSp>
      <p:grpSp>
        <p:nvGrpSpPr>
          <p:cNvPr id="28" name="Group 27">
            <a:extLst>
              <a:ext uri="{FF2B5EF4-FFF2-40B4-BE49-F238E27FC236}">
                <a16:creationId xmlns:a16="http://schemas.microsoft.com/office/drawing/2014/main" id="{F50C459F-48A0-166D-4EBF-95405F5A8EB0}"/>
              </a:ext>
            </a:extLst>
          </p:cNvPr>
          <p:cNvGrpSpPr/>
          <p:nvPr/>
        </p:nvGrpSpPr>
        <p:grpSpPr>
          <a:xfrm>
            <a:off x="9514784" y="1411140"/>
            <a:ext cx="2581904" cy="3575396"/>
            <a:chOff x="9517771" y="1233914"/>
            <a:chExt cx="2596976" cy="3596268"/>
          </a:xfrm>
        </p:grpSpPr>
        <p:grpSp>
          <p:nvGrpSpPr>
            <p:cNvPr id="29" name="Group 28">
              <a:extLst>
                <a:ext uri="{FF2B5EF4-FFF2-40B4-BE49-F238E27FC236}">
                  <a16:creationId xmlns:a16="http://schemas.microsoft.com/office/drawing/2014/main" id="{6676B292-B7DA-3AFB-C24D-70108B95CC9A}"/>
                </a:ext>
              </a:extLst>
            </p:cNvPr>
            <p:cNvGrpSpPr/>
            <p:nvPr/>
          </p:nvGrpSpPr>
          <p:grpSpPr>
            <a:xfrm>
              <a:off x="9517771" y="2347297"/>
              <a:ext cx="2596976" cy="2482885"/>
              <a:chOff x="9517771" y="2347297"/>
              <a:chExt cx="2596976" cy="2482885"/>
            </a:xfrm>
          </p:grpSpPr>
          <p:sp>
            <p:nvSpPr>
              <p:cNvPr id="33" name="Freeform: Shape 32">
                <a:extLst>
                  <a:ext uri="{FF2B5EF4-FFF2-40B4-BE49-F238E27FC236}">
                    <a16:creationId xmlns:a16="http://schemas.microsoft.com/office/drawing/2014/main" id="{DA5F513F-22EB-B1C1-631B-665A2C1883AE}"/>
                  </a:ext>
                </a:extLst>
              </p:cNvPr>
              <p:cNvSpPr/>
              <p:nvPr/>
            </p:nvSpPr>
            <p:spPr>
              <a:xfrm>
                <a:off x="9517771" y="2846965"/>
                <a:ext cx="2404508" cy="1983217"/>
              </a:xfrm>
              <a:custGeom>
                <a:avLst/>
                <a:gdLst>
                  <a:gd name="connsiteX0" fmla="*/ 0 w 2404508"/>
                  <a:gd name="connsiteY0" fmla="*/ 198322 h 1983217"/>
                  <a:gd name="connsiteX1" fmla="*/ 198322 w 2404508"/>
                  <a:gd name="connsiteY1" fmla="*/ 0 h 1983217"/>
                  <a:gd name="connsiteX2" fmla="*/ 2206186 w 2404508"/>
                  <a:gd name="connsiteY2" fmla="*/ 0 h 1983217"/>
                  <a:gd name="connsiteX3" fmla="*/ 2404508 w 2404508"/>
                  <a:gd name="connsiteY3" fmla="*/ 198322 h 1983217"/>
                  <a:gd name="connsiteX4" fmla="*/ 2404508 w 2404508"/>
                  <a:gd name="connsiteY4" fmla="*/ 1784895 h 1983217"/>
                  <a:gd name="connsiteX5" fmla="*/ 2206186 w 2404508"/>
                  <a:gd name="connsiteY5" fmla="*/ 1983217 h 1983217"/>
                  <a:gd name="connsiteX6" fmla="*/ 198322 w 2404508"/>
                  <a:gd name="connsiteY6" fmla="*/ 1983217 h 1983217"/>
                  <a:gd name="connsiteX7" fmla="*/ 0 w 2404508"/>
                  <a:gd name="connsiteY7" fmla="*/ 1784895 h 1983217"/>
                  <a:gd name="connsiteX8" fmla="*/ 0 w 2404508"/>
                  <a:gd name="connsiteY8" fmla="*/ 198322 h 198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4508" h="1983217">
                    <a:moveTo>
                      <a:pt x="0" y="198322"/>
                    </a:moveTo>
                    <a:cubicBezTo>
                      <a:pt x="0" y="88792"/>
                      <a:pt x="88792" y="0"/>
                      <a:pt x="198322" y="0"/>
                    </a:cubicBezTo>
                    <a:lnTo>
                      <a:pt x="2206186" y="0"/>
                    </a:lnTo>
                    <a:cubicBezTo>
                      <a:pt x="2315716" y="0"/>
                      <a:pt x="2404508" y="88792"/>
                      <a:pt x="2404508" y="198322"/>
                    </a:cubicBezTo>
                    <a:lnTo>
                      <a:pt x="2404508" y="1784895"/>
                    </a:lnTo>
                    <a:cubicBezTo>
                      <a:pt x="2404508" y="1894425"/>
                      <a:pt x="2315716" y="1983217"/>
                      <a:pt x="2206186" y="1983217"/>
                    </a:cubicBezTo>
                    <a:lnTo>
                      <a:pt x="198322" y="1983217"/>
                    </a:lnTo>
                    <a:cubicBezTo>
                      <a:pt x="88792" y="1983217"/>
                      <a:pt x="0" y="1894425"/>
                      <a:pt x="0" y="1784895"/>
                    </a:cubicBezTo>
                    <a:lnTo>
                      <a:pt x="0" y="198322"/>
                    </a:lnTo>
                    <a:close/>
                  </a:path>
                </a:pathLst>
              </a:custGeom>
            </p:spPr>
            <p:style>
              <a:lnRef idx="1">
                <a:schemeClr val="accent2">
                  <a:hueOff val="-18588607"/>
                  <a:satOff val="-9913"/>
                  <a:lumOff val="-5097"/>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464" tIns="594440" rIns="169464" bIns="169464" numCol="1" spcCol="1270" anchor="t" anchorCtr="0">
                <a:noAutofit/>
              </a:bodyPr>
              <a:lstStyle/>
              <a:p>
                <a:pPr marL="285750" lvl="1" indent="-285750" algn="l" defTabSz="711200">
                  <a:lnSpc>
                    <a:spcPct val="90000"/>
                  </a:lnSpc>
                  <a:spcBef>
                    <a:spcPct val="0"/>
                  </a:spcBef>
                  <a:spcAft>
                    <a:spcPct val="15000"/>
                  </a:spcAft>
                  <a:buFont typeface="Wingdings" panose="05000000000000000000" pitchFamily="2" charset="2"/>
                  <a:buChar char="ü"/>
                </a:pPr>
                <a:r>
                  <a:rPr lang="en-US" sz="1500" kern="1200" dirty="0"/>
                  <a:t>Fleet population</a:t>
                </a:r>
              </a:p>
              <a:p>
                <a:pPr marL="285750" lvl="1" indent="-285750" algn="l" defTabSz="711200">
                  <a:lnSpc>
                    <a:spcPct val="90000"/>
                  </a:lnSpc>
                  <a:spcBef>
                    <a:spcPct val="0"/>
                  </a:spcBef>
                  <a:spcAft>
                    <a:spcPct val="15000"/>
                  </a:spcAft>
                  <a:buFont typeface="Wingdings" panose="05000000000000000000" pitchFamily="2" charset="2"/>
                  <a:buChar char="ü"/>
                </a:pPr>
                <a:r>
                  <a:rPr lang="en-US" sz="1500" kern="1200" dirty="0"/>
                  <a:t>Financial Aspects</a:t>
                </a:r>
              </a:p>
              <a:p>
                <a:pPr marL="285750" lvl="1" indent="-285750" algn="l" defTabSz="711200">
                  <a:lnSpc>
                    <a:spcPct val="90000"/>
                  </a:lnSpc>
                  <a:spcBef>
                    <a:spcPct val="0"/>
                  </a:spcBef>
                  <a:spcAft>
                    <a:spcPct val="15000"/>
                  </a:spcAft>
                  <a:buFont typeface="Wingdings" panose="05000000000000000000" pitchFamily="2" charset="2"/>
                  <a:buChar char="ü"/>
                </a:pPr>
                <a:r>
                  <a:rPr lang="en-US" sz="1500" kern="1200" dirty="0"/>
                  <a:t>Institutional Structure</a:t>
                </a:r>
              </a:p>
              <a:p>
                <a:pPr marL="285750" lvl="1" indent="-285750" algn="l" defTabSz="711200">
                  <a:lnSpc>
                    <a:spcPct val="90000"/>
                  </a:lnSpc>
                  <a:spcBef>
                    <a:spcPct val="0"/>
                  </a:spcBef>
                  <a:spcAft>
                    <a:spcPct val="15000"/>
                  </a:spcAft>
                  <a:buFont typeface="Wingdings" panose="05000000000000000000" pitchFamily="2" charset="2"/>
                  <a:buChar char="ü"/>
                </a:pPr>
                <a:r>
                  <a:rPr lang="en-US" sz="1500" kern="1200" dirty="0"/>
                  <a:t>KPIs</a:t>
                </a:r>
              </a:p>
              <a:p>
                <a:pPr marL="285750" lvl="1" indent="-285750" algn="l" defTabSz="711200">
                  <a:lnSpc>
                    <a:spcPct val="90000"/>
                  </a:lnSpc>
                  <a:spcBef>
                    <a:spcPct val="0"/>
                  </a:spcBef>
                  <a:spcAft>
                    <a:spcPct val="15000"/>
                  </a:spcAft>
                  <a:buFont typeface="Wingdings" panose="05000000000000000000" pitchFamily="2" charset="2"/>
                  <a:buChar char="ü"/>
                </a:pPr>
                <a:r>
                  <a:rPr lang="en-US" sz="1500" kern="1200" dirty="0"/>
                  <a:t>IT Adaptation</a:t>
                </a:r>
              </a:p>
            </p:txBody>
          </p:sp>
          <p:sp>
            <p:nvSpPr>
              <p:cNvPr id="34" name="Freeform: Shape 33">
                <a:extLst>
                  <a:ext uri="{FF2B5EF4-FFF2-40B4-BE49-F238E27FC236}">
                    <a16:creationId xmlns:a16="http://schemas.microsoft.com/office/drawing/2014/main" id="{50FC73A1-743B-12E3-7434-FC5B1B4301D0}"/>
                  </a:ext>
                </a:extLst>
              </p:cNvPr>
              <p:cNvSpPr/>
              <p:nvPr/>
            </p:nvSpPr>
            <p:spPr>
              <a:xfrm>
                <a:off x="9977406" y="2347297"/>
                <a:ext cx="2137341" cy="849950"/>
              </a:xfrm>
              <a:custGeom>
                <a:avLst/>
                <a:gdLst>
                  <a:gd name="connsiteX0" fmla="*/ 0 w 2137341"/>
                  <a:gd name="connsiteY0" fmla="*/ 84995 h 849950"/>
                  <a:gd name="connsiteX1" fmla="*/ 84995 w 2137341"/>
                  <a:gd name="connsiteY1" fmla="*/ 0 h 849950"/>
                  <a:gd name="connsiteX2" fmla="*/ 2052346 w 2137341"/>
                  <a:gd name="connsiteY2" fmla="*/ 0 h 849950"/>
                  <a:gd name="connsiteX3" fmla="*/ 2137341 w 2137341"/>
                  <a:gd name="connsiteY3" fmla="*/ 84995 h 849950"/>
                  <a:gd name="connsiteX4" fmla="*/ 2137341 w 2137341"/>
                  <a:gd name="connsiteY4" fmla="*/ 764955 h 849950"/>
                  <a:gd name="connsiteX5" fmla="*/ 2052346 w 2137341"/>
                  <a:gd name="connsiteY5" fmla="*/ 849950 h 849950"/>
                  <a:gd name="connsiteX6" fmla="*/ 84995 w 2137341"/>
                  <a:gd name="connsiteY6" fmla="*/ 849950 h 849950"/>
                  <a:gd name="connsiteX7" fmla="*/ 0 w 2137341"/>
                  <a:gd name="connsiteY7" fmla="*/ 764955 h 849950"/>
                  <a:gd name="connsiteX8" fmla="*/ 0 w 2137341"/>
                  <a:gd name="connsiteY8" fmla="*/ 84995 h 8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341" h="849950">
                    <a:moveTo>
                      <a:pt x="0" y="84995"/>
                    </a:moveTo>
                    <a:cubicBezTo>
                      <a:pt x="0" y="38054"/>
                      <a:pt x="38054" y="0"/>
                      <a:pt x="84995" y="0"/>
                    </a:cubicBezTo>
                    <a:lnTo>
                      <a:pt x="2052346" y="0"/>
                    </a:lnTo>
                    <a:cubicBezTo>
                      <a:pt x="2099287" y="0"/>
                      <a:pt x="2137341" y="38054"/>
                      <a:pt x="2137341" y="84995"/>
                    </a:cubicBezTo>
                    <a:lnTo>
                      <a:pt x="2137341" y="764955"/>
                    </a:lnTo>
                    <a:cubicBezTo>
                      <a:pt x="2137341" y="811896"/>
                      <a:pt x="2099287" y="849950"/>
                      <a:pt x="2052346" y="849950"/>
                    </a:cubicBezTo>
                    <a:lnTo>
                      <a:pt x="84995" y="849950"/>
                    </a:lnTo>
                    <a:cubicBezTo>
                      <a:pt x="38054" y="849950"/>
                      <a:pt x="0" y="811896"/>
                      <a:pt x="0" y="764955"/>
                    </a:cubicBezTo>
                    <a:lnTo>
                      <a:pt x="0" y="84995"/>
                    </a:lnTo>
                    <a:close/>
                  </a:path>
                </a:pathLst>
              </a:custGeom>
              <a:scene3d>
                <a:camera prst="orthographicFront">
                  <a:rot lat="0" lon="0" rev="0"/>
                </a:camera>
                <a:lightRig rig="brightRoom" dir="tl"/>
              </a:scene3d>
              <a:sp3d prstMaterial="dkEdge">
                <a:bevelT w="0" h="0"/>
              </a:sp3d>
            </p:spPr>
            <p:style>
              <a:lnRef idx="0">
                <a:schemeClr val="lt1">
                  <a:hueOff val="0"/>
                  <a:satOff val="0"/>
                  <a:lumOff val="0"/>
                  <a:alphaOff val="0"/>
                </a:schemeClr>
              </a:lnRef>
              <a:fillRef idx="3">
                <a:schemeClr val="accent2">
                  <a:hueOff val="-18588607"/>
                  <a:satOff val="-9913"/>
                  <a:lumOff val="-5097"/>
                  <a:alphaOff val="0"/>
                </a:schemeClr>
              </a:fillRef>
              <a:effectRef idx="3">
                <a:schemeClr val="accent2">
                  <a:hueOff val="-18588607"/>
                  <a:satOff val="-9913"/>
                  <a:lumOff val="-5097"/>
                  <a:alphaOff val="0"/>
                </a:schemeClr>
              </a:effectRef>
              <a:fontRef idx="minor">
                <a:schemeClr val="lt1"/>
              </a:fontRef>
            </p:style>
            <p:txBody>
              <a:bodyPr spcFirstLastPara="0" vert="horz" wrap="square" lIns="55374" tIns="45214" rIns="55374" bIns="45214" numCol="1" spcCol="1270" anchor="ctr" anchorCtr="0">
                <a:noAutofit/>
              </a:bodyPr>
              <a:lstStyle/>
              <a:p>
                <a:pPr marL="0" lvl="0" indent="0" algn="ctr" defTabSz="711200">
                  <a:lnSpc>
                    <a:spcPct val="90000"/>
                  </a:lnSpc>
                  <a:spcBef>
                    <a:spcPct val="0"/>
                  </a:spcBef>
                  <a:spcAft>
                    <a:spcPct val="35000"/>
                  </a:spcAft>
                  <a:buNone/>
                </a:pPr>
                <a:r>
                  <a:rPr lang="en-US" sz="1400" b="1" kern="1200" dirty="0">
                    <a:solidFill>
                      <a:schemeClr val="bg2">
                        <a:lumMod val="25000"/>
                      </a:schemeClr>
                    </a:solidFill>
                    <a:latin typeface="Gill Sans MT" panose="020B0502020104020203"/>
                    <a:ea typeface="+mn-ea"/>
                    <a:cs typeface="+mn-cs"/>
                  </a:rPr>
                  <a:t>Results / Outputs</a:t>
                </a:r>
              </a:p>
            </p:txBody>
          </p:sp>
        </p:grpSp>
        <p:grpSp>
          <p:nvGrpSpPr>
            <p:cNvPr id="30" name="Group 29">
              <a:extLst>
                <a:ext uri="{FF2B5EF4-FFF2-40B4-BE49-F238E27FC236}">
                  <a16:creationId xmlns:a16="http://schemas.microsoft.com/office/drawing/2014/main" id="{5F682D2C-FC52-8851-1ED3-964C0D2CC203}"/>
                </a:ext>
              </a:extLst>
            </p:cNvPr>
            <p:cNvGrpSpPr/>
            <p:nvPr/>
          </p:nvGrpSpPr>
          <p:grpSpPr>
            <a:xfrm>
              <a:off x="9977406" y="1233914"/>
              <a:ext cx="1911068" cy="967675"/>
              <a:chOff x="9517771" y="5845724"/>
              <a:chExt cx="1911068" cy="967675"/>
            </a:xfrm>
          </p:grpSpPr>
          <p:sp>
            <p:nvSpPr>
              <p:cNvPr id="31" name="Rectangle 30" descr="Check List">
                <a:extLst>
                  <a:ext uri="{FF2B5EF4-FFF2-40B4-BE49-F238E27FC236}">
                    <a16:creationId xmlns:a16="http://schemas.microsoft.com/office/drawing/2014/main" id="{30ED0058-AB9D-A500-03AC-FEFA2B671D2C}"/>
                  </a:ext>
                </a:extLst>
              </p:cNvPr>
              <p:cNvSpPr/>
              <p:nvPr/>
            </p:nvSpPr>
            <p:spPr>
              <a:xfrm>
                <a:off x="10205972" y="5845724"/>
                <a:ext cx="551181" cy="551181"/>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2" name="TextBox 31">
                <a:extLst>
                  <a:ext uri="{FF2B5EF4-FFF2-40B4-BE49-F238E27FC236}">
                    <a16:creationId xmlns:a16="http://schemas.microsoft.com/office/drawing/2014/main" id="{7F1AA85C-A0BD-775D-8E03-E6F3C752B594}"/>
                  </a:ext>
                </a:extLst>
              </p:cNvPr>
              <p:cNvSpPr txBox="1"/>
              <p:nvPr/>
            </p:nvSpPr>
            <p:spPr>
              <a:xfrm>
                <a:off x="9517771" y="6351734"/>
                <a:ext cx="1911068" cy="461665"/>
              </a:xfrm>
              <a:prstGeom prst="rect">
                <a:avLst/>
              </a:prstGeom>
              <a:noFill/>
            </p:spPr>
            <p:txBody>
              <a:bodyPr wrap="square" rtlCol="0">
                <a:spAutoFit/>
              </a:bodyPr>
              <a:lstStyle/>
              <a:p>
                <a:pPr algn="ctr"/>
                <a:r>
                  <a:rPr lang="en-US" sz="2400" b="1" dirty="0">
                    <a:solidFill>
                      <a:srgbClr val="FD9D03"/>
                    </a:solidFill>
                  </a:rPr>
                  <a:t>Step 4</a:t>
                </a:r>
              </a:p>
            </p:txBody>
          </p:sp>
        </p:grpSp>
      </p:grpSp>
    </p:spTree>
    <p:extLst>
      <p:ext uri="{BB962C8B-B14F-4D97-AF65-F5344CB8AC3E}">
        <p14:creationId xmlns:p14="http://schemas.microsoft.com/office/powerpoint/2010/main" val="60791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EEC4DE5-9ED8-45DD-8645-DD90C635A05A}"/>
              </a:ext>
            </a:extLst>
          </p:cNvPr>
          <p:cNvSpPr>
            <a:spLocks noGrp="1"/>
          </p:cNvSpPr>
          <p:nvPr>
            <p:ph type="title" idx="8"/>
          </p:nvPr>
        </p:nvSpPr>
        <p:spPr>
          <a:xfrm>
            <a:off x="797041" y="403398"/>
            <a:ext cx="5298959" cy="861600"/>
          </a:xfrm>
        </p:spPr>
        <p:txBody>
          <a:bodyPr/>
          <a:lstStyle/>
          <a:p>
            <a:r>
              <a:rPr lang="en-US" sz="3600" b="1" dirty="0">
                <a:solidFill>
                  <a:schemeClr val="bg2">
                    <a:lumMod val="25000"/>
                  </a:schemeClr>
                </a:solidFill>
              </a:rPr>
              <a:t>Surveys – Core of the Study</a:t>
            </a:r>
            <a:endParaRPr lang="en-US" sz="3600" dirty="0"/>
          </a:p>
        </p:txBody>
      </p:sp>
      <p:pic>
        <p:nvPicPr>
          <p:cNvPr id="22" name="Picture 21">
            <a:extLst>
              <a:ext uri="{FF2B5EF4-FFF2-40B4-BE49-F238E27FC236}">
                <a16:creationId xmlns:a16="http://schemas.microsoft.com/office/drawing/2014/main" id="{5BC58ECD-03A5-4B68-9BC0-2389C3B932CD}"/>
              </a:ext>
            </a:extLst>
          </p:cNvPr>
          <p:cNvPicPr>
            <a:picLocks noChangeAspect="1"/>
          </p:cNvPicPr>
          <p:nvPr/>
        </p:nvPicPr>
        <p:blipFill>
          <a:blip r:embed="rId2"/>
          <a:stretch>
            <a:fillRect/>
          </a:stretch>
        </p:blipFill>
        <p:spPr>
          <a:xfrm>
            <a:off x="10180385" y="5941325"/>
            <a:ext cx="1504950" cy="466725"/>
          </a:xfrm>
          <a:prstGeom prst="rect">
            <a:avLst/>
          </a:prstGeom>
        </p:spPr>
      </p:pic>
      <p:pic>
        <p:nvPicPr>
          <p:cNvPr id="15" name="Picture 14">
            <a:extLst>
              <a:ext uri="{FF2B5EF4-FFF2-40B4-BE49-F238E27FC236}">
                <a16:creationId xmlns:a16="http://schemas.microsoft.com/office/drawing/2014/main" id="{2C069585-A9D0-AAFE-088B-2A01E0AAC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680097" y="2111788"/>
            <a:ext cx="4511903" cy="3564404"/>
          </a:xfrm>
          <a:prstGeom prst="rect">
            <a:avLst/>
          </a:prstGeom>
          <a:ln>
            <a:noFill/>
          </a:ln>
          <a:effectLst>
            <a:softEdge rad="112500"/>
          </a:effectLst>
        </p:spPr>
      </p:pic>
      <p:pic>
        <p:nvPicPr>
          <p:cNvPr id="42" name="Picture 41">
            <a:extLst>
              <a:ext uri="{FF2B5EF4-FFF2-40B4-BE49-F238E27FC236}">
                <a16:creationId xmlns:a16="http://schemas.microsoft.com/office/drawing/2014/main" id="{83F70C57-2271-5E5B-1428-841794695865}"/>
              </a:ext>
            </a:extLst>
          </p:cNvPr>
          <p:cNvPicPr>
            <a:picLocks noChangeAspect="1"/>
          </p:cNvPicPr>
          <p:nvPr/>
        </p:nvPicPr>
        <p:blipFill>
          <a:blip r:embed="rId4"/>
          <a:stretch>
            <a:fillRect/>
          </a:stretch>
        </p:blipFill>
        <p:spPr>
          <a:xfrm>
            <a:off x="142260" y="2035588"/>
            <a:ext cx="7725618" cy="3469862"/>
          </a:xfrm>
          <a:prstGeom prst="rect">
            <a:avLst/>
          </a:prstGeom>
        </p:spPr>
      </p:pic>
      <p:pic>
        <p:nvPicPr>
          <p:cNvPr id="2" name="Picture 6" descr="Challenges and opportunities for the European transport sector">
            <a:extLst>
              <a:ext uri="{FF2B5EF4-FFF2-40B4-BE49-F238E27FC236}">
                <a16:creationId xmlns:a16="http://schemas.microsoft.com/office/drawing/2014/main" id="{8120293A-6182-6B9C-CF45-E6B46DE34919}"/>
              </a:ext>
            </a:extLst>
          </p:cNvPr>
          <p:cNvPicPr>
            <a:picLocks noChangeAspect="1" noChangeArrowheads="1"/>
          </p:cNvPicPr>
          <p:nvPr/>
        </p:nvPicPr>
        <p:blipFill>
          <a:blip r:embed="rId5">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4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EEC4DE5-9ED8-45DD-8645-DD90C635A05A}"/>
              </a:ext>
            </a:extLst>
          </p:cNvPr>
          <p:cNvSpPr>
            <a:spLocks noGrp="1"/>
          </p:cNvSpPr>
          <p:nvPr>
            <p:ph type="title" idx="8"/>
          </p:nvPr>
        </p:nvSpPr>
        <p:spPr>
          <a:xfrm>
            <a:off x="797041" y="403398"/>
            <a:ext cx="5298959" cy="861600"/>
          </a:xfrm>
        </p:spPr>
        <p:txBody>
          <a:bodyPr/>
          <a:lstStyle/>
          <a:p>
            <a:r>
              <a:rPr lang="en-US" sz="3600" b="1" dirty="0">
                <a:solidFill>
                  <a:schemeClr val="bg2">
                    <a:lumMod val="25000"/>
                  </a:schemeClr>
                </a:solidFill>
              </a:rPr>
              <a:t>Surveys STATIONS</a:t>
            </a:r>
            <a:endParaRPr lang="en-US" sz="3600" dirty="0"/>
          </a:p>
        </p:txBody>
      </p:sp>
      <p:pic>
        <p:nvPicPr>
          <p:cNvPr id="41" name="Picture 40">
            <a:extLst>
              <a:ext uri="{FF2B5EF4-FFF2-40B4-BE49-F238E27FC236}">
                <a16:creationId xmlns:a16="http://schemas.microsoft.com/office/drawing/2014/main" id="{EEBDED5A-C3EE-F5B8-1666-AFA29327B8CD}"/>
              </a:ext>
            </a:extLst>
          </p:cNvPr>
          <p:cNvPicPr>
            <a:picLocks noChangeAspect="1"/>
          </p:cNvPicPr>
          <p:nvPr/>
        </p:nvPicPr>
        <p:blipFill>
          <a:blip r:embed="rId2"/>
          <a:stretch>
            <a:fillRect/>
          </a:stretch>
        </p:blipFill>
        <p:spPr>
          <a:xfrm>
            <a:off x="10180385" y="5941325"/>
            <a:ext cx="1504950" cy="466725"/>
          </a:xfrm>
          <a:prstGeom prst="rect">
            <a:avLst/>
          </a:prstGeom>
        </p:spPr>
      </p:pic>
      <p:pic>
        <p:nvPicPr>
          <p:cNvPr id="45" name="Picture 44">
            <a:extLst>
              <a:ext uri="{FF2B5EF4-FFF2-40B4-BE49-F238E27FC236}">
                <a16:creationId xmlns:a16="http://schemas.microsoft.com/office/drawing/2014/main" id="{192284CA-5301-2319-1AFA-4F17731EDA6A}"/>
              </a:ext>
            </a:extLst>
          </p:cNvPr>
          <p:cNvPicPr>
            <a:picLocks noChangeAspect="1"/>
          </p:cNvPicPr>
          <p:nvPr/>
        </p:nvPicPr>
        <p:blipFill>
          <a:blip r:embed="rId3"/>
          <a:stretch>
            <a:fillRect/>
          </a:stretch>
        </p:blipFill>
        <p:spPr>
          <a:xfrm>
            <a:off x="787516" y="1860142"/>
            <a:ext cx="6642855" cy="4710578"/>
          </a:xfrm>
          <a:prstGeom prst="rect">
            <a:avLst/>
          </a:prstGeom>
        </p:spPr>
      </p:pic>
      <p:graphicFrame>
        <p:nvGraphicFramePr>
          <p:cNvPr id="46" name="Table 45">
            <a:extLst>
              <a:ext uri="{FF2B5EF4-FFF2-40B4-BE49-F238E27FC236}">
                <a16:creationId xmlns:a16="http://schemas.microsoft.com/office/drawing/2014/main" id="{4392934B-49EC-BE04-4B0A-A8B3FE4BA5A2}"/>
              </a:ext>
            </a:extLst>
          </p:cNvPr>
          <p:cNvGraphicFramePr>
            <a:graphicFrameLocks noGrp="1"/>
          </p:cNvGraphicFramePr>
          <p:nvPr>
            <p:extLst>
              <p:ext uri="{D42A27DB-BD31-4B8C-83A1-F6EECF244321}">
                <p14:modId xmlns:p14="http://schemas.microsoft.com/office/powerpoint/2010/main" val="1292586884"/>
              </p:ext>
            </p:extLst>
          </p:nvPr>
        </p:nvGraphicFramePr>
        <p:xfrm>
          <a:off x="7555708" y="1264999"/>
          <a:ext cx="4417041" cy="5305721"/>
        </p:xfrm>
        <a:graphic>
          <a:graphicData uri="http://schemas.openxmlformats.org/drawingml/2006/table">
            <a:tbl>
              <a:tblPr firstRow="1" firstCol="1" bandRow="1">
                <a:tableStyleId>{793D81CF-94F2-401A-BA57-92F5A7B2D0C5}</a:tableStyleId>
              </a:tblPr>
              <a:tblGrid>
                <a:gridCol w="657732">
                  <a:extLst>
                    <a:ext uri="{9D8B030D-6E8A-4147-A177-3AD203B41FA5}">
                      <a16:colId xmlns:a16="http://schemas.microsoft.com/office/drawing/2014/main" val="2299605906"/>
                    </a:ext>
                  </a:extLst>
                </a:gridCol>
                <a:gridCol w="2117921">
                  <a:extLst>
                    <a:ext uri="{9D8B030D-6E8A-4147-A177-3AD203B41FA5}">
                      <a16:colId xmlns:a16="http://schemas.microsoft.com/office/drawing/2014/main" val="3812009972"/>
                    </a:ext>
                  </a:extLst>
                </a:gridCol>
                <a:gridCol w="1641388">
                  <a:extLst>
                    <a:ext uri="{9D8B030D-6E8A-4147-A177-3AD203B41FA5}">
                      <a16:colId xmlns:a16="http://schemas.microsoft.com/office/drawing/2014/main" val="1135866307"/>
                    </a:ext>
                  </a:extLst>
                </a:gridCol>
              </a:tblGrid>
              <a:tr h="394884">
                <a:tc>
                  <a:txBody>
                    <a:bodyPr/>
                    <a:lstStyle/>
                    <a:p>
                      <a:pPr marL="0" marR="0" algn="ctr">
                        <a:lnSpc>
                          <a:spcPct val="115000"/>
                        </a:lnSpc>
                        <a:spcBef>
                          <a:spcPts val="0"/>
                        </a:spcBef>
                        <a:spcAft>
                          <a:spcPts val="0"/>
                        </a:spcAft>
                      </a:pPr>
                      <a:r>
                        <a:rPr lang="en-PK" sz="1200">
                          <a:effectLst/>
                        </a:rPr>
                        <a:t>Sr. No.</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District</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No. of Samples</a:t>
                      </a:r>
                      <a:r>
                        <a:rPr lang="en-US" sz="1200">
                          <a:effectLst/>
                        </a:rPr>
                        <a:t> Collected</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316681846"/>
                  </a:ext>
                </a:extLst>
              </a:tr>
              <a:tr h="350210">
                <a:tc>
                  <a:txBody>
                    <a:bodyPr/>
                    <a:lstStyle/>
                    <a:p>
                      <a:pPr marL="0" marR="0" algn="ctr">
                        <a:lnSpc>
                          <a:spcPct val="115000"/>
                        </a:lnSpc>
                        <a:spcBef>
                          <a:spcPts val="0"/>
                        </a:spcBef>
                        <a:spcAft>
                          <a:spcPts val="0"/>
                        </a:spcAft>
                      </a:pPr>
                      <a:r>
                        <a:rPr lang="en-PK" sz="1200">
                          <a:effectLst/>
                        </a:rPr>
                        <a:t>1.</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Abbottabad</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109</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3340498517"/>
                  </a:ext>
                </a:extLst>
              </a:tr>
              <a:tr h="350210">
                <a:tc>
                  <a:txBody>
                    <a:bodyPr/>
                    <a:lstStyle/>
                    <a:p>
                      <a:pPr marL="0" marR="0" algn="ctr">
                        <a:lnSpc>
                          <a:spcPct val="115000"/>
                        </a:lnSpc>
                        <a:spcBef>
                          <a:spcPts val="0"/>
                        </a:spcBef>
                        <a:spcAft>
                          <a:spcPts val="0"/>
                        </a:spcAft>
                      </a:pPr>
                      <a:r>
                        <a:rPr lang="en-PK" sz="1200">
                          <a:effectLst/>
                        </a:rPr>
                        <a:t>2.</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Mirpur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07</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1614574785"/>
                  </a:ext>
                </a:extLst>
              </a:tr>
              <a:tr h="350210">
                <a:tc>
                  <a:txBody>
                    <a:bodyPr/>
                    <a:lstStyle/>
                    <a:p>
                      <a:pPr marL="0" marR="0" algn="ctr">
                        <a:lnSpc>
                          <a:spcPct val="115000"/>
                        </a:lnSpc>
                        <a:spcBef>
                          <a:spcPts val="0"/>
                        </a:spcBef>
                        <a:spcAft>
                          <a:spcPts val="0"/>
                        </a:spcAft>
                      </a:pPr>
                      <a:r>
                        <a:rPr lang="en-PK" sz="1200">
                          <a:effectLst/>
                        </a:rPr>
                        <a:t>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Peshawar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122</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2420264029"/>
                  </a:ext>
                </a:extLst>
              </a:tr>
              <a:tr h="350210">
                <a:tc>
                  <a:txBody>
                    <a:bodyPr/>
                    <a:lstStyle/>
                    <a:p>
                      <a:pPr marL="0" marR="0" algn="ctr">
                        <a:lnSpc>
                          <a:spcPct val="115000"/>
                        </a:lnSpc>
                        <a:spcBef>
                          <a:spcPts val="0"/>
                        </a:spcBef>
                        <a:spcAft>
                          <a:spcPts val="0"/>
                        </a:spcAft>
                      </a:pPr>
                      <a:r>
                        <a:rPr lang="en-PK" sz="1200">
                          <a:effectLst/>
                        </a:rPr>
                        <a:t>4.</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Mardan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121</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504584303"/>
                  </a:ext>
                </a:extLst>
              </a:tr>
              <a:tr h="350210">
                <a:tc>
                  <a:txBody>
                    <a:bodyPr/>
                    <a:lstStyle/>
                    <a:p>
                      <a:pPr marL="0" marR="0" algn="ctr">
                        <a:lnSpc>
                          <a:spcPct val="115000"/>
                        </a:lnSpc>
                        <a:spcBef>
                          <a:spcPts val="0"/>
                        </a:spcBef>
                        <a:spcAft>
                          <a:spcPts val="0"/>
                        </a:spcAft>
                      </a:pPr>
                      <a:r>
                        <a:rPr lang="en-PK" sz="1200">
                          <a:effectLst/>
                        </a:rPr>
                        <a:t>5.</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Sargodha</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278</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261477160"/>
                  </a:ext>
                </a:extLst>
              </a:tr>
              <a:tr h="350210">
                <a:tc>
                  <a:txBody>
                    <a:bodyPr/>
                    <a:lstStyle/>
                    <a:p>
                      <a:pPr marL="0" marR="0" algn="ctr">
                        <a:lnSpc>
                          <a:spcPct val="115000"/>
                        </a:lnSpc>
                        <a:spcBef>
                          <a:spcPts val="0"/>
                        </a:spcBef>
                        <a:spcAft>
                          <a:spcPts val="0"/>
                        </a:spcAft>
                      </a:pPr>
                      <a:r>
                        <a:rPr lang="en-PK" sz="1200">
                          <a:effectLst/>
                        </a:rPr>
                        <a:t>6.</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Lahore</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274</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2064845708"/>
                  </a:ext>
                </a:extLst>
              </a:tr>
              <a:tr h="350210">
                <a:tc>
                  <a:txBody>
                    <a:bodyPr/>
                    <a:lstStyle/>
                    <a:p>
                      <a:pPr marL="0" marR="0" algn="ctr">
                        <a:lnSpc>
                          <a:spcPct val="115000"/>
                        </a:lnSpc>
                        <a:spcBef>
                          <a:spcPts val="0"/>
                        </a:spcBef>
                        <a:spcAft>
                          <a:spcPts val="0"/>
                        </a:spcAft>
                      </a:pPr>
                      <a:r>
                        <a:rPr lang="en-PK" sz="1200">
                          <a:effectLst/>
                        </a:rPr>
                        <a:t>7.</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Multan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281</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3844211400"/>
                  </a:ext>
                </a:extLst>
              </a:tr>
              <a:tr h="350210">
                <a:tc>
                  <a:txBody>
                    <a:bodyPr/>
                    <a:lstStyle/>
                    <a:p>
                      <a:pPr marL="0" marR="0" algn="ctr">
                        <a:lnSpc>
                          <a:spcPct val="115000"/>
                        </a:lnSpc>
                        <a:spcBef>
                          <a:spcPts val="0"/>
                        </a:spcBef>
                        <a:spcAft>
                          <a:spcPts val="0"/>
                        </a:spcAft>
                      </a:pPr>
                      <a:r>
                        <a:rPr lang="en-PK" sz="1200">
                          <a:effectLst/>
                        </a:rPr>
                        <a:t>8.</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Rahim Yar Khan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302</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1534243941"/>
                  </a:ext>
                </a:extLst>
              </a:tr>
              <a:tr h="350210">
                <a:tc>
                  <a:txBody>
                    <a:bodyPr/>
                    <a:lstStyle/>
                    <a:p>
                      <a:pPr marL="0" marR="0" algn="ctr">
                        <a:lnSpc>
                          <a:spcPct val="115000"/>
                        </a:lnSpc>
                        <a:spcBef>
                          <a:spcPts val="0"/>
                        </a:spcBef>
                        <a:spcAft>
                          <a:spcPts val="0"/>
                        </a:spcAft>
                      </a:pPr>
                      <a:r>
                        <a:rPr lang="en-PK" sz="1200">
                          <a:effectLst/>
                        </a:rPr>
                        <a:t>9.</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Sukkur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251</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1943228480"/>
                  </a:ext>
                </a:extLst>
              </a:tr>
              <a:tr h="350210">
                <a:tc>
                  <a:txBody>
                    <a:bodyPr/>
                    <a:lstStyle/>
                    <a:p>
                      <a:pPr marL="0" marR="0" algn="ctr">
                        <a:lnSpc>
                          <a:spcPct val="115000"/>
                        </a:lnSpc>
                        <a:spcBef>
                          <a:spcPts val="0"/>
                        </a:spcBef>
                        <a:spcAft>
                          <a:spcPts val="0"/>
                        </a:spcAft>
                      </a:pPr>
                      <a:r>
                        <a:rPr lang="en-PK" sz="1200">
                          <a:effectLst/>
                        </a:rPr>
                        <a:t>10.</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Shikarpur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27</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3341668749"/>
                  </a:ext>
                </a:extLst>
              </a:tr>
              <a:tr h="350210">
                <a:tc>
                  <a:txBody>
                    <a:bodyPr/>
                    <a:lstStyle/>
                    <a:p>
                      <a:pPr marL="0" marR="0" algn="ctr">
                        <a:lnSpc>
                          <a:spcPct val="115000"/>
                        </a:lnSpc>
                        <a:spcBef>
                          <a:spcPts val="0"/>
                        </a:spcBef>
                        <a:spcAft>
                          <a:spcPts val="0"/>
                        </a:spcAft>
                      </a:pPr>
                      <a:r>
                        <a:rPr lang="en-PK" sz="1200">
                          <a:effectLst/>
                        </a:rPr>
                        <a:t>11.</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Karachi</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1,000</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311401426"/>
                  </a:ext>
                </a:extLst>
              </a:tr>
              <a:tr h="350210">
                <a:tc>
                  <a:txBody>
                    <a:bodyPr/>
                    <a:lstStyle/>
                    <a:p>
                      <a:pPr marL="0" marR="0" algn="ctr">
                        <a:lnSpc>
                          <a:spcPct val="115000"/>
                        </a:lnSpc>
                        <a:spcBef>
                          <a:spcPts val="0"/>
                        </a:spcBef>
                        <a:spcAft>
                          <a:spcPts val="0"/>
                        </a:spcAft>
                      </a:pPr>
                      <a:r>
                        <a:rPr lang="en-PK" sz="1200">
                          <a:effectLst/>
                        </a:rPr>
                        <a:t>12.</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Quetta</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267</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2073017743"/>
                  </a:ext>
                </a:extLst>
              </a:tr>
              <a:tr h="350210">
                <a:tc>
                  <a:txBody>
                    <a:bodyPr/>
                    <a:lstStyle/>
                    <a:p>
                      <a:pPr marL="0" marR="0" algn="ctr">
                        <a:lnSpc>
                          <a:spcPct val="115000"/>
                        </a:lnSpc>
                        <a:spcBef>
                          <a:spcPts val="0"/>
                        </a:spcBef>
                        <a:spcAft>
                          <a:spcPts val="0"/>
                        </a:spcAft>
                      </a:pPr>
                      <a:r>
                        <a:rPr lang="en-PK" sz="1200">
                          <a:effectLst/>
                        </a:rPr>
                        <a:t>13.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Dera Ismail Khan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a:effectLst/>
                        </a:rPr>
                        <a:t>243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4203225188"/>
                  </a:ext>
                </a:extLst>
              </a:tr>
              <a:tr h="350210">
                <a:tc>
                  <a:txBody>
                    <a:bodyPr/>
                    <a:lstStyle/>
                    <a:p>
                      <a:pPr marL="0" marR="0" algn="ctr">
                        <a:lnSpc>
                          <a:spcPct val="115000"/>
                        </a:lnSpc>
                        <a:spcBef>
                          <a:spcPts val="0"/>
                        </a:spcBef>
                        <a:spcAft>
                          <a:spcPts val="0"/>
                        </a:spcAft>
                      </a:pPr>
                      <a:r>
                        <a:rPr lang="en-PK" sz="1200">
                          <a:effectLst/>
                        </a:rPr>
                        <a:t> </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b="1" dirty="0">
                          <a:effectLst/>
                        </a:rPr>
                        <a:t>TOTAL</a:t>
                      </a:r>
                      <a:endParaRPr lang="en-PK"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tc>
                  <a:txBody>
                    <a:bodyPr/>
                    <a:lstStyle/>
                    <a:p>
                      <a:pPr marL="0" marR="0" algn="ctr">
                        <a:lnSpc>
                          <a:spcPct val="115000"/>
                        </a:lnSpc>
                        <a:spcBef>
                          <a:spcPts val="0"/>
                        </a:spcBef>
                        <a:spcAft>
                          <a:spcPts val="0"/>
                        </a:spcAft>
                      </a:pPr>
                      <a:r>
                        <a:rPr lang="en-PK" sz="1200" b="1" dirty="0">
                          <a:effectLst/>
                        </a:rPr>
                        <a:t>3,282</a:t>
                      </a:r>
                      <a:endParaRPr lang="en-PK"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3537" marR="63537" marT="0" marB="0" anchor="ctr"/>
                </a:tc>
                <a:extLst>
                  <a:ext uri="{0D108BD9-81ED-4DB2-BD59-A6C34878D82A}">
                    <a16:rowId xmlns:a16="http://schemas.microsoft.com/office/drawing/2014/main" val="1886283853"/>
                  </a:ext>
                </a:extLst>
              </a:tr>
            </a:tbl>
          </a:graphicData>
        </a:graphic>
      </p:graphicFrame>
    </p:spTree>
    <p:extLst>
      <p:ext uri="{BB962C8B-B14F-4D97-AF65-F5344CB8AC3E}">
        <p14:creationId xmlns:p14="http://schemas.microsoft.com/office/powerpoint/2010/main" val="326193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19;p37">
            <a:extLst>
              <a:ext uri="{FF2B5EF4-FFF2-40B4-BE49-F238E27FC236}">
                <a16:creationId xmlns:a16="http://schemas.microsoft.com/office/drawing/2014/main" id="{DD074108-20C6-8BD1-4E5F-4AF6C59D3FE8}"/>
              </a:ext>
            </a:extLst>
          </p:cNvPr>
          <p:cNvSpPr txBox="1">
            <a:spLocks/>
          </p:cNvSpPr>
          <p:nvPr/>
        </p:nvSpPr>
        <p:spPr>
          <a:xfrm>
            <a:off x="1002984" y="421550"/>
            <a:ext cx="74044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INTRODUCTION</a:t>
            </a:r>
          </a:p>
        </p:txBody>
      </p:sp>
      <p:sp>
        <p:nvSpPr>
          <p:cNvPr id="9" name="Rectangle 8">
            <a:extLst>
              <a:ext uri="{FF2B5EF4-FFF2-40B4-BE49-F238E27FC236}">
                <a16:creationId xmlns:a16="http://schemas.microsoft.com/office/drawing/2014/main" id="{C4461963-9300-4AAA-BAFA-C61644244614}"/>
              </a:ext>
            </a:extLst>
          </p:cNvPr>
          <p:cNvSpPr/>
          <p:nvPr/>
        </p:nvSpPr>
        <p:spPr>
          <a:xfrm>
            <a:off x="1002984" y="1570930"/>
            <a:ext cx="10744516" cy="2174599"/>
          </a:xfrm>
          <a:prstGeom prst="rect">
            <a:avLst/>
          </a:prstGeom>
        </p:spPr>
        <p:txBody>
          <a:bodyPr/>
          <a:lstStyle/>
          <a:p>
            <a:pPr marL="342900" indent="-342900">
              <a:spcBef>
                <a:spcPts val="600"/>
              </a:spcBef>
              <a:spcAft>
                <a:spcPts val="600"/>
              </a:spcAft>
              <a:buFont typeface="Arial" panose="020B0604020202020204" pitchFamily="34" charset="0"/>
              <a:buChar char="•"/>
            </a:pPr>
            <a:r>
              <a:rPr lang="en-US" sz="1800" dirty="0">
                <a:latin typeface="Arial" panose="020B0604020202020204" pitchFamily="34" charset="0"/>
                <a:cs typeface="Times New Roman" panose="02020603050405020304" pitchFamily="18" charset="0"/>
              </a:rPr>
              <a:t>Transport – Driver of Socioeconomic development</a:t>
            </a:r>
          </a:p>
          <a:p>
            <a:pPr marL="342900" indent="-342900">
              <a:spcBef>
                <a:spcPts val="600"/>
              </a:spcBef>
              <a:spcAft>
                <a:spcPts val="600"/>
              </a:spcAft>
              <a:buFont typeface="Arial" panose="020B0604020202020204" pitchFamily="34" charset="0"/>
              <a:buChar char="•"/>
            </a:pPr>
            <a:r>
              <a:rPr lang="en-US" sz="1800" dirty="0">
                <a:latin typeface="Arial" panose="020B0604020202020204" pitchFamily="34" charset="0"/>
                <a:cs typeface="Times New Roman" panose="02020603050405020304" pitchFamily="18" charset="0"/>
              </a:rPr>
              <a:t>Efficient and well-maintained transportation system – Backbone</a:t>
            </a:r>
          </a:p>
          <a:p>
            <a:pPr marL="342900" indent="-342900">
              <a:spcBef>
                <a:spcPts val="600"/>
              </a:spcBef>
              <a:spcAft>
                <a:spcPts val="600"/>
              </a:spcAft>
              <a:buFont typeface="Arial" panose="020B0604020202020204" pitchFamily="34" charset="0"/>
              <a:buChar char="•"/>
            </a:pPr>
            <a:r>
              <a:rPr lang="en-US" sz="1800" dirty="0">
                <a:latin typeface="Arial" panose="020B0604020202020204" pitchFamily="34" charset="0"/>
                <a:cs typeface="Times New Roman" panose="02020603050405020304" pitchFamily="18" charset="0"/>
              </a:rPr>
              <a:t>Transport sub-sectors: Road, Rail, Air, Maritime, Inland waterway and Pipeline</a:t>
            </a:r>
          </a:p>
          <a:p>
            <a:pPr marL="342900" indent="-342900">
              <a:spcBef>
                <a:spcPts val="600"/>
              </a:spcBef>
              <a:spcAft>
                <a:spcPts val="600"/>
              </a:spcAft>
              <a:buFont typeface="Arial" panose="020B0604020202020204" pitchFamily="34" charset="0"/>
              <a:buChar char="•"/>
            </a:pPr>
            <a:r>
              <a:rPr lang="en-US" sz="1800" dirty="0">
                <a:latin typeface="Arial" panose="020B0604020202020204" pitchFamily="34" charset="0"/>
                <a:cs typeface="Times New Roman" panose="02020603050405020304" pitchFamily="18" charset="0"/>
              </a:rPr>
              <a:t>The World Bank Logistic Performance Index (LPI) of Pakistan (2018) - 122 out of 160 countries</a:t>
            </a:r>
          </a:p>
          <a:p>
            <a:pPr marL="342900" indent="-342900">
              <a:spcBef>
                <a:spcPts val="600"/>
              </a:spcBef>
              <a:spcAft>
                <a:spcPts val="600"/>
              </a:spcAft>
              <a:buFont typeface="Arial" panose="020B0604020202020204" pitchFamily="34" charset="0"/>
              <a:buChar char="•"/>
            </a:pPr>
            <a:r>
              <a:rPr lang="en-US" sz="1800" dirty="0">
                <a:latin typeface="Arial" panose="020B0604020202020204" pitchFamily="34" charset="0"/>
                <a:cs typeface="Times New Roman" panose="02020603050405020304" pitchFamily="18" charset="0"/>
              </a:rPr>
              <a:t>Bangladesh and India are far ahead than Pakistan</a:t>
            </a:r>
          </a:p>
          <a:p>
            <a:pPr marL="342900" indent="-342900">
              <a:spcBef>
                <a:spcPts val="600"/>
              </a:spcBef>
              <a:spcAft>
                <a:spcPts val="600"/>
              </a:spcAft>
              <a:buFont typeface="Arial" panose="020B0604020202020204" pitchFamily="34" charset="0"/>
              <a:buChar char="•"/>
            </a:pPr>
            <a:endParaRPr lang="en-US" sz="1800" dirty="0">
              <a:latin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75C76AD-8654-230A-550B-F0642A79E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33309"/>
            <a:ext cx="12192000" cy="2824691"/>
          </a:xfrm>
          <a:prstGeom prst="rect">
            <a:avLst/>
          </a:prstGeom>
        </p:spPr>
      </p:pic>
    </p:spTree>
    <p:extLst>
      <p:ext uri="{BB962C8B-B14F-4D97-AF65-F5344CB8AC3E}">
        <p14:creationId xmlns:p14="http://schemas.microsoft.com/office/powerpoint/2010/main" val="92937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28868-C3EA-E5F5-EE6A-05F2C19C8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a:extLst>
              <a:ext uri="{FF2B5EF4-FFF2-40B4-BE49-F238E27FC236}">
                <a16:creationId xmlns:a16="http://schemas.microsoft.com/office/drawing/2014/main" id="{DC9B221F-0E69-BDE1-CE0F-626152E34CD7}"/>
              </a:ext>
            </a:extLst>
          </p:cNvPr>
          <p:cNvPicPr>
            <a:picLocks noChangeAspect="1"/>
          </p:cNvPicPr>
          <p:nvPr/>
        </p:nvPicPr>
        <p:blipFill rotWithShape="1">
          <a:blip r:embed="rId2">
            <a:alphaModFix amt="50000"/>
          </a:blip>
          <a:srcRect t="8911" b="6502"/>
          <a:stretch/>
        </p:blipFill>
        <p:spPr>
          <a:xfrm>
            <a:off x="20" y="1"/>
            <a:ext cx="12191980" cy="6857999"/>
          </a:xfrm>
          <a:prstGeom prst="rect">
            <a:avLst/>
          </a:prstGeom>
        </p:spPr>
      </p:pic>
      <p:sp>
        <p:nvSpPr>
          <p:cNvPr id="4" name="Title 1">
            <a:extLst>
              <a:ext uri="{FF2B5EF4-FFF2-40B4-BE49-F238E27FC236}">
                <a16:creationId xmlns:a16="http://schemas.microsoft.com/office/drawing/2014/main" id="{BD539815-7FE8-5218-57EB-2698F112F536}"/>
              </a:ext>
            </a:extLst>
          </p:cNvPr>
          <p:cNvSpPr>
            <a:spLocks noGrp="1"/>
          </p:cNvSpPr>
          <p:nvPr>
            <p:ph type="title"/>
          </p:nvPr>
        </p:nvSpPr>
        <p:spPr>
          <a:xfrm>
            <a:off x="1847850" y="3019425"/>
            <a:ext cx="8334375" cy="1181100"/>
          </a:xfr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p>
            <a:pPr>
              <a:lnSpc>
                <a:spcPct val="90000"/>
              </a:lnSpc>
              <a:spcBef>
                <a:spcPct val="0"/>
              </a:spcBef>
              <a:spcAft>
                <a:spcPts val="600"/>
              </a:spcAft>
              <a:buClr>
                <a:srgbClr val="000000"/>
              </a:buClr>
              <a:buFont typeface="Arial"/>
            </a:pPr>
            <a:r>
              <a:rPr lang="en-US"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sym typeface="Arial"/>
              </a:rPr>
              <a:t>FLEET population</a:t>
            </a:r>
          </a:p>
        </p:txBody>
      </p:sp>
    </p:spTree>
    <p:extLst>
      <p:ext uri="{BB962C8B-B14F-4D97-AF65-F5344CB8AC3E}">
        <p14:creationId xmlns:p14="http://schemas.microsoft.com/office/powerpoint/2010/main" val="2406887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EAD88C-584C-4AAE-B101-28EEEDAAE811}"/>
              </a:ext>
            </a:extLst>
          </p:cNvPr>
          <p:cNvGrpSpPr/>
          <p:nvPr/>
        </p:nvGrpSpPr>
        <p:grpSpPr>
          <a:xfrm>
            <a:off x="880514" y="490329"/>
            <a:ext cx="3221369" cy="3090215"/>
            <a:chOff x="880514" y="490329"/>
            <a:chExt cx="3221369" cy="3090215"/>
          </a:xfrm>
        </p:grpSpPr>
        <p:sp>
          <p:nvSpPr>
            <p:cNvPr id="4" name="Freeform: Shape 3">
              <a:extLst>
                <a:ext uri="{FF2B5EF4-FFF2-40B4-BE49-F238E27FC236}">
                  <a16:creationId xmlns:a16="http://schemas.microsoft.com/office/drawing/2014/main" id="{91690B98-6A1C-4362-8B2D-35DA19CCBB8E}"/>
                </a:ext>
              </a:extLst>
            </p:cNvPr>
            <p:cNvSpPr/>
            <p:nvPr/>
          </p:nvSpPr>
          <p:spPr>
            <a:xfrm>
              <a:off x="880514" y="490329"/>
              <a:ext cx="3221369" cy="3090215"/>
            </a:xfrm>
            <a:custGeom>
              <a:avLst/>
              <a:gdLst>
                <a:gd name="connsiteX0" fmla="*/ 0 w 3486187"/>
                <a:gd name="connsiteY0" fmla="*/ 261196 h 2611959"/>
                <a:gd name="connsiteX1" fmla="*/ 261196 w 3486187"/>
                <a:gd name="connsiteY1" fmla="*/ 0 h 2611959"/>
                <a:gd name="connsiteX2" fmla="*/ 3224991 w 3486187"/>
                <a:gd name="connsiteY2" fmla="*/ 0 h 2611959"/>
                <a:gd name="connsiteX3" fmla="*/ 3486187 w 3486187"/>
                <a:gd name="connsiteY3" fmla="*/ 261196 h 2611959"/>
                <a:gd name="connsiteX4" fmla="*/ 3486187 w 3486187"/>
                <a:gd name="connsiteY4" fmla="*/ 2350763 h 2611959"/>
                <a:gd name="connsiteX5" fmla="*/ 3224991 w 3486187"/>
                <a:gd name="connsiteY5" fmla="*/ 2611959 h 2611959"/>
                <a:gd name="connsiteX6" fmla="*/ 261196 w 3486187"/>
                <a:gd name="connsiteY6" fmla="*/ 2611959 h 2611959"/>
                <a:gd name="connsiteX7" fmla="*/ 0 w 3486187"/>
                <a:gd name="connsiteY7" fmla="*/ 2350763 h 2611959"/>
                <a:gd name="connsiteX8" fmla="*/ 0 w 3486187"/>
                <a:gd name="connsiteY8" fmla="*/ 261196 h 261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187" h="2611959">
                  <a:moveTo>
                    <a:pt x="0" y="261196"/>
                  </a:moveTo>
                  <a:cubicBezTo>
                    <a:pt x="0" y="116941"/>
                    <a:pt x="116941" y="0"/>
                    <a:pt x="261196" y="0"/>
                  </a:cubicBezTo>
                  <a:lnTo>
                    <a:pt x="3224991" y="0"/>
                  </a:lnTo>
                  <a:cubicBezTo>
                    <a:pt x="3369246" y="0"/>
                    <a:pt x="3486187" y="116941"/>
                    <a:pt x="3486187" y="261196"/>
                  </a:cubicBezTo>
                  <a:lnTo>
                    <a:pt x="3486187" y="2350763"/>
                  </a:lnTo>
                  <a:cubicBezTo>
                    <a:pt x="3486187" y="2495018"/>
                    <a:pt x="3369246" y="2611959"/>
                    <a:pt x="3224991" y="2611959"/>
                  </a:cubicBezTo>
                  <a:lnTo>
                    <a:pt x="261196" y="2611959"/>
                  </a:lnTo>
                  <a:cubicBezTo>
                    <a:pt x="116941" y="2611959"/>
                    <a:pt x="0" y="2495018"/>
                    <a:pt x="0" y="2350763"/>
                  </a:cubicBezTo>
                  <a:lnTo>
                    <a:pt x="0" y="261196"/>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106680" tIns="106680" rIns="106680" bIns="1935052" numCol="1" spcCol="1270" anchor="ctr" anchorCtr="0">
              <a:noAutofit/>
            </a:bodyPr>
            <a:lstStyle/>
            <a:p>
              <a:pPr lvl="0" algn="ctr"/>
              <a:r>
                <a:rPr lang="en-US" sz="24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Truck Fleet Size</a:t>
              </a:r>
            </a:p>
          </p:txBody>
        </p:sp>
        <p:sp>
          <p:nvSpPr>
            <p:cNvPr id="5" name="Freeform: Shape 4">
              <a:extLst>
                <a:ext uri="{FF2B5EF4-FFF2-40B4-BE49-F238E27FC236}">
                  <a16:creationId xmlns:a16="http://schemas.microsoft.com/office/drawing/2014/main" id="{4C65FD58-B34F-40F0-BB7F-56CCEE261760}"/>
                </a:ext>
              </a:extLst>
            </p:cNvPr>
            <p:cNvSpPr/>
            <p:nvPr/>
          </p:nvSpPr>
          <p:spPr>
            <a:xfrm>
              <a:off x="1202650" y="1902518"/>
              <a:ext cx="2577096" cy="726046"/>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defTabSz="666750">
                <a:lnSpc>
                  <a:spcPct val="90000"/>
                </a:lnSpc>
                <a:spcBef>
                  <a:spcPct val="0"/>
                </a:spcBef>
                <a:spcAft>
                  <a:spcPct val="35000"/>
                </a:spcAft>
              </a:pPr>
              <a:r>
                <a:rPr lang="en-US" sz="20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Registered Number of </a:t>
              </a:r>
              <a:r>
                <a:rPr lang="en-US" sz="18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Trucks</a:t>
              </a:r>
            </a:p>
          </p:txBody>
        </p:sp>
      </p:grpSp>
      <p:sp>
        <p:nvSpPr>
          <p:cNvPr id="6" name="Arrow: Left 5">
            <a:extLst>
              <a:ext uri="{FF2B5EF4-FFF2-40B4-BE49-F238E27FC236}">
                <a16:creationId xmlns:a16="http://schemas.microsoft.com/office/drawing/2014/main" id="{39DE362E-88CE-451C-B6C0-FAEDAE31B3AD}"/>
              </a:ext>
            </a:extLst>
          </p:cNvPr>
          <p:cNvSpPr/>
          <p:nvPr/>
        </p:nvSpPr>
        <p:spPr>
          <a:xfrm rot="16200000">
            <a:off x="1833699" y="3515828"/>
            <a:ext cx="1315004" cy="1141343"/>
          </a:xfrm>
          <a:prstGeom prst="lef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C9ABEFB9-547F-4EB7-94BD-3C8484402F74}"/>
              </a:ext>
            </a:extLst>
          </p:cNvPr>
          <p:cNvGrpSpPr/>
          <p:nvPr/>
        </p:nvGrpSpPr>
        <p:grpSpPr>
          <a:xfrm>
            <a:off x="4691083" y="490329"/>
            <a:ext cx="3221369" cy="3090215"/>
            <a:chOff x="4691083" y="490329"/>
            <a:chExt cx="3221369" cy="3090215"/>
          </a:xfrm>
        </p:grpSpPr>
        <p:sp>
          <p:nvSpPr>
            <p:cNvPr id="8" name="Freeform: Shape 7">
              <a:extLst>
                <a:ext uri="{FF2B5EF4-FFF2-40B4-BE49-F238E27FC236}">
                  <a16:creationId xmlns:a16="http://schemas.microsoft.com/office/drawing/2014/main" id="{4217263C-2404-46C3-9ED5-E876EEC6836D}"/>
                </a:ext>
              </a:extLst>
            </p:cNvPr>
            <p:cNvSpPr/>
            <p:nvPr/>
          </p:nvSpPr>
          <p:spPr>
            <a:xfrm>
              <a:off x="4691083" y="490329"/>
              <a:ext cx="3221369" cy="3090215"/>
            </a:xfrm>
            <a:custGeom>
              <a:avLst/>
              <a:gdLst>
                <a:gd name="connsiteX0" fmla="*/ 0 w 3486187"/>
                <a:gd name="connsiteY0" fmla="*/ 261196 h 2611959"/>
                <a:gd name="connsiteX1" fmla="*/ 261196 w 3486187"/>
                <a:gd name="connsiteY1" fmla="*/ 0 h 2611959"/>
                <a:gd name="connsiteX2" fmla="*/ 3224991 w 3486187"/>
                <a:gd name="connsiteY2" fmla="*/ 0 h 2611959"/>
                <a:gd name="connsiteX3" fmla="*/ 3486187 w 3486187"/>
                <a:gd name="connsiteY3" fmla="*/ 261196 h 2611959"/>
                <a:gd name="connsiteX4" fmla="*/ 3486187 w 3486187"/>
                <a:gd name="connsiteY4" fmla="*/ 2350763 h 2611959"/>
                <a:gd name="connsiteX5" fmla="*/ 3224991 w 3486187"/>
                <a:gd name="connsiteY5" fmla="*/ 2611959 h 2611959"/>
                <a:gd name="connsiteX6" fmla="*/ 261196 w 3486187"/>
                <a:gd name="connsiteY6" fmla="*/ 2611959 h 2611959"/>
                <a:gd name="connsiteX7" fmla="*/ 0 w 3486187"/>
                <a:gd name="connsiteY7" fmla="*/ 2350763 h 2611959"/>
                <a:gd name="connsiteX8" fmla="*/ 0 w 3486187"/>
                <a:gd name="connsiteY8" fmla="*/ 261196 h 261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187" h="2611959">
                  <a:moveTo>
                    <a:pt x="0" y="261196"/>
                  </a:moveTo>
                  <a:cubicBezTo>
                    <a:pt x="0" y="116941"/>
                    <a:pt x="116941" y="0"/>
                    <a:pt x="261196" y="0"/>
                  </a:cubicBezTo>
                  <a:lnTo>
                    <a:pt x="3224991" y="0"/>
                  </a:lnTo>
                  <a:cubicBezTo>
                    <a:pt x="3369246" y="0"/>
                    <a:pt x="3486187" y="116941"/>
                    <a:pt x="3486187" y="261196"/>
                  </a:cubicBezTo>
                  <a:lnTo>
                    <a:pt x="3486187" y="2350763"/>
                  </a:lnTo>
                  <a:cubicBezTo>
                    <a:pt x="3486187" y="2495018"/>
                    <a:pt x="3369246" y="2611959"/>
                    <a:pt x="3224991" y="2611959"/>
                  </a:cubicBezTo>
                  <a:lnTo>
                    <a:pt x="261196" y="2611959"/>
                  </a:lnTo>
                  <a:cubicBezTo>
                    <a:pt x="116941" y="2611959"/>
                    <a:pt x="0" y="2495018"/>
                    <a:pt x="0" y="2350763"/>
                  </a:cubicBezTo>
                  <a:lnTo>
                    <a:pt x="0" y="261196"/>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106680" tIns="106680" rIns="106680" bIns="1935052" numCol="1" spcCol="1270" anchor="ctr" anchorCtr="0">
              <a:noAutofit/>
            </a:bodyPr>
            <a:lstStyle/>
            <a:p>
              <a:pPr marL="0" lvl="0" indent="0" algn="ctr" defTabSz="1244600">
                <a:lnSpc>
                  <a:spcPct val="90000"/>
                </a:lnSpc>
                <a:spcBef>
                  <a:spcPct val="0"/>
                </a:spcBef>
                <a:spcAft>
                  <a:spcPct val="35000"/>
                </a:spcAft>
                <a:buNone/>
              </a:pPr>
              <a:r>
                <a:rPr lang="en-US" sz="2400" b="1" kern="1200" dirty="0">
                  <a:solidFill>
                    <a:schemeClr val="tx1">
                      <a:lumMod val="75000"/>
                    </a:schemeClr>
                  </a:solidFill>
                  <a:latin typeface="Varela Round" panose="020B0604020202020204" charset="-79"/>
                  <a:ea typeface="Roboto" panose="02000000000000000000" pitchFamily="2" charset="0"/>
                  <a:cs typeface="Varela Round" panose="020B0604020202020204" charset="-79"/>
                </a:rPr>
                <a:t>Fleet Composition</a:t>
              </a:r>
            </a:p>
          </p:txBody>
        </p:sp>
        <p:sp>
          <p:nvSpPr>
            <p:cNvPr id="9" name="Freeform: Shape 8">
              <a:extLst>
                <a:ext uri="{FF2B5EF4-FFF2-40B4-BE49-F238E27FC236}">
                  <a16:creationId xmlns:a16="http://schemas.microsoft.com/office/drawing/2014/main" id="{2EC9D3FE-53A5-4128-B17C-C655E073D84D}"/>
                </a:ext>
              </a:extLst>
            </p:cNvPr>
            <p:cNvSpPr/>
            <p:nvPr/>
          </p:nvSpPr>
          <p:spPr>
            <a:xfrm>
              <a:off x="4986738" y="1539495"/>
              <a:ext cx="2577096" cy="496978"/>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defTabSz="666750">
                <a:lnSpc>
                  <a:spcPct val="90000"/>
                </a:lnSpc>
                <a:spcBef>
                  <a:spcPct val="0"/>
                </a:spcBef>
                <a:spcAft>
                  <a:spcPct val="35000"/>
                </a:spcAft>
              </a:pPr>
              <a:r>
                <a:rPr lang="en-US" sz="16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By  Import and Assembly</a:t>
              </a:r>
            </a:p>
          </p:txBody>
        </p:sp>
        <p:sp>
          <p:nvSpPr>
            <p:cNvPr id="10" name="Freeform: Shape 9">
              <a:extLst>
                <a:ext uri="{FF2B5EF4-FFF2-40B4-BE49-F238E27FC236}">
                  <a16:creationId xmlns:a16="http://schemas.microsoft.com/office/drawing/2014/main" id="{14921659-013A-43C0-A3C0-933310F08D2D}"/>
                </a:ext>
              </a:extLst>
            </p:cNvPr>
            <p:cNvSpPr/>
            <p:nvPr/>
          </p:nvSpPr>
          <p:spPr>
            <a:xfrm>
              <a:off x="4986738" y="2131586"/>
              <a:ext cx="2577096" cy="496978"/>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defTabSz="666750">
                <a:lnSpc>
                  <a:spcPct val="90000"/>
                </a:lnSpc>
                <a:spcBef>
                  <a:spcPct val="0"/>
                </a:spcBef>
                <a:spcAft>
                  <a:spcPct val="35000"/>
                </a:spcAft>
              </a:pPr>
              <a:r>
                <a:rPr lang="en-US" sz="16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By Model, Make</a:t>
              </a:r>
            </a:p>
          </p:txBody>
        </p:sp>
        <p:sp>
          <p:nvSpPr>
            <p:cNvPr id="11" name="Freeform: Shape 10">
              <a:extLst>
                <a:ext uri="{FF2B5EF4-FFF2-40B4-BE49-F238E27FC236}">
                  <a16:creationId xmlns:a16="http://schemas.microsoft.com/office/drawing/2014/main" id="{1F6FFA87-6E6F-4362-8332-1C74BAB64C4C}"/>
                </a:ext>
              </a:extLst>
            </p:cNvPr>
            <p:cNvSpPr/>
            <p:nvPr/>
          </p:nvSpPr>
          <p:spPr>
            <a:xfrm>
              <a:off x="4986738" y="2723677"/>
              <a:ext cx="2577096" cy="496978"/>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defTabSz="666750">
                <a:lnSpc>
                  <a:spcPct val="90000"/>
                </a:lnSpc>
                <a:spcBef>
                  <a:spcPct val="0"/>
                </a:spcBef>
                <a:spcAft>
                  <a:spcPct val="35000"/>
                </a:spcAft>
              </a:pPr>
              <a:r>
                <a:rPr lang="en-US" sz="16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No. of Axles</a:t>
              </a:r>
            </a:p>
          </p:txBody>
        </p:sp>
      </p:grpSp>
      <p:sp>
        <p:nvSpPr>
          <p:cNvPr id="13" name="Freeform: Shape 12">
            <a:extLst>
              <a:ext uri="{FF2B5EF4-FFF2-40B4-BE49-F238E27FC236}">
                <a16:creationId xmlns:a16="http://schemas.microsoft.com/office/drawing/2014/main" id="{BE51AAD4-5110-4205-A50E-EEC17B48F9EB}"/>
              </a:ext>
            </a:extLst>
          </p:cNvPr>
          <p:cNvSpPr/>
          <p:nvPr/>
        </p:nvSpPr>
        <p:spPr>
          <a:xfrm>
            <a:off x="8438735" y="490329"/>
            <a:ext cx="3221369" cy="3090216"/>
          </a:xfrm>
          <a:custGeom>
            <a:avLst/>
            <a:gdLst>
              <a:gd name="connsiteX0" fmla="*/ 0 w 3486187"/>
              <a:gd name="connsiteY0" fmla="*/ 261196 h 2611959"/>
              <a:gd name="connsiteX1" fmla="*/ 261196 w 3486187"/>
              <a:gd name="connsiteY1" fmla="*/ 0 h 2611959"/>
              <a:gd name="connsiteX2" fmla="*/ 3224991 w 3486187"/>
              <a:gd name="connsiteY2" fmla="*/ 0 h 2611959"/>
              <a:gd name="connsiteX3" fmla="*/ 3486187 w 3486187"/>
              <a:gd name="connsiteY3" fmla="*/ 261196 h 2611959"/>
              <a:gd name="connsiteX4" fmla="*/ 3486187 w 3486187"/>
              <a:gd name="connsiteY4" fmla="*/ 2350763 h 2611959"/>
              <a:gd name="connsiteX5" fmla="*/ 3224991 w 3486187"/>
              <a:gd name="connsiteY5" fmla="*/ 2611959 h 2611959"/>
              <a:gd name="connsiteX6" fmla="*/ 261196 w 3486187"/>
              <a:gd name="connsiteY6" fmla="*/ 2611959 h 2611959"/>
              <a:gd name="connsiteX7" fmla="*/ 0 w 3486187"/>
              <a:gd name="connsiteY7" fmla="*/ 2350763 h 2611959"/>
              <a:gd name="connsiteX8" fmla="*/ 0 w 3486187"/>
              <a:gd name="connsiteY8" fmla="*/ 261196 h 261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187" h="2611959">
                <a:moveTo>
                  <a:pt x="0" y="261196"/>
                </a:moveTo>
                <a:cubicBezTo>
                  <a:pt x="0" y="116941"/>
                  <a:pt x="116941" y="0"/>
                  <a:pt x="261196" y="0"/>
                </a:cubicBezTo>
                <a:lnTo>
                  <a:pt x="3224991" y="0"/>
                </a:lnTo>
                <a:cubicBezTo>
                  <a:pt x="3369246" y="0"/>
                  <a:pt x="3486187" y="116941"/>
                  <a:pt x="3486187" y="261196"/>
                </a:cubicBezTo>
                <a:lnTo>
                  <a:pt x="3486187" y="2350763"/>
                </a:lnTo>
                <a:cubicBezTo>
                  <a:pt x="3486187" y="2495018"/>
                  <a:pt x="3369246" y="2611959"/>
                  <a:pt x="3224991" y="2611959"/>
                </a:cubicBezTo>
                <a:lnTo>
                  <a:pt x="261196" y="2611959"/>
                </a:lnTo>
                <a:cubicBezTo>
                  <a:pt x="116941" y="2611959"/>
                  <a:pt x="0" y="2495018"/>
                  <a:pt x="0" y="2350763"/>
                </a:cubicBezTo>
                <a:lnTo>
                  <a:pt x="0" y="261196"/>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106680" tIns="106680" rIns="106680" bIns="1935052" numCol="1" spcCol="1270" anchor="ctr" anchorCtr="0">
            <a:noAutofit/>
          </a:bodyPr>
          <a:lstStyle/>
          <a:p>
            <a:pPr algn="ctr" defTabSz="1244600">
              <a:lnSpc>
                <a:spcPct val="90000"/>
              </a:lnSpc>
              <a:spcBef>
                <a:spcPct val="0"/>
              </a:spcBef>
              <a:spcAft>
                <a:spcPct val="35000"/>
              </a:spcAft>
            </a:pPr>
            <a:r>
              <a:rPr lang="en-US" sz="24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Fleet Characteristics</a:t>
            </a:r>
          </a:p>
        </p:txBody>
      </p:sp>
      <p:sp>
        <p:nvSpPr>
          <p:cNvPr id="14" name="Freeform: Shape 13">
            <a:extLst>
              <a:ext uri="{FF2B5EF4-FFF2-40B4-BE49-F238E27FC236}">
                <a16:creationId xmlns:a16="http://schemas.microsoft.com/office/drawing/2014/main" id="{ABB78ABF-E628-4324-8A5A-A7110E98EF99}"/>
              </a:ext>
            </a:extLst>
          </p:cNvPr>
          <p:cNvSpPr/>
          <p:nvPr/>
        </p:nvSpPr>
        <p:spPr>
          <a:xfrm>
            <a:off x="8734390" y="1539495"/>
            <a:ext cx="2577096" cy="496978"/>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defTabSz="666750">
              <a:lnSpc>
                <a:spcPct val="90000"/>
              </a:lnSpc>
              <a:spcBef>
                <a:spcPct val="0"/>
              </a:spcBef>
              <a:spcAft>
                <a:spcPct val="35000"/>
              </a:spcAft>
            </a:pPr>
            <a:r>
              <a:rPr lang="en-US" sz="16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Ownership Type</a:t>
            </a:r>
          </a:p>
        </p:txBody>
      </p:sp>
      <p:sp>
        <p:nvSpPr>
          <p:cNvPr id="15" name="Freeform: Shape 14">
            <a:extLst>
              <a:ext uri="{FF2B5EF4-FFF2-40B4-BE49-F238E27FC236}">
                <a16:creationId xmlns:a16="http://schemas.microsoft.com/office/drawing/2014/main" id="{1FCF6A35-3346-4E63-A5DA-8A6FDFA0B0D4}"/>
              </a:ext>
            </a:extLst>
          </p:cNvPr>
          <p:cNvSpPr/>
          <p:nvPr/>
        </p:nvSpPr>
        <p:spPr>
          <a:xfrm>
            <a:off x="8734390" y="2131586"/>
            <a:ext cx="2577096" cy="496978"/>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defTabSz="666750">
              <a:lnSpc>
                <a:spcPct val="90000"/>
              </a:lnSpc>
              <a:spcBef>
                <a:spcPct val="0"/>
              </a:spcBef>
              <a:spcAft>
                <a:spcPct val="35000"/>
              </a:spcAft>
            </a:pPr>
            <a:r>
              <a:rPr lang="en-US" sz="1600" b="1" dirty="0">
                <a:solidFill>
                  <a:schemeClr val="tx1">
                    <a:lumMod val="75000"/>
                  </a:schemeClr>
                </a:solidFill>
                <a:latin typeface="Varela Round" panose="020B0604020202020204" charset="-79"/>
                <a:ea typeface="Roboto" panose="02000000000000000000" pitchFamily="2" charset="0"/>
                <a:cs typeface="Varela Round" panose="020B0604020202020204" charset="-79"/>
              </a:rPr>
              <a:t>Acquisition Mode</a:t>
            </a:r>
          </a:p>
        </p:txBody>
      </p:sp>
      <p:sp>
        <p:nvSpPr>
          <p:cNvPr id="16" name="Freeform: Shape 15">
            <a:extLst>
              <a:ext uri="{FF2B5EF4-FFF2-40B4-BE49-F238E27FC236}">
                <a16:creationId xmlns:a16="http://schemas.microsoft.com/office/drawing/2014/main" id="{3F1BA90F-8C14-4A06-BA30-4BEC7F7EDF1F}"/>
              </a:ext>
            </a:extLst>
          </p:cNvPr>
          <p:cNvSpPr/>
          <p:nvPr/>
        </p:nvSpPr>
        <p:spPr>
          <a:xfrm>
            <a:off x="8734390" y="2723677"/>
            <a:ext cx="2577096" cy="496978"/>
          </a:xfrm>
          <a:custGeom>
            <a:avLst/>
            <a:gdLst>
              <a:gd name="connsiteX0" fmla="*/ 0 w 2788950"/>
              <a:gd name="connsiteY0" fmla="*/ 51315 h 513145"/>
              <a:gd name="connsiteX1" fmla="*/ 51315 w 2788950"/>
              <a:gd name="connsiteY1" fmla="*/ 0 h 513145"/>
              <a:gd name="connsiteX2" fmla="*/ 2737636 w 2788950"/>
              <a:gd name="connsiteY2" fmla="*/ 0 h 513145"/>
              <a:gd name="connsiteX3" fmla="*/ 2788951 w 2788950"/>
              <a:gd name="connsiteY3" fmla="*/ 51315 h 513145"/>
              <a:gd name="connsiteX4" fmla="*/ 2788950 w 2788950"/>
              <a:gd name="connsiteY4" fmla="*/ 461831 h 513145"/>
              <a:gd name="connsiteX5" fmla="*/ 2737635 w 2788950"/>
              <a:gd name="connsiteY5" fmla="*/ 513146 h 513145"/>
              <a:gd name="connsiteX6" fmla="*/ 51315 w 2788950"/>
              <a:gd name="connsiteY6" fmla="*/ 513145 h 513145"/>
              <a:gd name="connsiteX7" fmla="*/ 0 w 2788950"/>
              <a:gd name="connsiteY7" fmla="*/ 461830 h 513145"/>
              <a:gd name="connsiteX8" fmla="*/ 0 w 2788950"/>
              <a:gd name="connsiteY8" fmla="*/ 51315 h 5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950" h="513145">
                <a:moveTo>
                  <a:pt x="0" y="51315"/>
                </a:moveTo>
                <a:cubicBezTo>
                  <a:pt x="0" y="22975"/>
                  <a:pt x="22975" y="0"/>
                  <a:pt x="51315" y="0"/>
                </a:cubicBezTo>
                <a:lnTo>
                  <a:pt x="2737636" y="0"/>
                </a:lnTo>
                <a:cubicBezTo>
                  <a:pt x="2765976" y="0"/>
                  <a:pt x="2788951" y="22975"/>
                  <a:pt x="2788951" y="51315"/>
                </a:cubicBezTo>
                <a:cubicBezTo>
                  <a:pt x="2788951" y="188154"/>
                  <a:pt x="2788950" y="324992"/>
                  <a:pt x="2788950" y="461831"/>
                </a:cubicBezTo>
                <a:cubicBezTo>
                  <a:pt x="2788950" y="490171"/>
                  <a:pt x="2765975" y="513146"/>
                  <a:pt x="2737635" y="513146"/>
                </a:cubicBezTo>
                <a:lnTo>
                  <a:pt x="51315" y="513145"/>
                </a:lnTo>
                <a:cubicBezTo>
                  <a:pt x="22975" y="513145"/>
                  <a:pt x="0" y="490170"/>
                  <a:pt x="0" y="461830"/>
                </a:cubicBezTo>
                <a:lnTo>
                  <a:pt x="0" y="51315"/>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53130" tIns="43605" rIns="53130" bIns="43605" numCol="1" spcCol="1270" anchor="ctr" anchorCtr="0">
            <a:noAutofit/>
          </a:bodyPr>
          <a:lstStyle/>
          <a:p>
            <a:pPr algn="ctr"/>
            <a:r>
              <a:rPr lang="en-US" sz="1600" b="1" dirty="0">
                <a:solidFill>
                  <a:schemeClr val="tx1">
                    <a:lumMod val="75000"/>
                  </a:schemeClr>
                </a:solidFill>
                <a:latin typeface="Varela Round" panose="020B0604020202020204" charset="-79"/>
                <a:cs typeface="Varela Round" panose="020B0604020202020204" charset="-79"/>
              </a:rPr>
              <a:t>Average Annual Milage etc.</a:t>
            </a:r>
          </a:p>
        </p:txBody>
      </p:sp>
      <p:sp>
        <p:nvSpPr>
          <p:cNvPr id="17" name="Oval 16">
            <a:extLst>
              <a:ext uri="{FF2B5EF4-FFF2-40B4-BE49-F238E27FC236}">
                <a16:creationId xmlns:a16="http://schemas.microsoft.com/office/drawing/2014/main" id="{7D9F36D0-F412-43F1-9D50-404BE4AF1040}"/>
              </a:ext>
            </a:extLst>
          </p:cNvPr>
          <p:cNvSpPr/>
          <p:nvPr/>
        </p:nvSpPr>
        <p:spPr>
          <a:xfrm>
            <a:off x="6517892" y="4592692"/>
            <a:ext cx="3221369" cy="1555478"/>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marL="342900" indent="-342900" algn="ctr">
              <a:buFont typeface="Arial" panose="020B0604020202020204" pitchFamily="34" charset="0"/>
              <a:buChar char="•"/>
            </a:pPr>
            <a:r>
              <a:rPr lang="en-US" sz="2400" b="1"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Surveys’ Data</a:t>
            </a:r>
          </a:p>
        </p:txBody>
      </p:sp>
      <p:sp>
        <p:nvSpPr>
          <p:cNvPr id="18" name="Arrow: Left 17">
            <a:extLst>
              <a:ext uri="{FF2B5EF4-FFF2-40B4-BE49-F238E27FC236}">
                <a16:creationId xmlns:a16="http://schemas.microsoft.com/office/drawing/2014/main" id="{47ADDA7D-78DB-4EA2-971D-37DADBB8BB68}"/>
              </a:ext>
            </a:extLst>
          </p:cNvPr>
          <p:cNvSpPr/>
          <p:nvPr/>
        </p:nvSpPr>
        <p:spPr>
          <a:xfrm rot="14400000">
            <a:off x="6163116" y="3751953"/>
            <a:ext cx="1444659" cy="1141343"/>
          </a:xfrm>
          <a:prstGeom prst="lef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C682DB1E-693D-4F2D-860A-6473FD726567}"/>
              </a:ext>
            </a:extLst>
          </p:cNvPr>
          <p:cNvSpPr/>
          <p:nvPr/>
        </p:nvSpPr>
        <p:spPr>
          <a:xfrm rot="18000000">
            <a:off x="8545145" y="3781847"/>
            <a:ext cx="1473823" cy="1141343"/>
          </a:xfrm>
          <a:prstGeom prst="lef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320054E-08DC-4B72-8731-49036DE04FFD}"/>
              </a:ext>
            </a:extLst>
          </p:cNvPr>
          <p:cNvSpPr/>
          <p:nvPr/>
        </p:nvSpPr>
        <p:spPr>
          <a:xfrm>
            <a:off x="1046386" y="4834069"/>
            <a:ext cx="3221369" cy="1555479"/>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marL="342900" indent="-342900" algn="ctr">
              <a:buFont typeface="Arial" panose="020B0604020202020204" pitchFamily="34" charset="0"/>
              <a:buChar char="•"/>
            </a:pPr>
            <a:r>
              <a:rPr lang="en-US" sz="2400" b="1"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E&amp;TDs</a:t>
            </a:r>
          </a:p>
          <a:p>
            <a:pPr marL="342900" indent="-342900" algn="ctr">
              <a:buFont typeface="Arial" panose="020B0604020202020204" pitchFamily="34" charset="0"/>
              <a:buChar char="•"/>
            </a:pPr>
            <a:r>
              <a:rPr lang="en-US" sz="2400" b="1"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PAMA</a:t>
            </a:r>
          </a:p>
        </p:txBody>
      </p:sp>
    </p:spTree>
    <p:extLst>
      <p:ext uri="{BB962C8B-B14F-4D97-AF65-F5344CB8AC3E}">
        <p14:creationId xmlns:p14="http://schemas.microsoft.com/office/powerpoint/2010/main" val="3995087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55D72B3-4219-466A-829E-94E6140D690F}"/>
              </a:ext>
            </a:extLst>
          </p:cNvPr>
          <p:cNvSpPr>
            <a:spLocks noGrp="1"/>
          </p:cNvSpPr>
          <p:nvPr>
            <p:ph type="title"/>
          </p:nvPr>
        </p:nvSpPr>
        <p:spPr>
          <a:xfrm>
            <a:off x="700692" y="357432"/>
            <a:ext cx="10353994" cy="763600"/>
          </a:xfrm>
        </p:spPr>
        <p:txBody>
          <a:bodyPr/>
          <a:lstStyle/>
          <a:p>
            <a:r>
              <a:rPr lang="en-US" sz="3600" dirty="0"/>
              <a:t>Goods Vehicles Manufacturing in Pakistan</a:t>
            </a:r>
          </a:p>
        </p:txBody>
      </p:sp>
      <p:pic>
        <p:nvPicPr>
          <p:cNvPr id="6" name="Picture 5">
            <a:extLst>
              <a:ext uri="{FF2B5EF4-FFF2-40B4-BE49-F238E27FC236}">
                <a16:creationId xmlns:a16="http://schemas.microsoft.com/office/drawing/2014/main" id="{968D6215-F967-667C-E3B5-8BC675C9E9BE}"/>
              </a:ext>
            </a:extLst>
          </p:cNvPr>
          <p:cNvPicPr>
            <a:picLocks noChangeAspect="1"/>
          </p:cNvPicPr>
          <p:nvPr/>
        </p:nvPicPr>
        <p:blipFill>
          <a:blip r:embed="rId2"/>
          <a:stretch>
            <a:fillRect/>
          </a:stretch>
        </p:blipFill>
        <p:spPr>
          <a:xfrm>
            <a:off x="6096000" y="1330409"/>
            <a:ext cx="4551896" cy="2405295"/>
          </a:xfrm>
          <a:prstGeom prst="rect">
            <a:avLst/>
          </a:prstGeom>
        </p:spPr>
      </p:pic>
      <p:pic>
        <p:nvPicPr>
          <p:cNvPr id="7" name="Picture 6">
            <a:extLst>
              <a:ext uri="{FF2B5EF4-FFF2-40B4-BE49-F238E27FC236}">
                <a16:creationId xmlns:a16="http://schemas.microsoft.com/office/drawing/2014/main" id="{AB24A900-A466-96B4-5684-0AAD124945A0}"/>
              </a:ext>
            </a:extLst>
          </p:cNvPr>
          <p:cNvPicPr>
            <a:picLocks noChangeAspect="1"/>
          </p:cNvPicPr>
          <p:nvPr/>
        </p:nvPicPr>
        <p:blipFill>
          <a:blip r:embed="rId3"/>
          <a:stretch>
            <a:fillRect/>
          </a:stretch>
        </p:blipFill>
        <p:spPr>
          <a:xfrm>
            <a:off x="1275292" y="1330409"/>
            <a:ext cx="4551896" cy="2405295"/>
          </a:xfrm>
          <a:prstGeom prst="rect">
            <a:avLst/>
          </a:prstGeom>
        </p:spPr>
      </p:pic>
      <p:pic>
        <p:nvPicPr>
          <p:cNvPr id="8" name="Picture 7">
            <a:extLst>
              <a:ext uri="{FF2B5EF4-FFF2-40B4-BE49-F238E27FC236}">
                <a16:creationId xmlns:a16="http://schemas.microsoft.com/office/drawing/2014/main" id="{801F6E06-2298-AEFD-AF94-D34A0002414A}"/>
              </a:ext>
            </a:extLst>
          </p:cNvPr>
          <p:cNvPicPr>
            <a:picLocks noChangeAspect="1"/>
          </p:cNvPicPr>
          <p:nvPr/>
        </p:nvPicPr>
        <p:blipFill>
          <a:blip r:embed="rId4"/>
          <a:stretch>
            <a:fillRect/>
          </a:stretch>
        </p:blipFill>
        <p:spPr>
          <a:xfrm>
            <a:off x="1275292" y="3860746"/>
            <a:ext cx="4551896" cy="2405295"/>
          </a:xfrm>
          <a:prstGeom prst="rect">
            <a:avLst/>
          </a:prstGeom>
        </p:spPr>
      </p:pic>
      <p:pic>
        <p:nvPicPr>
          <p:cNvPr id="9" name="Picture 8">
            <a:extLst>
              <a:ext uri="{FF2B5EF4-FFF2-40B4-BE49-F238E27FC236}">
                <a16:creationId xmlns:a16="http://schemas.microsoft.com/office/drawing/2014/main" id="{6118384A-5879-9B01-5DEB-33CDA935DD26}"/>
              </a:ext>
            </a:extLst>
          </p:cNvPr>
          <p:cNvPicPr>
            <a:picLocks noChangeAspect="1"/>
          </p:cNvPicPr>
          <p:nvPr/>
        </p:nvPicPr>
        <p:blipFill>
          <a:blip r:embed="rId5"/>
          <a:stretch>
            <a:fillRect/>
          </a:stretch>
        </p:blipFill>
        <p:spPr>
          <a:xfrm>
            <a:off x="6096000" y="3860744"/>
            <a:ext cx="4551896" cy="2405295"/>
          </a:xfrm>
          <a:prstGeom prst="rect">
            <a:avLst/>
          </a:prstGeom>
        </p:spPr>
      </p:pic>
      <p:sp>
        <p:nvSpPr>
          <p:cNvPr id="10" name="TextBox 9">
            <a:extLst>
              <a:ext uri="{FF2B5EF4-FFF2-40B4-BE49-F238E27FC236}">
                <a16:creationId xmlns:a16="http://schemas.microsoft.com/office/drawing/2014/main" id="{F40EC301-8B95-2D9F-0002-0224FA95EB23}"/>
              </a:ext>
            </a:extLst>
          </p:cNvPr>
          <p:cNvSpPr txBox="1"/>
          <p:nvPr/>
        </p:nvSpPr>
        <p:spPr>
          <a:xfrm>
            <a:off x="8858250" y="6310740"/>
            <a:ext cx="1789646" cy="379656"/>
          </a:xfrm>
          <a:prstGeom prst="rect">
            <a:avLst/>
          </a:prstGeom>
          <a:noFill/>
        </p:spPr>
        <p:txBody>
          <a:bodyPr wrap="square" rtlCol="0">
            <a:spAutoFit/>
          </a:bodyPr>
          <a:lstStyle/>
          <a:p>
            <a:r>
              <a:rPr lang="en-US" dirty="0"/>
              <a:t>Source: PAMA</a:t>
            </a:r>
            <a:endParaRPr lang="en-PK" dirty="0"/>
          </a:p>
        </p:txBody>
      </p:sp>
      <p:sp>
        <p:nvSpPr>
          <p:cNvPr id="12" name="TextBox 11">
            <a:extLst>
              <a:ext uri="{FF2B5EF4-FFF2-40B4-BE49-F238E27FC236}">
                <a16:creationId xmlns:a16="http://schemas.microsoft.com/office/drawing/2014/main" id="{A7E53B53-1219-9DA5-4C1B-57126893E827}"/>
              </a:ext>
            </a:extLst>
          </p:cNvPr>
          <p:cNvSpPr txBox="1"/>
          <p:nvPr/>
        </p:nvSpPr>
        <p:spPr>
          <a:xfrm>
            <a:off x="4355801" y="5158641"/>
            <a:ext cx="1369488" cy="276999"/>
          </a:xfrm>
          <a:prstGeom prst="rect">
            <a:avLst/>
          </a:prstGeom>
          <a:noFill/>
        </p:spPr>
        <p:txBody>
          <a:bodyPr wrap="square" rtlCol="0">
            <a:spAutoFit/>
          </a:bodyPr>
          <a:lstStyle/>
          <a:p>
            <a:r>
              <a:rPr lang="en-US" sz="1200" b="1"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rPr>
              <a:t>Total =  401,716</a:t>
            </a:r>
            <a:endParaRPr lang="en-PK" sz="1400" b="1" dirty="0">
              <a:solidFill>
                <a:schemeClr val="tx1">
                  <a:lumMod val="50000"/>
                </a:schemeClr>
              </a:solidFill>
            </a:endParaRPr>
          </a:p>
        </p:txBody>
      </p:sp>
      <p:sp>
        <p:nvSpPr>
          <p:cNvPr id="13" name="TextBox 12">
            <a:extLst>
              <a:ext uri="{FF2B5EF4-FFF2-40B4-BE49-F238E27FC236}">
                <a16:creationId xmlns:a16="http://schemas.microsoft.com/office/drawing/2014/main" id="{CB61308E-8502-4296-CD79-D0051EEBF927}"/>
              </a:ext>
            </a:extLst>
          </p:cNvPr>
          <p:cNvSpPr txBox="1"/>
          <p:nvPr/>
        </p:nvSpPr>
        <p:spPr>
          <a:xfrm>
            <a:off x="4457700" y="2705298"/>
            <a:ext cx="1369488" cy="276999"/>
          </a:xfrm>
          <a:prstGeom prst="rect">
            <a:avLst/>
          </a:prstGeom>
          <a:noFill/>
        </p:spPr>
        <p:txBody>
          <a:bodyPr wrap="square" rtlCol="0">
            <a:spAutoFit/>
          </a:bodyPr>
          <a:lstStyle/>
          <a:p>
            <a:r>
              <a:rPr lang="en-US" sz="1200" b="1"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rPr>
              <a:t>Total =  </a:t>
            </a:r>
            <a:r>
              <a:rPr lang="en-US" sz="1200" b="1" dirty="0">
                <a:solidFill>
                  <a:schemeClr val="tx1">
                    <a:lumMod val="50000"/>
                  </a:schemeClr>
                </a:solidFill>
                <a:latin typeface="Arial" panose="020B0604020202020204" pitchFamily="34" charset="0"/>
                <a:cs typeface="Times New Roman" panose="02020603050405020304" pitchFamily="18" charset="0"/>
              </a:rPr>
              <a:t>88,952</a:t>
            </a:r>
            <a:endParaRPr lang="en-PK" sz="1200" b="1" dirty="0">
              <a:solidFill>
                <a:schemeClr val="tx1">
                  <a:lumMod val="50000"/>
                </a:scheme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35703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55D72B3-4219-466A-829E-94E6140D690F}"/>
              </a:ext>
            </a:extLst>
          </p:cNvPr>
          <p:cNvSpPr>
            <a:spLocks noGrp="1"/>
          </p:cNvSpPr>
          <p:nvPr>
            <p:ph type="title"/>
          </p:nvPr>
        </p:nvSpPr>
        <p:spPr>
          <a:xfrm>
            <a:off x="700692" y="357432"/>
            <a:ext cx="10353994" cy="763600"/>
          </a:xfrm>
        </p:spPr>
        <p:txBody>
          <a:bodyPr/>
          <a:lstStyle/>
          <a:p>
            <a:r>
              <a:rPr lang="en-US" sz="3600" dirty="0"/>
              <a:t>Data Collection from Excise and Taxation Departments</a:t>
            </a:r>
          </a:p>
        </p:txBody>
      </p:sp>
      <p:pic>
        <p:nvPicPr>
          <p:cNvPr id="2" name="Picture 1" descr="Text&#10;&#10;Description automatically generated">
            <a:extLst>
              <a:ext uri="{FF2B5EF4-FFF2-40B4-BE49-F238E27FC236}">
                <a16:creationId xmlns:a16="http://schemas.microsoft.com/office/drawing/2014/main" id="{18824A18-7060-329A-8925-82352E95C4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87" y="1187707"/>
            <a:ext cx="3849688" cy="5596008"/>
          </a:xfrm>
          <a:prstGeom prst="rect">
            <a:avLst/>
          </a:prstGeom>
          <a:noFill/>
        </p:spPr>
      </p:pic>
      <p:graphicFrame>
        <p:nvGraphicFramePr>
          <p:cNvPr id="3" name="Table 2">
            <a:extLst>
              <a:ext uri="{FF2B5EF4-FFF2-40B4-BE49-F238E27FC236}">
                <a16:creationId xmlns:a16="http://schemas.microsoft.com/office/drawing/2014/main" id="{7FE2309A-25B4-2298-902F-C046D77C95CC}"/>
              </a:ext>
            </a:extLst>
          </p:cNvPr>
          <p:cNvGraphicFramePr>
            <a:graphicFrameLocks noGrp="1"/>
          </p:cNvGraphicFramePr>
          <p:nvPr>
            <p:extLst>
              <p:ext uri="{D42A27DB-BD31-4B8C-83A1-F6EECF244321}">
                <p14:modId xmlns:p14="http://schemas.microsoft.com/office/powerpoint/2010/main" val="3952961044"/>
              </p:ext>
            </p:extLst>
          </p:nvPr>
        </p:nvGraphicFramePr>
        <p:xfrm>
          <a:off x="4581528" y="2247900"/>
          <a:ext cx="6889749" cy="3825544"/>
        </p:xfrm>
        <a:graphic>
          <a:graphicData uri="http://schemas.openxmlformats.org/drawingml/2006/table">
            <a:tbl>
              <a:tblPr firstRow="1" firstCol="1" bandRow="1">
                <a:tableStyleId>{8EC20E35-A176-4012-BC5E-935CFFF8708E}</a:tableStyleId>
              </a:tblPr>
              <a:tblGrid>
                <a:gridCol w="1858854">
                  <a:extLst>
                    <a:ext uri="{9D8B030D-6E8A-4147-A177-3AD203B41FA5}">
                      <a16:colId xmlns:a16="http://schemas.microsoft.com/office/drawing/2014/main" val="1463947727"/>
                    </a:ext>
                  </a:extLst>
                </a:gridCol>
                <a:gridCol w="2589321">
                  <a:extLst>
                    <a:ext uri="{9D8B030D-6E8A-4147-A177-3AD203B41FA5}">
                      <a16:colId xmlns:a16="http://schemas.microsoft.com/office/drawing/2014/main" val="1161014148"/>
                    </a:ext>
                  </a:extLst>
                </a:gridCol>
                <a:gridCol w="2441574">
                  <a:extLst>
                    <a:ext uri="{9D8B030D-6E8A-4147-A177-3AD203B41FA5}">
                      <a16:colId xmlns:a16="http://schemas.microsoft.com/office/drawing/2014/main" val="1218518743"/>
                    </a:ext>
                  </a:extLst>
                </a:gridCol>
              </a:tblGrid>
              <a:tr h="395964">
                <a:tc>
                  <a:txBody>
                    <a:bodyPr/>
                    <a:lstStyle/>
                    <a:p>
                      <a:pPr marL="0" marR="0" algn="ctr">
                        <a:lnSpc>
                          <a:spcPct val="115000"/>
                        </a:lnSpc>
                        <a:spcBef>
                          <a:spcPts val="0"/>
                        </a:spcBef>
                        <a:spcAft>
                          <a:spcPts val="0"/>
                        </a:spcAft>
                      </a:pPr>
                      <a:r>
                        <a:rPr lang="en-PK" sz="1200">
                          <a:effectLst/>
                        </a:rPr>
                        <a:t>Province</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Focal Person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Designation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8769236"/>
                  </a:ext>
                </a:extLst>
              </a:tr>
              <a:tr h="429517">
                <a:tc>
                  <a:txBody>
                    <a:bodyPr/>
                    <a:lstStyle/>
                    <a:p>
                      <a:pPr marL="0" marR="0" algn="l">
                        <a:lnSpc>
                          <a:spcPct val="115000"/>
                        </a:lnSpc>
                        <a:spcBef>
                          <a:spcPts val="0"/>
                        </a:spcBef>
                        <a:spcAft>
                          <a:spcPts val="0"/>
                        </a:spcAft>
                      </a:pPr>
                      <a:r>
                        <a:rPr lang="en-PK" sz="1200">
                          <a:effectLst/>
                        </a:rPr>
                        <a:t>Balochistan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Mehmood Khan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Senior Database Administrator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9201461"/>
                  </a:ext>
                </a:extLst>
              </a:tr>
              <a:tr h="277817">
                <a:tc>
                  <a:txBody>
                    <a:bodyPr/>
                    <a:lstStyle/>
                    <a:p>
                      <a:pPr marL="0" marR="0" algn="l">
                        <a:lnSpc>
                          <a:spcPct val="115000"/>
                        </a:lnSpc>
                        <a:spcBef>
                          <a:spcPts val="0"/>
                        </a:spcBef>
                        <a:spcAft>
                          <a:spcPts val="0"/>
                        </a:spcAft>
                      </a:pPr>
                      <a:r>
                        <a:rPr lang="en-PK" sz="1200">
                          <a:effectLst/>
                        </a:rPr>
                        <a:t>KPK</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Tahir Khan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Database Manager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6158896"/>
                  </a:ext>
                </a:extLst>
              </a:tr>
              <a:tr h="429517">
                <a:tc>
                  <a:txBody>
                    <a:bodyPr/>
                    <a:lstStyle/>
                    <a:p>
                      <a:pPr marL="0" marR="0" algn="l">
                        <a:lnSpc>
                          <a:spcPct val="115000"/>
                        </a:lnSpc>
                        <a:spcBef>
                          <a:spcPts val="0"/>
                        </a:spcBef>
                        <a:spcAft>
                          <a:spcPts val="0"/>
                        </a:spcAft>
                      </a:pPr>
                      <a:r>
                        <a:rPr lang="en-PK" sz="1200">
                          <a:effectLst/>
                        </a:rPr>
                        <a:t>Punjab</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Muhammad Saleem</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Database Administrator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7072369"/>
                  </a:ext>
                </a:extLst>
              </a:tr>
              <a:tr h="429517">
                <a:tc>
                  <a:txBody>
                    <a:bodyPr/>
                    <a:lstStyle/>
                    <a:p>
                      <a:pPr marL="0" marR="0" algn="l">
                        <a:lnSpc>
                          <a:spcPct val="115000"/>
                        </a:lnSpc>
                        <a:spcBef>
                          <a:spcPts val="0"/>
                        </a:spcBef>
                        <a:spcAft>
                          <a:spcPts val="0"/>
                        </a:spcAft>
                      </a:pPr>
                      <a:r>
                        <a:rPr lang="en-PK" sz="1200">
                          <a:effectLst/>
                        </a:rPr>
                        <a:t>Sindh</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Mehran Khan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Deputy Director - System Analyst</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661303"/>
                  </a:ext>
                </a:extLst>
              </a:tr>
              <a:tr h="277817">
                <a:tc>
                  <a:txBody>
                    <a:bodyPr/>
                    <a:lstStyle/>
                    <a:p>
                      <a:pPr marL="0" marR="0" algn="l">
                        <a:lnSpc>
                          <a:spcPct val="115000"/>
                        </a:lnSpc>
                        <a:spcBef>
                          <a:spcPts val="0"/>
                        </a:spcBef>
                        <a:spcAft>
                          <a:spcPts val="0"/>
                        </a:spcAft>
                      </a:pPr>
                      <a:r>
                        <a:rPr lang="en-PK" sz="1200">
                          <a:effectLst/>
                        </a:rPr>
                        <a:t>Islamabad (ICT)</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Zeeshan Ali</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Database Manager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3514131"/>
                  </a:ext>
                </a:extLst>
              </a:tr>
              <a:tr h="653789">
                <a:tc rowSpan="2">
                  <a:txBody>
                    <a:bodyPr/>
                    <a:lstStyle/>
                    <a:p>
                      <a:pPr marL="0" marR="0" algn="l">
                        <a:lnSpc>
                          <a:spcPct val="115000"/>
                        </a:lnSpc>
                        <a:spcBef>
                          <a:spcPts val="0"/>
                        </a:spcBef>
                        <a:spcAft>
                          <a:spcPts val="0"/>
                        </a:spcAft>
                      </a:pPr>
                      <a:r>
                        <a:rPr lang="en-PK" sz="1200">
                          <a:effectLst/>
                        </a:rPr>
                        <a:t>Azad Jammu &amp; Kashmir (AJ&amp;K)</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Faiz Ullah</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Deputy Director (MIS), Mirpur Division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3958128"/>
                  </a:ext>
                </a:extLst>
              </a:tr>
              <a:tr h="653789">
                <a:tc vMerge="1">
                  <a:txBody>
                    <a:bodyPr/>
                    <a:lstStyle/>
                    <a:p>
                      <a:endParaRPr lang="en-PK"/>
                    </a:p>
                  </a:txBody>
                  <a:tcPr/>
                </a:tc>
                <a:tc>
                  <a:txBody>
                    <a:bodyPr/>
                    <a:lstStyle/>
                    <a:p>
                      <a:pPr marL="0" marR="0" algn="l">
                        <a:lnSpc>
                          <a:spcPct val="115000"/>
                        </a:lnSpc>
                        <a:spcBef>
                          <a:spcPts val="0"/>
                        </a:spcBef>
                        <a:spcAft>
                          <a:spcPts val="0"/>
                        </a:spcAft>
                      </a:pPr>
                      <a:r>
                        <a:rPr lang="en-PK" sz="1200">
                          <a:effectLst/>
                        </a:rPr>
                        <a:t>Asad Ullah</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Deputy Director (MIS), Muzaffarabad and Poonch Division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834432"/>
                  </a:ext>
                </a:extLst>
              </a:tr>
              <a:tr h="277817">
                <a:tc>
                  <a:txBody>
                    <a:bodyPr/>
                    <a:lstStyle/>
                    <a:p>
                      <a:pPr marL="0" marR="0" algn="l">
                        <a:lnSpc>
                          <a:spcPct val="115000"/>
                        </a:lnSpc>
                        <a:spcBef>
                          <a:spcPts val="0"/>
                        </a:spcBef>
                        <a:spcAft>
                          <a:spcPts val="0"/>
                        </a:spcAft>
                      </a:pPr>
                      <a:r>
                        <a:rPr lang="en-PK" sz="1200">
                          <a:effectLst/>
                        </a:rPr>
                        <a:t>Gilgit Baltistan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Abubakar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dirty="0">
                          <a:effectLst/>
                        </a:rPr>
                        <a:t>Deputy Director</a:t>
                      </a:r>
                      <a:endParaRPr lang="en-PK"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0306102"/>
                  </a:ext>
                </a:extLst>
              </a:tr>
            </a:tbl>
          </a:graphicData>
        </a:graphic>
      </p:graphicFrame>
    </p:spTree>
    <p:extLst>
      <p:ext uri="{BB962C8B-B14F-4D97-AF65-F5344CB8AC3E}">
        <p14:creationId xmlns:p14="http://schemas.microsoft.com/office/powerpoint/2010/main" val="1971437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36C9758-D9F5-47A8-95FD-A9DB1D674EE5}"/>
              </a:ext>
            </a:extLst>
          </p:cNvPr>
          <p:cNvGraphicFramePr/>
          <p:nvPr>
            <p:extLst>
              <p:ext uri="{D42A27DB-BD31-4B8C-83A1-F6EECF244321}">
                <p14:modId xmlns:p14="http://schemas.microsoft.com/office/powerpoint/2010/main" val="2764988971"/>
              </p:ext>
            </p:extLst>
          </p:nvPr>
        </p:nvGraphicFramePr>
        <p:xfrm>
          <a:off x="6257925" y="1406526"/>
          <a:ext cx="5400000" cy="288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033A70B4-6BEA-33B1-DDFE-7BECCAF2D923}"/>
              </a:ext>
            </a:extLst>
          </p:cNvPr>
          <p:cNvSpPr txBox="1">
            <a:spLocks/>
          </p:cNvSpPr>
          <p:nvPr/>
        </p:nvSpPr>
        <p:spPr>
          <a:xfrm>
            <a:off x="700692" y="357432"/>
            <a:ext cx="8548083" cy="7636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Record of Registered heavy Vehicles in Pakistan</a:t>
            </a:r>
          </a:p>
        </p:txBody>
      </p:sp>
      <p:graphicFrame>
        <p:nvGraphicFramePr>
          <p:cNvPr id="12" name="Table 11">
            <a:extLst>
              <a:ext uri="{FF2B5EF4-FFF2-40B4-BE49-F238E27FC236}">
                <a16:creationId xmlns:a16="http://schemas.microsoft.com/office/drawing/2014/main" id="{155A05D4-FC1F-55D3-DFE1-A5B95065E32D}"/>
              </a:ext>
            </a:extLst>
          </p:cNvPr>
          <p:cNvGraphicFramePr>
            <a:graphicFrameLocks noGrp="1"/>
          </p:cNvGraphicFramePr>
          <p:nvPr>
            <p:extLst>
              <p:ext uri="{D42A27DB-BD31-4B8C-83A1-F6EECF244321}">
                <p14:modId xmlns:p14="http://schemas.microsoft.com/office/powerpoint/2010/main" val="2199747636"/>
              </p:ext>
            </p:extLst>
          </p:nvPr>
        </p:nvGraphicFramePr>
        <p:xfrm>
          <a:off x="524550" y="4515540"/>
          <a:ext cx="11133377" cy="1795200"/>
        </p:xfrm>
        <a:graphic>
          <a:graphicData uri="http://schemas.openxmlformats.org/drawingml/2006/table">
            <a:tbl>
              <a:tblPr firstRow="1" firstCol="1" bandRow="1">
                <a:tableStyleId>{3C2FFA5D-87B4-456A-9821-1D502468CF0F}</a:tableStyleId>
              </a:tblPr>
              <a:tblGrid>
                <a:gridCol w="2213759">
                  <a:extLst>
                    <a:ext uri="{9D8B030D-6E8A-4147-A177-3AD203B41FA5}">
                      <a16:colId xmlns:a16="http://schemas.microsoft.com/office/drawing/2014/main" val="1784697287"/>
                    </a:ext>
                  </a:extLst>
                </a:gridCol>
                <a:gridCol w="1273913">
                  <a:extLst>
                    <a:ext uri="{9D8B030D-6E8A-4147-A177-3AD203B41FA5}">
                      <a16:colId xmlns:a16="http://schemas.microsoft.com/office/drawing/2014/main" val="4084339645"/>
                    </a:ext>
                  </a:extLst>
                </a:gridCol>
                <a:gridCol w="1273913">
                  <a:extLst>
                    <a:ext uri="{9D8B030D-6E8A-4147-A177-3AD203B41FA5}">
                      <a16:colId xmlns:a16="http://schemas.microsoft.com/office/drawing/2014/main" val="861746320"/>
                    </a:ext>
                  </a:extLst>
                </a:gridCol>
                <a:gridCol w="1273913">
                  <a:extLst>
                    <a:ext uri="{9D8B030D-6E8A-4147-A177-3AD203B41FA5}">
                      <a16:colId xmlns:a16="http://schemas.microsoft.com/office/drawing/2014/main" val="3096414005"/>
                    </a:ext>
                  </a:extLst>
                </a:gridCol>
                <a:gridCol w="1273913">
                  <a:extLst>
                    <a:ext uri="{9D8B030D-6E8A-4147-A177-3AD203B41FA5}">
                      <a16:colId xmlns:a16="http://schemas.microsoft.com/office/drawing/2014/main" val="410165565"/>
                    </a:ext>
                  </a:extLst>
                </a:gridCol>
                <a:gridCol w="1273913">
                  <a:extLst>
                    <a:ext uri="{9D8B030D-6E8A-4147-A177-3AD203B41FA5}">
                      <a16:colId xmlns:a16="http://schemas.microsoft.com/office/drawing/2014/main" val="1493623133"/>
                    </a:ext>
                  </a:extLst>
                </a:gridCol>
                <a:gridCol w="1273913">
                  <a:extLst>
                    <a:ext uri="{9D8B030D-6E8A-4147-A177-3AD203B41FA5}">
                      <a16:colId xmlns:a16="http://schemas.microsoft.com/office/drawing/2014/main" val="1338194271"/>
                    </a:ext>
                  </a:extLst>
                </a:gridCol>
                <a:gridCol w="1276140">
                  <a:extLst>
                    <a:ext uri="{9D8B030D-6E8A-4147-A177-3AD203B41FA5}">
                      <a16:colId xmlns:a16="http://schemas.microsoft.com/office/drawing/2014/main" val="4043692253"/>
                    </a:ext>
                  </a:extLst>
                </a:gridCol>
              </a:tblGrid>
              <a:tr h="299200">
                <a:tc>
                  <a:txBody>
                    <a:bodyPr/>
                    <a:lstStyle/>
                    <a:p>
                      <a:pPr marL="0" marR="0" algn="ctr">
                        <a:lnSpc>
                          <a:spcPct val="115000"/>
                        </a:lnSpc>
                        <a:spcBef>
                          <a:spcPts val="0"/>
                        </a:spcBef>
                        <a:spcAft>
                          <a:spcPts val="0"/>
                        </a:spcAft>
                      </a:pPr>
                      <a:r>
                        <a:rPr lang="en-PK" sz="1200">
                          <a:effectLst/>
                        </a:rPr>
                        <a:t>Description</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Bed Ford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Hino</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Isuzu</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Mercedes-Benz</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Nissan</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Others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Total</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4045075"/>
                  </a:ext>
                </a:extLst>
              </a:tr>
              <a:tr h="299200">
                <a:tc>
                  <a:txBody>
                    <a:bodyPr/>
                    <a:lstStyle/>
                    <a:p>
                      <a:pPr marL="0" marR="0" algn="l">
                        <a:lnSpc>
                          <a:spcPct val="115000"/>
                        </a:lnSpc>
                        <a:spcBef>
                          <a:spcPts val="0"/>
                        </a:spcBef>
                        <a:spcAft>
                          <a:spcPts val="0"/>
                        </a:spcAft>
                      </a:pPr>
                      <a:r>
                        <a:rPr lang="en-PK" sz="1200">
                          <a:effectLst/>
                        </a:rPr>
                        <a:t>Mini Trucks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7,906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9,422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830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83,837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103,257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7442548"/>
                  </a:ext>
                </a:extLst>
              </a:tr>
              <a:tr h="299200">
                <a:tc>
                  <a:txBody>
                    <a:bodyPr/>
                    <a:lstStyle/>
                    <a:p>
                      <a:pPr marL="0" marR="0" algn="l">
                        <a:lnSpc>
                          <a:spcPct val="115000"/>
                        </a:lnSpc>
                        <a:spcBef>
                          <a:spcPts val="0"/>
                        </a:spcBef>
                        <a:spcAft>
                          <a:spcPts val="0"/>
                        </a:spcAft>
                      </a:pPr>
                      <a:r>
                        <a:rPr lang="en-PK" sz="1200">
                          <a:effectLst/>
                        </a:rPr>
                        <a:t>Rigid Trucks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76,633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48,687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7,308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3,219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11,734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14,259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161,840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2079659"/>
                  </a:ext>
                </a:extLst>
              </a:tr>
              <a:tr h="299200">
                <a:tc>
                  <a:txBody>
                    <a:bodyPr/>
                    <a:lstStyle/>
                    <a:p>
                      <a:pPr marL="0" marR="0" algn="l">
                        <a:lnSpc>
                          <a:spcPct val="115000"/>
                        </a:lnSpc>
                        <a:spcBef>
                          <a:spcPts val="0"/>
                        </a:spcBef>
                        <a:spcAft>
                          <a:spcPts val="0"/>
                        </a:spcAft>
                      </a:pPr>
                      <a:r>
                        <a:rPr lang="en-PK" sz="1200">
                          <a:effectLst/>
                        </a:rPr>
                        <a:t>Articulated Trucks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1,066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26,223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5,017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2,122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20,192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5,383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60,003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6130214"/>
                  </a:ext>
                </a:extLst>
              </a:tr>
              <a:tr h="299200">
                <a:tc>
                  <a:txBody>
                    <a:bodyPr/>
                    <a:lstStyle/>
                    <a:p>
                      <a:pPr marL="0" marR="0" algn="l">
                        <a:lnSpc>
                          <a:spcPct val="115000"/>
                        </a:lnSpc>
                        <a:spcBef>
                          <a:spcPts val="0"/>
                        </a:spcBef>
                        <a:spcAft>
                          <a:spcPts val="0"/>
                        </a:spcAft>
                      </a:pPr>
                      <a:r>
                        <a:rPr lang="en-PK" sz="1200">
                          <a:effectLst/>
                        </a:rPr>
                        <a:t>Oil Tankers</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2,627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10,793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2,870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173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7,840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4,817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29,120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7442013"/>
                  </a:ext>
                </a:extLst>
              </a:tr>
              <a:tr h="299200">
                <a:tc>
                  <a:txBody>
                    <a:bodyPr/>
                    <a:lstStyle/>
                    <a:p>
                      <a:pPr marL="0" marR="0" algn="ctr">
                        <a:lnSpc>
                          <a:spcPct val="115000"/>
                        </a:lnSpc>
                        <a:spcBef>
                          <a:spcPts val="0"/>
                        </a:spcBef>
                        <a:spcAft>
                          <a:spcPts val="0"/>
                        </a:spcAft>
                      </a:pPr>
                      <a:r>
                        <a:rPr lang="en-PK" sz="1200">
                          <a:effectLst/>
                        </a:rPr>
                        <a:t>Total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a:effectLst/>
                        </a:rPr>
                        <a:t>80,468</a:t>
                      </a:r>
                      <a:endParaRPr lang="en-PK" sz="1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a:effectLst/>
                        </a:rPr>
                        <a:t>93,609</a:t>
                      </a:r>
                      <a:endParaRPr lang="en-PK" sz="1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a:effectLst/>
                        </a:rPr>
                        <a:t>24,617</a:t>
                      </a:r>
                      <a:endParaRPr lang="en-PK" sz="1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a:effectLst/>
                        </a:rPr>
                        <a:t>6,344</a:t>
                      </a:r>
                      <a:endParaRPr lang="en-PK" sz="1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a:effectLst/>
                        </a:rPr>
                        <a:t>40,886</a:t>
                      </a:r>
                      <a:endParaRPr lang="en-PK" sz="1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dirty="0">
                          <a:effectLst/>
                        </a:rPr>
                        <a:t>108,296</a:t>
                      </a:r>
                      <a:endParaRPr lang="en-PK"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b="1" dirty="0">
                          <a:effectLst/>
                          <a:highlight>
                            <a:srgbClr val="FFFF00"/>
                          </a:highlight>
                        </a:rPr>
                        <a:t>354,220</a:t>
                      </a:r>
                      <a:endParaRPr lang="en-PK" sz="14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8306106"/>
                  </a:ext>
                </a:extLst>
              </a:tr>
            </a:tbl>
          </a:graphicData>
        </a:graphic>
      </p:graphicFrame>
      <p:graphicFrame>
        <p:nvGraphicFramePr>
          <p:cNvPr id="13" name="Chart 12">
            <a:extLst>
              <a:ext uri="{FF2B5EF4-FFF2-40B4-BE49-F238E27FC236}">
                <a16:creationId xmlns:a16="http://schemas.microsoft.com/office/drawing/2014/main" id="{0FBF6DB6-A535-506D-9F8D-D1083AEF097C}"/>
              </a:ext>
            </a:extLst>
          </p:cNvPr>
          <p:cNvGraphicFramePr>
            <a:graphicFrameLocks/>
          </p:cNvGraphicFramePr>
          <p:nvPr>
            <p:extLst>
              <p:ext uri="{D42A27DB-BD31-4B8C-83A1-F6EECF244321}">
                <p14:modId xmlns:p14="http://schemas.microsoft.com/office/powerpoint/2010/main" val="3620551367"/>
              </p:ext>
            </p:extLst>
          </p:nvPr>
        </p:nvGraphicFramePr>
        <p:xfrm>
          <a:off x="524550" y="1406526"/>
          <a:ext cx="5400000"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437764C-B9F4-5A67-82FA-48190E88FD94}"/>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307167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70AE484-47BA-40E0-9E4D-F0D8A92C26A5}"/>
              </a:ext>
            </a:extLst>
          </p:cNvPr>
          <p:cNvGraphicFramePr/>
          <p:nvPr>
            <p:extLst>
              <p:ext uri="{D42A27DB-BD31-4B8C-83A1-F6EECF244321}">
                <p14:modId xmlns:p14="http://schemas.microsoft.com/office/powerpoint/2010/main" val="297057163"/>
              </p:ext>
            </p:extLst>
          </p:nvPr>
        </p:nvGraphicFramePr>
        <p:xfrm>
          <a:off x="515026" y="2131695"/>
          <a:ext cx="5400000" cy="28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570AE484-47BA-40E0-9E4D-F0D8A92C26A5}"/>
              </a:ext>
            </a:extLst>
          </p:cNvPr>
          <p:cNvGraphicFramePr/>
          <p:nvPr>
            <p:extLst>
              <p:ext uri="{D42A27DB-BD31-4B8C-83A1-F6EECF244321}">
                <p14:modId xmlns:p14="http://schemas.microsoft.com/office/powerpoint/2010/main" val="2014725906"/>
              </p:ext>
            </p:extLst>
          </p:nvPr>
        </p:nvGraphicFramePr>
        <p:xfrm>
          <a:off x="6296025" y="2131695"/>
          <a:ext cx="5400000"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B045E2-2C2C-6E61-A6F9-406816A25091}"/>
              </a:ext>
            </a:extLst>
          </p:cNvPr>
          <p:cNvSpPr txBox="1"/>
          <p:nvPr/>
        </p:nvSpPr>
        <p:spPr>
          <a:xfrm>
            <a:off x="76200" y="5082277"/>
            <a:ext cx="6096000" cy="286682"/>
          </a:xfrm>
          <a:prstGeom prst="rect">
            <a:avLst/>
          </a:prstGeom>
          <a:noFill/>
        </p:spPr>
        <p:txBody>
          <a:bodyPr wrap="square">
            <a:spAutoFit/>
          </a:bodyPr>
          <a:lstStyle/>
          <a:p>
            <a:pPr marL="0" marR="0" algn="ctr">
              <a:lnSpc>
                <a:spcPct val="115000"/>
              </a:lnSpc>
              <a:spcBef>
                <a:spcPts val="1200"/>
              </a:spcBef>
              <a:spcAft>
                <a:spcPts val="1000"/>
              </a:spcAft>
            </a:pPr>
            <a:r>
              <a:rPr lang="en-US" sz="1200" b="1" dirty="0">
                <a:effectLst/>
                <a:latin typeface="Arial" panose="020B0604020202020204" pitchFamily="34" charset="0"/>
                <a:ea typeface="Arial" panose="020B0604020202020204" pitchFamily="34" charset="0"/>
                <a:cs typeface="Times New Roman" panose="02020603050405020304" pitchFamily="18" charset="0"/>
              </a:rPr>
              <a:t>Age Structure of Registered Trucks in Pakistan (By Number)</a:t>
            </a:r>
            <a:endParaRPr lang="en-PK" sz="12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9D05DD0-F924-4217-FC40-11E5DAA24EE6}"/>
              </a:ext>
            </a:extLst>
          </p:cNvPr>
          <p:cNvSpPr txBox="1"/>
          <p:nvPr/>
        </p:nvSpPr>
        <p:spPr>
          <a:xfrm>
            <a:off x="5986125" y="5082277"/>
            <a:ext cx="6096000" cy="286682"/>
          </a:xfrm>
          <a:prstGeom prst="rect">
            <a:avLst/>
          </a:prstGeom>
          <a:noFill/>
        </p:spPr>
        <p:txBody>
          <a:bodyPr wrap="square">
            <a:spAutoFit/>
          </a:bodyPr>
          <a:lstStyle/>
          <a:p>
            <a:pPr marL="0" marR="0" algn="ctr">
              <a:lnSpc>
                <a:spcPct val="115000"/>
              </a:lnSpc>
              <a:spcBef>
                <a:spcPts val="1200"/>
              </a:spcBef>
              <a:spcAft>
                <a:spcPts val="1000"/>
              </a:spcAft>
            </a:pPr>
            <a:r>
              <a:rPr lang="en-US" sz="1200" b="1" dirty="0">
                <a:effectLst/>
                <a:latin typeface="Arial" panose="020B0604020202020204" pitchFamily="34" charset="0"/>
                <a:ea typeface="Arial" panose="020B0604020202020204" pitchFamily="34" charset="0"/>
                <a:cs typeface="Times New Roman" panose="02020603050405020304" pitchFamily="18" charset="0"/>
              </a:rPr>
              <a:t>Age Structure of Registered Trucks in Pakistan (By Percentage)</a:t>
            </a:r>
            <a:endParaRPr lang="en-PK" sz="12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B7D98D7A-2050-0332-EFD7-60E9191CCAD9}"/>
              </a:ext>
            </a:extLst>
          </p:cNvPr>
          <p:cNvSpPr txBox="1">
            <a:spLocks/>
          </p:cNvSpPr>
          <p:nvPr/>
        </p:nvSpPr>
        <p:spPr>
          <a:xfrm>
            <a:off x="700692" y="357432"/>
            <a:ext cx="9357708" cy="7636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Record of Registered heavy Vehicles in Pakistan </a:t>
            </a:r>
            <a:r>
              <a:rPr lang="en-US" sz="3600" b="0" dirty="0">
                <a:latin typeface="Rockwell Condensed" panose="02060603050405020104" pitchFamily="18" charset="0"/>
              </a:rPr>
              <a:t>(cont.)</a:t>
            </a:r>
            <a:endParaRPr lang="en-US" dirty="0"/>
          </a:p>
        </p:txBody>
      </p:sp>
      <p:sp>
        <p:nvSpPr>
          <p:cNvPr id="4" name="TextBox 3">
            <a:extLst>
              <a:ext uri="{FF2B5EF4-FFF2-40B4-BE49-F238E27FC236}">
                <a16:creationId xmlns:a16="http://schemas.microsoft.com/office/drawing/2014/main" id="{0F60D0AA-7CD2-20FF-C3AA-88D2292CFE9B}"/>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317567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B933E03-FDAF-458E-8390-0F9BA357F8E0}"/>
              </a:ext>
            </a:extLst>
          </p:cNvPr>
          <p:cNvGraphicFramePr/>
          <p:nvPr>
            <p:extLst>
              <p:ext uri="{D42A27DB-BD31-4B8C-83A1-F6EECF244321}">
                <p14:modId xmlns:p14="http://schemas.microsoft.com/office/powerpoint/2010/main" val="1162391582"/>
              </p:ext>
            </p:extLst>
          </p:nvPr>
        </p:nvGraphicFramePr>
        <p:xfrm>
          <a:off x="1097280" y="109182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EB3435D6-58D7-4FCD-BB42-20A0BBAC8AA9}"/>
              </a:ext>
            </a:extLst>
          </p:cNvPr>
          <p:cNvGraphicFramePr/>
          <p:nvPr>
            <p:extLst>
              <p:ext uri="{D42A27DB-BD31-4B8C-83A1-F6EECF244321}">
                <p14:modId xmlns:p14="http://schemas.microsoft.com/office/powerpoint/2010/main" val="2466453655"/>
              </p:ext>
            </p:extLst>
          </p:nvPr>
        </p:nvGraphicFramePr>
        <p:xfrm>
          <a:off x="3396928" y="396989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323B503-14D1-489A-B7CD-5A9B5C263776}"/>
              </a:ext>
            </a:extLst>
          </p:cNvPr>
          <p:cNvGraphicFramePr/>
          <p:nvPr>
            <p:extLst>
              <p:ext uri="{D42A27DB-BD31-4B8C-83A1-F6EECF244321}">
                <p14:modId xmlns:p14="http://schemas.microsoft.com/office/powerpoint/2010/main" val="1886656318"/>
              </p:ext>
            </p:extLst>
          </p:nvPr>
        </p:nvGraphicFramePr>
        <p:xfrm>
          <a:off x="6522722" y="1091820"/>
          <a:ext cx="4571999"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Balochistan</a:t>
            </a:r>
          </a:p>
        </p:txBody>
      </p:sp>
      <p:sp>
        <p:nvSpPr>
          <p:cNvPr id="2" name="TextBox 1">
            <a:extLst>
              <a:ext uri="{FF2B5EF4-FFF2-40B4-BE49-F238E27FC236}">
                <a16:creationId xmlns:a16="http://schemas.microsoft.com/office/drawing/2014/main" id="{21799928-590F-F2A5-CF5A-D80F75FE5A27}"/>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1257952391"/>
      </p:ext>
    </p:extLst>
  </p:cSld>
  <p:clrMapOvr>
    <a:overrideClrMapping bg1="lt1" tx1="dk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KPK</a:t>
            </a:r>
          </a:p>
        </p:txBody>
      </p:sp>
      <p:graphicFrame>
        <p:nvGraphicFramePr>
          <p:cNvPr id="31" name="Chart 30">
            <a:extLst>
              <a:ext uri="{FF2B5EF4-FFF2-40B4-BE49-F238E27FC236}">
                <a16:creationId xmlns:a16="http://schemas.microsoft.com/office/drawing/2014/main" id="{3B74C9FC-D2D0-4FA7-8686-6D48ECEF1FBF}"/>
              </a:ext>
            </a:extLst>
          </p:cNvPr>
          <p:cNvGraphicFramePr/>
          <p:nvPr>
            <p:extLst>
              <p:ext uri="{D42A27DB-BD31-4B8C-83A1-F6EECF244321}">
                <p14:modId xmlns:p14="http://schemas.microsoft.com/office/powerpoint/2010/main" val="2299946272"/>
              </p:ext>
            </p:extLst>
          </p:nvPr>
        </p:nvGraphicFramePr>
        <p:xfrm>
          <a:off x="1105468" y="1091821"/>
          <a:ext cx="4563810" cy="27431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a:extLst>
              <a:ext uri="{FF2B5EF4-FFF2-40B4-BE49-F238E27FC236}">
                <a16:creationId xmlns:a16="http://schemas.microsoft.com/office/drawing/2014/main" id="{3631802D-A3F3-4F76-9F16-98703A2AED95}"/>
              </a:ext>
            </a:extLst>
          </p:cNvPr>
          <p:cNvGraphicFramePr/>
          <p:nvPr>
            <p:extLst>
              <p:ext uri="{D42A27DB-BD31-4B8C-83A1-F6EECF244321}">
                <p14:modId xmlns:p14="http://schemas.microsoft.com/office/powerpoint/2010/main" val="2163051440"/>
              </p:ext>
            </p:extLst>
          </p:nvPr>
        </p:nvGraphicFramePr>
        <p:xfrm>
          <a:off x="3427408" y="3969896"/>
          <a:ext cx="4540154" cy="2743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a:extLst>
              <a:ext uri="{FF2B5EF4-FFF2-40B4-BE49-F238E27FC236}">
                <a16:creationId xmlns:a16="http://schemas.microsoft.com/office/drawing/2014/main" id="{82258DD8-A60C-4611-B948-B2F2FB9D4F86}"/>
              </a:ext>
            </a:extLst>
          </p:cNvPr>
          <p:cNvGraphicFramePr/>
          <p:nvPr>
            <p:extLst>
              <p:ext uri="{D42A27DB-BD31-4B8C-83A1-F6EECF244321}">
                <p14:modId xmlns:p14="http://schemas.microsoft.com/office/powerpoint/2010/main" val="3509024096"/>
              </p:ext>
            </p:extLst>
          </p:nvPr>
        </p:nvGraphicFramePr>
        <p:xfrm>
          <a:off x="6530401" y="1091820"/>
          <a:ext cx="4564312" cy="2743199"/>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8A458E44-1D53-F5C6-B345-C87A6229C14E}"/>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108189980"/>
      </p:ext>
    </p:extLst>
  </p:cSld>
  <p:clrMapOvr>
    <a:overrideClrMapping bg1="lt1" tx1="dk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Punjab</a:t>
            </a:r>
          </a:p>
        </p:txBody>
      </p:sp>
      <p:graphicFrame>
        <p:nvGraphicFramePr>
          <p:cNvPr id="13" name="Chart 12">
            <a:extLst>
              <a:ext uri="{FF2B5EF4-FFF2-40B4-BE49-F238E27FC236}">
                <a16:creationId xmlns:a16="http://schemas.microsoft.com/office/drawing/2014/main" id="{B6187729-12A9-4866-B4F8-7344CDE88A76}"/>
              </a:ext>
            </a:extLst>
          </p:cNvPr>
          <p:cNvGraphicFramePr/>
          <p:nvPr>
            <p:extLst>
              <p:ext uri="{D42A27DB-BD31-4B8C-83A1-F6EECF244321}">
                <p14:modId xmlns:p14="http://schemas.microsoft.com/office/powerpoint/2010/main" val="1563702847"/>
              </p:ext>
            </p:extLst>
          </p:nvPr>
        </p:nvGraphicFramePr>
        <p:xfrm>
          <a:off x="1110925" y="109182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5238029C-31C7-41B0-8E05-F3010D07B57F}"/>
              </a:ext>
            </a:extLst>
          </p:cNvPr>
          <p:cNvGraphicFramePr/>
          <p:nvPr>
            <p:extLst>
              <p:ext uri="{D42A27DB-BD31-4B8C-83A1-F6EECF244321}">
                <p14:modId xmlns:p14="http://schemas.microsoft.com/office/powerpoint/2010/main" val="3232255426"/>
              </p:ext>
            </p:extLst>
          </p:nvPr>
        </p:nvGraphicFramePr>
        <p:xfrm>
          <a:off x="3422855" y="4002206"/>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253D3D3F-2A98-47F8-A7D9-F657868E3C0A}"/>
              </a:ext>
            </a:extLst>
          </p:cNvPr>
          <p:cNvGraphicFramePr/>
          <p:nvPr>
            <p:extLst>
              <p:ext uri="{D42A27DB-BD31-4B8C-83A1-F6EECF244321}">
                <p14:modId xmlns:p14="http://schemas.microsoft.com/office/powerpoint/2010/main" val="1357327446"/>
              </p:ext>
            </p:extLst>
          </p:nvPr>
        </p:nvGraphicFramePr>
        <p:xfrm>
          <a:off x="6522721" y="109182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AA43CC7-B5B8-7EF7-63B6-473F46EEC6D6}"/>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2175233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Sindh</a:t>
            </a:r>
          </a:p>
        </p:txBody>
      </p:sp>
      <p:graphicFrame>
        <p:nvGraphicFramePr>
          <p:cNvPr id="13" name="Chart 12">
            <a:extLst>
              <a:ext uri="{FF2B5EF4-FFF2-40B4-BE49-F238E27FC236}">
                <a16:creationId xmlns:a16="http://schemas.microsoft.com/office/drawing/2014/main" id="{75BAB9CD-4AA6-4F85-8674-18E3B9982FA0}"/>
              </a:ext>
            </a:extLst>
          </p:cNvPr>
          <p:cNvGraphicFramePr/>
          <p:nvPr>
            <p:extLst>
              <p:ext uri="{D42A27DB-BD31-4B8C-83A1-F6EECF244321}">
                <p14:modId xmlns:p14="http://schemas.microsoft.com/office/powerpoint/2010/main" val="3705601778"/>
              </p:ext>
            </p:extLst>
          </p:nvPr>
        </p:nvGraphicFramePr>
        <p:xfrm>
          <a:off x="1100236" y="110458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F3AF497A-3053-4F81-80A7-55BDCFF33810}"/>
              </a:ext>
            </a:extLst>
          </p:cNvPr>
          <p:cNvGraphicFramePr/>
          <p:nvPr>
            <p:extLst>
              <p:ext uri="{D42A27DB-BD31-4B8C-83A1-F6EECF244321}">
                <p14:modId xmlns:p14="http://schemas.microsoft.com/office/powerpoint/2010/main" val="961675671"/>
              </p:ext>
            </p:extLst>
          </p:nvPr>
        </p:nvGraphicFramePr>
        <p:xfrm>
          <a:off x="3420129" y="398266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E63ED3C4-C27A-46E9-B87F-F3E7E1856410}"/>
              </a:ext>
            </a:extLst>
          </p:cNvPr>
          <p:cNvGraphicFramePr/>
          <p:nvPr>
            <p:extLst>
              <p:ext uri="{D42A27DB-BD31-4B8C-83A1-F6EECF244321}">
                <p14:modId xmlns:p14="http://schemas.microsoft.com/office/powerpoint/2010/main" val="3379293855"/>
              </p:ext>
            </p:extLst>
          </p:nvPr>
        </p:nvGraphicFramePr>
        <p:xfrm>
          <a:off x="6533639" y="109182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3EFD8008-73F8-52F7-2D0A-C2172F59C53A}"/>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395465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BGRectangle">
            <a:extLst>
              <a:ext uri="{FF2B5EF4-FFF2-40B4-BE49-F238E27FC236}">
                <a16:creationId xmlns:a16="http://schemas.microsoft.com/office/drawing/2014/main" id="{1770C8E4-FA7E-496E-734F-36FB87459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3">
            <a:extLst>
              <a:ext uri="{FF2B5EF4-FFF2-40B4-BE49-F238E27FC236}">
                <a16:creationId xmlns:a16="http://schemas.microsoft.com/office/drawing/2014/main" id="{DAACEC9A-7EBE-43B3-58EC-00EC709DD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BA1DD07-B95B-DF5B-0150-558B9B9D9FE0}"/>
              </a:ext>
            </a:extLst>
          </p:cNvPr>
          <p:cNvPicPr>
            <a:picLocks noChangeAspect="1"/>
          </p:cNvPicPr>
          <p:nvPr/>
        </p:nvPicPr>
        <p:blipFill rotWithShape="1">
          <a:blip r:embed="rId2">
            <a:alphaModFix amt="50000"/>
          </a:blip>
          <a:srcRect l="10794" r="1205" b="-1"/>
          <a:stretch/>
        </p:blipFill>
        <p:spPr>
          <a:xfrm>
            <a:off x="20" y="1"/>
            <a:ext cx="12191980" cy="6857999"/>
          </a:xfrm>
          <a:prstGeom prst="rect">
            <a:avLst/>
          </a:prstGeom>
        </p:spPr>
      </p:pic>
      <p:sp>
        <p:nvSpPr>
          <p:cNvPr id="5" name="Google Shape;419;p37">
            <a:extLst>
              <a:ext uri="{FF2B5EF4-FFF2-40B4-BE49-F238E27FC236}">
                <a16:creationId xmlns:a16="http://schemas.microsoft.com/office/drawing/2014/main" id="{88648173-70A7-6299-DC5B-1FD13CEF51C5}"/>
              </a:ext>
            </a:extLst>
          </p:cNvPr>
          <p:cNvSpPr txBox="1">
            <a:spLocks/>
          </p:cNvSpPr>
          <p:nvPr/>
        </p:nvSpPr>
        <p:spPr>
          <a:xfrm>
            <a:off x="266700" y="963877"/>
            <a:ext cx="4065862" cy="4930246"/>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Overview of </a:t>
            </a:r>
          </a:p>
          <a:p>
            <a:r>
              <a:rPr lang="en-US" dirty="0"/>
              <a:t>Transport Sector </a:t>
            </a:r>
          </a:p>
          <a:p>
            <a:r>
              <a:rPr lang="en-US" dirty="0"/>
              <a:t>in Pakistan</a:t>
            </a:r>
          </a:p>
        </p:txBody>
      </p:sp>
      <p:sp>
        <p:nvSpPr>
          <p:cNvPr id="6" name="!!Line">
            <a:extLst>
              <a:ext uri="{FF2B5EF4-FFF2-40B4-BE49-F238E27FC236}">
                <a16:creationId xmlns:a16="http://schemas.microsoft.com/office/drawing/2014/main" id="{6D0211FC-A07A-BBF0-0B98-D56558876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8D02F1B8-6539-F2AA-1055-0C2689984E70}"/>
              </a:ext>
            </a:extLst>
          </p:cNvPr>
          <p:cNvSpPr txBox="1">
            <a:spLocks/>
          </p:cNvSpPr>
          <p:nvPr/>
        </p:nvSpPr>
        <p:spPr>
          <a:xfrm>
            <a:off x="4976031" y="963877"/>
            <a:ext cx="6377769" cy="4930246"/>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effectLst/>
                <a:latin typeface="+mn-lt"/>
                <a:ea typeface="+mn-ea"/>
                <a:cs typeface="+mn-cs"/>
              </a:rPr>
              <a:t>Transport sector contributes 13% to the GDP and accounts for 5.4% of the nation’s total employment</a:t>
            </a:r>
            <a:endParaRPr lang="en-US" sz="1900" dirty="0">
              <a:solidFill>
                <a:schemeClr val="accent6"/>
              </a:solidFill>
              <a:latin typeface="+mn-lt"/>
              <a:ea typeface="+mn-ea"/>
              <a:cs typeface="+mn-cs"/>
            </a:endParaRP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latin typeface="+mn-lt"/>
                <a:ea typeface="+mn-ea"/>
                <a:cs typeface="+mn-cs"/>
              </a:rPr>
              <a:t>Fragmentation of the Transport Sector – Various ministries; lack of coordination</a:t>
            </a: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latin typeface="+mn-lt"/>
                <a:ea typeface="+mn-ea"/>
                <a:cs typeface="+mn-cs"/>
              </a:rPr>
              <a:t>Unbalanced development – Railway Network, 2% Freight Market Share and 5% of the passenger market</a:t>
            </a: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latin typeface="+mn-lt"/>
                <a:ea typeface="+mn-ea"/>
                <a:cs typeface="+mn-cs"/>
              </a:rPr>
              <a:t>Road is dominant mode in Pakistan – carries 96% of freight traffic</a:t>
            </a: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latin typeface="+mn-lt"/>
                <a:ea typeface="+mn-ea"/>
                <a:cs typeface="+mn-cs"/>
              </a:rPr>
              <a:t>L</a:t>
            </a:r>
            <a:r>
              <a:rPr lang="en-US" sz="1900" dirty="0">
                <a:solidFill>
                  <a:schemeClr val="accent6"/>
                </a:solidFill>
                <a:effectLst/>
                <a:latin typeface="+mn-lt"/>
                <a:ea typeface="+mn-ea"/>
                <a:cs typeface="+mn-cs"/>
              </a:rPr>
              <a:t>ack of a coherent institutional framework</a:t>
            </a: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latin typeface="+mn-lt"/>
                <a:ea typeface="+mn-ea"/>
                <a:cs typeface="+mn-cs"/>
              </a:rPr>
              <a:t>Out-dated Legislations - </a:t>
            </a:r>
            <a:r>
              <a:rPr lang="en-US" sz="1900" dirty="0">
                <a:solidFill>
                  <a:schemeClr val="accent6"/>
                </a:solidFill>
                <a:effectLst/>
                <a:latin typeface="+mn-lt"/>
                <a:ea typeface="+mn-ea"/>
                <a:cs typeface="+mn-cs"/>
              </a:rPr>
              <a:t>Motor Vehicles Ordinance 1965, National Highway and Safety Ordinance 2000</a:t>
            </a: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effectLst/>
                <a:latin typeface="+mn-lt"/>
                <a:ea typeface="+mn-ea"/>
                <a:cs typeface="+mn-cs"/>
              </a:rPr>
              <a:t>Poor hinterland connectivity – </a:t>
            </a:r>
            <a:r>
              <a:rPr lang="en-US" sz="1900" dirty="0">
                <a:solidFill>
                  <a:schemeClr val="accent6"/>
                </a:solidFill>
                <a:latin typeface="+mn-lt"/>
                <a:ea typeface="+mn-ea"/>
                <a:cs typeface="+mn-cs"/>
              </a:rPr>
              <a:t>causes long delays</a:t>
            </a:r>
          </a:p>
          <a:p>
            <a:pPr marL="342900" indent="-228600" algn="just">
              <a:lnSpc>
                <a:spcPct val="90000"/>
              </a:lnSpc>
              <a:spcBef>
                <a:spcPts val="600"/>
              </a:spcBef>
              <a:spcAft>
                <a:spcPts val="600"/>
              </a:spcAft>
              <a:buFont typeface="Arial" panose="020B0604020202020204" pitchFamily="34" charset="0"/>
              <a:buChar char="•"/>
            </a:pPr>
            <a:r>
              <a:rPr lang="en-US" sz="1900" dirty="0">
                <a:solidFill>
                  <a:schemeClr val="accent6"/>
                </a:solidFill>
                <a:effectLst/>
                <a:latin typeface="+mn-lt"/>
                <a:ea typeface="+mn-ea"/>
                <a:cs typeface="+mn-cs"/>
              </a:rPr>
              <a:t>Karachi Port handles 60% of all of Pakistan’s seaborne traffic</a:t>
            </a:r>
            <a:endParaRPr lang="en-US" sz="1900" dirty="0">
              <a:solidFill>
                <a:schemeClr val="accent6"/>
              </a:solidFill>
              <a:latin typeface="+mn-lt"/>
              <a:ea typeface="+mn-ea"/>
              <a:cs typeface="+mn-cs"/>
            </a:endParaRPr>
          </a:p>
        </p:txBody>
      </p:sp>
    </p:spTree>
    <p:extLst>
      <p:ext uri="{BB962C8B-B14F-4D97-AF65-F5344CB8AC3E}">
        <p14:creationId xmlns:p14="http://schemas.microsoft.com/office/powerpoint/2010/main" val="3192124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ICT</a:t>
            </a:r>
          </a:p>
        </p:txBody>
      </p:sp>
      <p:graphicFrame>
        <p:nvGraphicFramePr>
          <p:cNvPr id="13" name="Chart 12">
            <a:extLst>
              <a:ext uri="{FF2B5EF4-FFF2-40B4-BE49-F238E27FC236}">
                <a16:creationId xmlns:a16="http://schemas.microsoft.com/office/drawing/2014/main" id="{49CC224C-27FE-49E7-9A88-B20F27D28E36}"/>
              </a:ext>
            </a:extLst>
          </p:cNvPr>
          <p:cNvGraphicFramePr/>
          <p:nvPr>
            <p:extLst>
              <p:ext uri="{D42A27DB-BD31-4B8C-83A1-F6EECF244321}">
                <p14:modId xmlns:p14="http://schemas.microsoft.com/office/powerpoint/2010/main" val="718502645"/>
              </p:ext>
            </p:extLst>
          </p:nvPr>
        </p:nvGraphicFramePr>
        <p:xfrm>
          <a:off x="1105467" y="109182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79D9B122-9DB5-4D8A-A75C-B29F51EA11AA}"/>
              </a:ext>
            </a:extLst>
          </p:cNvPr>
          <p:cNvGraphicFramePr/>
          <p:nvPr>
            <p:extLst>
              <p:ext uri="{D42A27DB-BD31-4B8C-83A1-F6EECF244321}">
                <p14:modId xmlns:p14="http://schemas.microsoft.com/office/powerpoint/2010/main" val="2307879720"/>
              </p:ext>
            </p:extLst>
          </p:nvPr>
        </p:nvGraphicFramePr>
        <p:xfrm>
          <a:off x="3417397" y="396989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D4EEE6B8-2DFE-49ED-8AC9-89A2EBF80236}"/>
              </a:ext>
            </a:extLst>
          </p:cNvPr>
          <p:cNvGraphicFramePr/>
          <p:nvPr>
            <p:extLst>
              <p:ext uri="{D42A27DB-BD31-4B8C-83A1-F6EECF244321}">
                <p14:modId xmlns:p14="http://schemas.microsoft.com/office/powerpoint/2010/main" val="890794601"/>
              </p:ext>
            </p:extLst>
          </p:nvPr>
        </p:nvGraphicFramePr>
        <p:xfrm>
          <a:off x="6530400" y="1091819"/>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E3BC8B4-9EF6-41D5-9AAF-EAF685E7A8EA}"/>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345871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AJ&amp;K</a:t>
            </a:r>
          </a:p>
        </p:txBody>
      </p:sp>
      <p:graphicFrame>
        <p:nvGraphicFramePr>
          <p:cNvPr id="13" name="Chart 12">
            <a:extLst>
              <a:ext uri="{FF2B5EF4-FFF2-40B4-BE49-F238E27FC236}">
                <a16:creationId xmlns:a16="http://schemas.microsoft.com/office/drawing/2014/main" id="{07BEEB0D-3693-4D99-B75F-EECB90858D45}"/>
              </a:ext>
            </a:extLst>
          </p:cNvPr>
          <p:cNvGraphicFramePr/>
          <p:nvPr>
            <p:extLst>
              <p:ext uri="{D42A27DB-BD31-4B8C-83A1-F6EECF244321}">
                <p14:modId xmlns:p14="http://schemas.microsoft.com/office/powerpoint/2010/main" val="234868279"/>
              </p:ext>
            </p:extLst>
          </p:nvPr>
        </p:nvGraphicFramePr>
        <p:xfrm>
          <a:off x="1097280" y="110386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1A1AB044-4E0D-410D-8AFB-C86B08724726}"/>
              </a:ext>
            </a:extLst>
          </p:cNvPr>
          <p:cNvGraphicFramePr/>
          <p:nvPr>
            <p:extLst>
              <p:ext uri="{D42A27DB-BD31-4B8C-83A1-F6EECF244321}">
                <p14:modId xmlns:p14="http://schemas.microsoft.com/office/powerpoint/2010/main" val="4076422149"/>
              </p:ext>
            </p:extLst>
          </p:nvPr>
        </p:nvGraphicFramePr>
        <p:xfrm>
          <a:off x="3409211" y="398194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3694B681-DCD3-4BB8-9122-87ABF1C50B53}"/>
              </a:ext>
            </a:extLst>
          </p:cNvPr>
          <p:cNvGraphicFramePr/>
          <p:nvPr>
            <p:extLst>
              <p:ext uri="{D42A27DB-BD31-4B8C-83A1-F6EECF244321}">
                <p14:modId xmlns:p14="http://schemas.microsoft.com/office/powerpoint/2010/main" val="4264343996"/>
              </p:ext>
            </p:extLst>
          </p:nvPr>
        </p:nvGraphicFramePr>
        <p:xfrm>
          <a:off x="6522721" y="1085227"/>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D1525BA-BB98-F9D2-6022-ED90B70216E7}"/>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87584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5D425-3870-4DE0-B38C-74B1E7770128}"/>
              </a:ext>
            </a:extLst>
          </p:cNvPr>
          <p:cNvSpPr>
            <a:spLocks noGrp="1"/>
          </p:cNvSpPr>
          <p:nvPr>
            <p:ph type="title"/>
          </p:nvPr>
        </p:nvSpPr>
        <p:spPr>
          <a:xfrm>
            <a:off x="2918400" y="144902"/>
            <a:ext cx="6355200" cy="763600"/>
          </a:xfrm>
        </p:spPr>
        <p:txBody>
          <a:bodyPr/>
          <a:lstStyle/>
          <a:p>
            <a:r>
              <a:rPr lang="en-US" sz="3600" dirty="0"/>
              <a:t>Registered Trucks in GB</a:t>
            </a:r>
          </a:p>
        </p:txBody>
      </p:sp>
      <p:graphicFrame>
        <p:nvGraphicFramePr>
          <p:cNvPr id="13" name="Chart 12">
            <a:extLst>
              <a:ext uri="{FF2B5EF4-FFF2-40B4-BE49-F238E27FC236}">
                <a16:creationId xmlns:a16="http://schemas.microsoft.com/office/drawing/2014/main" id="{82E27504-F823-4683-AF94-D3CC7C155F1E}"/>
              </a:ext>
            </a:extLst>
          </p:cNvPr>
          <p:cNvGraphicFramePr/>
          <p:nvPr>
            <p:extLst>
              <p:ext uri="{D42A27DB-BD31-4B8C-83A1-F6EECF244321}">
                <p14:modId xmlns:p14="http://schemas.microsoft.com/office/powerpoint/2010/main" val="732192649"/>
              </p:ext>
            </p:extLst>
          </p:nvPr>
        </p:nvGraphicFramePr>
        <p:xfrm>
          <a:off x="1105467" y="109237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130163BB-57D0-4222-9BBA-58A1AAF60A03}"/>
              </a:ext>
            </a:extLst>
          </p:cNvPr>
          <p:cNvGraphicFramePr/>
          <p:nvPr>
            <p:extLst>
              <p:ext uri="{D42A27DB-BD31-4B8C-83A1-F6EECF244321}">
                <p14:modId xmlns:p14="http://schemas.microsoft.com/office/powerpoint/2010/main" val="1146777256"/>
              </p:ext>
            </p:extLst>
          </p:nvPr>
        </p:nvGraphicFramePr>
        <p:xfrm>
          <a:off x="3405744" y="396989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763A28E9-EE66-4846-8AB8-68005ECFA60D}"/>
              </a:ext>
            </a:extLst>
          </p:cNvPr>
          <p:cNvGraphicFramePr/>
          <p:nvPr>
            <p:extLst>
              <p:ext uri="{D42A27DB-BD31-4B8C-83A1-F6EECF244321}">
                <p14:modId xmlns:p14="http://schemas.microsoft.com/office/powerpoint/2010/main" val="203846645"/>
              </p:ext>
            </p:extLst>
          </p:nvPr>
        </p:nvGraphicFramePr>
        <p:xfrm>
          <a:off x="6522721" y="109182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473E6D1-27AA-1F8E-7A25-CF5E62CDAFCA}"/>
              </a:ext>
            </a:extLst>
          </p:cNvPr>
          <p:cNvSpPr txBox="1"/>
          <p:nvPr/>
        </p:nvSpPr>
        <p:spPr>
          <a:xfrm>
            <a:off x="9810749" y="6386940"/>
            <a:ext cx="1847175" cy="379656"/>
          </a:xfrm>
          <a:prstGeom prst="rect">
            <a:avLst/>
          </a:prstGeom>
          <a:noFill/>
        </p:spPr>
        <p:txBody>
          <a:bodyPr wrap="square" rtlCol="0">
            <a:spAutoFit/>
          </a:bodyPr>
          <a:lstStyle/>
          <a:p>
            <a:r>
              <a:rPr lang="en-US" dirty="0"/>
              <a:t>Source: E&amp;TDs</a:t>
            </a:r>
            <a:endParaRPr lang="en-PK" dirty="0"/>
          </a:p>
        </p:txBody>
      </p:sp>
    </p:spTree>
    <p:extLst>
      <p:ext uri="{BB962C8B-B14F-4D97-AF65-F5344CB8AC3E}">
        <p14:creationId xmlns:p14="http://schemas.microsoft.com/office/powerpoint/2010/main" val="2375419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28868-C3EA-E5F5-EE6A-05F2C19C8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even Customs officials sacked over alleged involvement in smuggling wheat  - Pakistan - Dunya News">
            <a:extLst>
              <a:ext uri="{FF2B5EF4-FFF2-40B4-BE49-F238E27FC236}">
                <a16:creationId xmlns:a16="http://schemas.microsoft.com/office/drawing/2014/main" id="{FE9E9492-E4A9-CC5D-966B-592E1D462134}"/>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0" cy="68836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539815-7FE8-5218-57EB-2698F112F536}"/>
              </a:ext>
            </a:extLst>
          </p:cNvPr>
          <p:cNvSpPr>
            <a:spLocks noGrp="1"/>
          </p:cNvSpPr>
          <p:nvPr>
            <p:ph type="title"/>
          </p:nvPr>
        </p:nvSpPr>
        <p:spPr>
          <a:xfrm>
            <a:off x="1847850" y="3019425"/>
            <a:ext cx="8334375" cy="1181100"/>
          </a:xfr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p>
            <a:pPr>
              <a:lnSpc>
                <a:spcPct val="90000"/>
              </a:lnSpc>
              <a:spcBef>
                <a:spcPct val="0"/>
              </a:spcBef>
              <a:spcAft>
                <a:spcPts val="600"/>
              </a:spcAft>
              <a:buClr>
                <a:srgbClr val="000000"/>
              </a:buClr>
              <a:buFont typeface="Arial"/>
            </a:pPr>
            <a:r>
              <a:rPr lang="en-US"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sym typeface="Arial"/>
              </a:rPr>
              <a:t>FLEET characteristics</a:t>
            </a:r>
            <a:br>
              <a:rPr lang="en-US"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sym typeface="Arial"/>
              </a:rPr>
            </a:br>
            <a:r>
              <a:rPr lang="en-US" sz="4800" cap="all" spc="200" dirty="0">
                <a:solidFill>
                  <a:srgbClr val="FFFF00"/>
                </a:solidFill>
                <a:effectLst>
                  <a:outerShdw blurRad="38100" dist="38100" dir="2700000" algn="tl">
                    <a:srgbClr val="000000">
                      <a:alpha val="43137"/>
                    </a:srgbClr>
                  </a:outerShdw>
                </a:effectLst>
                <a:latin typeface="Staatliches" pitchFamily="2" charset="0"/>
                <a:ea typeface="+mj-ea"/>
                <a:cs typeface="+mj-cs"/>
                <a:sym typeface="Arial"/>
              </a:rPr>
              <a:t>(Results from surveys’ data)</a:t>
            </a:r>
          </a:p>
        </p:txBody>
      </p:sp>
    </p:spTree>
    <p:extLst>
      <p:ext uri="{BB962C8B-B14F-4D97-AF65-F5344CB8AC3E}">
        <p14:creationId xmlns:p14="http://schemas.microsoft.com/office/powerpoint/2010/main" val="2660590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7B35-3AE0-4789-99F4-5A5E71604F5E}"/>
              </a:ext>
            </a:extLst>
          </p:cNvPr>
          <p:cNvSpPr>
            <a:spLocks noGrp="1"/>
          </p:cNvSpPr>
          <p:nvPr>
            <p:ph type="title"/>
          </p:nvPr>
        </p:nvSpPr>
        <p:spPr>
          <a:xfrm>
            <a:off x="700692" y="333074"/>
            <a:ext cx="6897909" cy="657002"/>
          </a:xfrm>
        </p:spPr>
        <p:txBody>
          <a:bodyPr/>
          <a:lstStyle/>
          <a:p>
            <a:pPr algn="l"/>
            <a:r>
              <a:rPr lang="en-US" sz="2800" b="1" dirty="0"/>
              <a:t>FLEET CHARACTERISTICS</a:t>
            </a:r>
            <a:endParaRPr lang="en-US" dirty="0"/>
          </a:p>
        </p:txBody>
      </p:sp>
      <p:graphicFrame>
        <p:nvGraphicFramePr>
          <p:cNvPr id="5" name="Chart 4">
            <a:extLst>
              <a:ext uri="{FF2B5EF4-FFF2-40B4-BE49-F238E27FC236}">
                <a16:creationId xmlns:a16="http://schemas.microsoft.com/office/drawing/2014/main" id="{7E8DC424-2436-44E2-85EB-111E982C20D8}"/>
              </a:ext>
            </a:extLst>
          </p:cNvPr>
          <p:cNvGraphicFramePr/>
          <p:nvPr>
            <p:extLst>
              <p:ext uri="{D42A27DB-BD31-4B8C-83A1-F6EECF244321}">
                <p14:modId xmlns:p14="http://schemas.microsoft.com/office/powerpoint/2010/main" val="845587271"/>
              </p:ext>
            </p:extLst>
          </p:nvPr>
        </p:nvGraphicFramePr>
        <p:xfrm>
          <a:off x="1057275" y="1052603"/>
          <a:ext cx="5029200" cy="2651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DABA181-D36F-4A48-A408-6E423C2E687D}"/>
              </a:ext>
            </a:extLst>
          </p:cNvPr>
          <p:cNvGraphicFramePr/>
          <p:nvPr>
            <p:extLst>
              <p:ext uri="{D42A27DB-BD31-4B8C-83A1-F6EECF244321}">
                <p14:modId xmlns:p14="http://schemas.microsoft.com/office/powerpoint/2010/main" val="96748481"/>
              </p:ext>
            </p:extLst>
          </p:nvPr>
        </p:nvGraphicFramePr>
        <p:xfrm>
          <a:off x="6310343" y="1052603"/>
          <a:ext cx="502920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2C7E903-6231-4C92-88CB-663BE523143D}"/>
              </a:ext>
            </a:extLst>
          </p:cNvPr>
          <p:cNvGraphicFramePr/>
          <p:nvPr>
            <p:extLst>
              <p:ext uri="{D42A27DB-BD31-4B8C-83A1-F6EECF244321}">
                <p14:modId xmlns:p14="http://schemas.microsoft.com/office/powerpoint/2010/main" val="412541882"/>
              </p:ext>
            </p:extLst>
          </p:nvPr>
        </p:nvGraphicFramePr>
        <p:xfrm>
          <a:off x="1057275" y="3873166"/>
          <a:ext cx="5029200" cy="2651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2582AFC9-9D07-4AD6-A25E-B4460C285FA3}"/>
              </a:ext>
            </a:extLst>
          </p:cNvPr>
          <p:cNvGraphicFramePr/>
          <p:nvPr>
            <p:extLst>
              <p:ext uri="{D42A27DB-BD31-4B8C-83A1-F6EECF244321}">
                <p14:modId xmlns:p14="http://schemas.microsoft.com/office/powerpoint/2010/main" val="774861003"/>
              </p:ext>
            </p:extLst>
          </p:nvPr>
        </p:nvGraphicFramePr>
        <p:xfrm>
          <a:off x="6310343" y="3873166"/>
          <a:ext cx="5029200" cy="265176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5AE8CBAA-124E-9F03-90C5-76990EF963F5}"/>
              </a:ext>
            </a:extLst>
          </p:cNvPr>
          <p:cNvSpPr txBox="1"/>
          <p:nvPr/>
        </p:nvSpPr>
        <p:spPr>
          <a:xfrm>
            <a:off x="8201026" y="6550223"/>
            <a:ext cx="3138518" cy="307777"/>
          </a:xfrm>
          <a:prstGeom prst="rect">
            <a:avLst/>
          </a:prstGeom>
          <a:noFill/>
        </p:spPr>
        <p:txBody>
          <a:bodyPr wrap="square" rtlCol="0">
            <a:spAutoFit/>
          </a:bodyPr>
          <a:lstStyle/>
          <a:p>
            <a:r>
              <a:rPr lang="en-US" sz="1400" dirty="0"/>
              <a:t>Source: Roadside Interviews Survey</a:t>
            </a:r>
            <a:endParaRPr lang="en-PK" sz="1400" dirty="0"/>
          </a:p>
        </p:txBody>
      </p:sp>
    </p:spTree>
    <p:extLst>
      <p:ext uri="{BB962C8B-B14F-4D97-AF65-F5344CB8AC3E}">
        <p14:creationId xmlns:p14="http://schemas.microsoft.com/office/powerpoint/2010/main" val="292318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7B35-3AE0-4789-99F4-5A5E71604F5E}"/>
              </a:ext>
            </a:extLst>
          </p:cNvPr>
          <p:cNvSpPr>
            <a:spLocks noGrp="1"/>
          </p:cNvSpPr>
          <p:nvPr>
            <p:ph type="title"/>
          </p:nvPr>
        </p:nvSpPr>
        <p:spPr>
          <a:xfrm>
            <a:off x="700692" y="333074"/>
            <a:ext cx="6897909" cy="657002"/>
          </a:xfrm>
        </p:spPr>
        <p:txBody>
          <a:bodyPr/>
          <a:lstStyle/>
          <a:p>
            <a:pPr algn="l"/>
            <a:r>
              <a:rPr lang="en-US" sz="2800" b="1" dirty="0"/>
              <a:t>Vehicle modifications</a:t>
            </a:r>
            <a:endParaRPr lang="en-US" dirty="0"/>
          </a:p>
        </p:txBody>
      </p:sp>
      <p:pic>
        <p:nvPicPr>
          <p:cNvPr id="5" name="Picture 4" descr="A picture containing text, sky, truck, outdoor&#10;&#10;Description automatically generated">
            <a:extLst>
              <a:ext uri="{FF2B5EF4-FFF2-40B4-BE49-F238E27FC236}">
                <a16:creationId xmlns:a16="http://schemas.microsoft.com/office/drawing/2014/main" id="{A99E7F77-C656-EB9D-43A3-215222A492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8674" y="3873906"/>
            <a:ext cx="8194651" cy="2984094"/>
          </a:xfrm>
          <a:prstGeom prst="rect">
            <a:avLst/>
          </a:prstGeom>
          <a:noFill/>
        </p:spPr>
      </p:pic>
      <p:graphicFrame>
        <p:nvGraphicFramePr>
          <p:cNvPr id="3" name="Chart 2">
            <a:extLst>
              <a:ext uri="{FF2B5EF4-FFF2-40B4-BE49-F238E27FC236}">
                <a16:creationId xmlns:a16="http://schemas.microsoft.com/office/drawing/2014/main" id="{337DAB1A-7022-EE28-23E6-5727C1806E32}"/>
              </a:ext>
            </a:extLst>
          </p:cNvPr>
          <p:cNvGraphicFramePr/>
          <p:nvPr>
            <p:extLst>
              <p:ext uri="{D42A27DB-BD31-4B8C-83A1-F6EECF244321}">
                <p14:modId xmlns:p14="http://schemas.microsoft.com/office/powerpoint/2010/main" val="302591058"/>
              </p:ext>
            </p:extLst>
          </p:nvPr>
        </p:nvGraphicFramePr>
        <p:xfrm>
          <a:off x="3381376" y="1114425"/>
          <a:ext cx="5162550" cy="247390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D0A0335-855C-5E2E-C91E-1E81801D1DC1}"/>
              </a:ext>
            </a:extLst>
          </p:cNvPr>
          <p:cNvSpPr txBox="1"/>
          <p:nvPr/>
        </p:nvSpPr>
        <p:spPr>
          <a:xfrm>
            <a:off x="6010275" y="3596907"/>
            <a:ext cx="2533651" cy="276999"/>
          </a:xfrm>
          <a:prstGeom prst="rect">
            <a:avLst/>
          </a:prstGeom>
          <a:noFill/>
        </p:spPr>
        <p:txBody>
          <a:bodyPr wrap="square" rtlCol="0">
            <a:spAutoFit/>
          </a:bodyPr>
          <a:lstStyle/>
          <a:p>
            <a:r>
              <a:rPr lang="en-US" sz="1200" dirty="0"/>
              <a:t>Source: Transport Owners’ Survey</a:t>
            </a:r>
            <a:endParaRPr lang="en-PK" sz="1200" dirty="0"/>
          </a:p>
        </p:txBody>
      </p:sp>
    </p:spTree>
    <p:extLst>
      <p:ext uri="{BB962C8B-B14F-4D97-AF65-F5344CB8AC3E}">
        <p14:creationId xmlns:p14="http://schemas.microsoft.com/office/powerpoint/2010/main" val="2647186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B7FE2F7-E71E-4021-AC6C-182649C14E08}"/>
              </a:ext>
            </a:extLst>
          </p:cNvPr>
          <p:cNvGraphicFramePr/>
          <p:nvPr>
            <p:extLst>
              <p:ext uri="{D42A27DB-BD31-4B8C-83A1-F6EECF244321}">
                <p14:modId xmlns:p14="http://schemas.microsoft.com/office/powerpoint/2010/main" val="1052090734"/>
              </p:ext>
            </p:extLst>
          </p:nvPr>
        </p:nvGraphicFramePr>
        <p:xfrm>
          <a:off x="1066800" y="1522345"/>
          <a:ext cx="5029200" cy="2651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EBF43117-E8D6-4FD9-A005-E399D4E7AB01}"/>
              </a:ext>
            </a:extLst>
          </p:cNvPr>
          <p:cNvGraphicFramePr/>
          <p:nvPr>
            <p:extLst>
              <p:ext uri="{D42A27DB-BD31-4B8C-83A1-F6EECF244321}">
                <p14:modId xmlns:p14="http://schemas.microsoft.com/office/powerpoint/2010/main" val="3432381900"/>
              </p:ext>
            </p:extLst>
          </p:nvPr>
        </p:nvGraphicFramePr>
        <p:xfrm>
          <a:off x="6319868" y="1522345"/>
          <a:ext cx="502920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CC23ACBD-7140-EB90-5EBB-BB341284577E}"/>
              </a:ext>
            </a:extLst>
          </p:cNvPr>
          <p:cNvGraphicFramePr>
            <a:graphicFrameLocks noGrp="1"/>
          </p:cNvGraphicFramePr>
          <p:nvPr>
            <p:extLst>
              <p:ext uri="{D42A27DB-BD31-4B8C-83A1-F6EECF244321}">
                <p14:modId xmlns:p14="http://schemas.microsoft.com/office/powerpoint/2010/main" val="2776367402"/>
              </p:ext>
            </p:extLst>
          </p:nvPr>
        </p:nvGraphicFramePr>
        <p:xfrm>
          <a:off x="1066800" y="4529667"/>
          <a:ext cx="10282270" cy="1644980"/>
        </p:xfrm>
        <a:graphic>
          <a:graphicData uri="http://schemas.openxmlformats.org/drawingml/2006/table">
            <a:tbl>
              <a:tblPr firstRow="1" firstCol="1" bandRow="1">
                <a:tableStyleId>{3C2FFA5D-87B4-456A-9821-1D502468CF0F}</a:tableStyleId>
              </a:tblPr>
              <a:tblGrid>
                <a:gridCol w="2056454">
                  <a:extLst>
                    <a:ext uri="{9D8B030D-6E8A-4147-A177-3AD203B41FA5}">
                      <a16:colId xmlns:a16="http://schemas.microsoft.com/office/drawing/2014/main" val="1622837955"/>
                    </a:ext>
                  </a:extLst>
                </a:gridCol>
                <a:gridCol w="2056454">
                  <a:extLst>
                    <a:ext uri="{9D8B030D-6E8A-4147-A177-3AD203B41FA5}">
                      <a16:colId xmlns:a16="http://schemas.microsoft.com/office/drawing/2014/main" val="2999445600"/>
                    </a:ext>
                  </a:extLst>
                </a:gridCol>
                <a:gridCol w="2056454">
                  <a:extLst>
                    <a:ext uri="{9D8B030D-6E8A-4147-A177-3AD203B41FA5}">
                      <a16:colId xmlns:a16="http://schemas.microsoft.com/office/drawing/2014/main" val="1188583111"/>
                    </a:ext>
                  </a:extLst>
                </a:gridCol>
                <a:gridCol w="2056454">
                  <a:extLst>
                    <a:ext uri="{9D8B030D-6E8A-4147-A177-3AD203B41FA5}">
                      <a16:colId xmlns:a16="http://schemas.microsoft.com/office/drawing/2014/main" val="3021913002"/>
                    </a:ext>
                  </a:extLst>
                </a:gridCol>
                <a:gridCol w="2056454">
                  <a:extLst>
                    <a:ext uri="{9D8B030D-6E8A-4147-A177-3AD203B41FA5}">
                      <a16:colId xmlns:a16="http://schemas.microsoft.com/office/drawing/2014/main" val="567837796"/>
                    </a:ext>
                  </a:extLst>
                </a:gridCol>
              </a:tblGrid>
              <a:tr h="298142">
                <a:tc>
                  <a:txBody>
                    <a:bodyPr/>
                    <a:lstStyle/>
                    <a:p>
                      <a:pPr marL="0" marR="0" algn="ctr">
                        <a:lnSpc>
                          <a:spcPct val="115000"/>
                        </a:lnSpc>
                        <a:spcBef>
                          <a:spcPts val="0"/>
                        </a:spcBef>
                        <a:spcAft>
                          <a:spcPts val="0"/>
                        </a:spcAft>
                      </a:pPr>
                      <a:r>
                        <a:rPr lang="en-PK" sz="1400">
                          <a:effectLst/>
                        </a:rPr>
                        <a:t>Description</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rPr>
                        <a:t>Chassis</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Engine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Extra Axle Added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Total</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2640607"/>
                  </a:ext>
                </a:extLst>
              </a:tr>
              <a:tr h="209183">
                <a:tc>
                  <a:txBody>
                    <a:bodyPr/>
                    <a:lstStyle/>
                    <a:p>
                      <a:pPr marL="0" marR="0" algn="l">
                        <a:lnSpc>
                          <a:spcPct val="115000"/>
                        </a:lnSpc>
                        <a:spcBef>
                          <a:spcPts val="0"/>
                        </a:spcBef>
                        <a:spcAft>
                          <a:spcPts val="0"/>
                        </a:spcAft>
                      </a:pPr>
                      <a:r>
                        <a:rPr lang="en-PK" sz="1400">
                          <a:effectLst/>
                        </a:rPr>
                        <a:t>2-Axle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92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151</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2261764"/>
                  </a:ext>
                </a:extLst>
              </a:tr>
              <a:tr h="209183">
                <a:tc>
                  <a:txBody>
                    <a:bodyPr/>
                    <a:lstStyle/>
                    <a:p>
                      <a:pPr marL="0" marR="0" algn="l">
                        <a:lnSpc>
                          <a:spcPct val="115000"/>
                        </a:lnSpc>
                        <a:spcBef>
                          <a:spcPts val="0"/>
                        </a:spcBef>
                        <a:spcAft>
                          <a:spcPts val="0"/>
                        </a:spcAft>
                      </a:pPr>
                      <a:r>
                        <a:rPr lang="en-PK" sz="1400" dirty="0">
                          <a:effectLst/>
                        </a:rPr>
                        <a:t>3-Axle</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155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1133662"/>
                  </a:ext>
                </a:extLst>
              </a:tr>
              <a:tr h="209183">
                <a:tc>
                  <a:txBody>
                    <a:bodyPr/>
                    <a:lstStyle/>
                    <a:p>
                      <a:pPr marL="0" marR="0" algn="l">
                        <a:lnSpc>
                          <a:spcPct val="115000"/>
                        </a:lnSpc>
                        <a:spcBef>
                          <a:spcPts val="0"/>
                        </a:spcBef>
                        <a:spcAft>
                          <a:spcPts val="0"/>
                        </a:spcAft>
                      </a:pPr>
                      <a:r>
                        <a:rPr lang="en-PK" sz="1400">
                          <a:effectLst/>
                        </a:rPr>
                        <a:t>4-Axle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82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9201468"/>
                  </a:ext>
                </a:extLst>
              </a:tr>
              <a:tr h="209183">
                <a:tc>
                  <a:txBody>
                    <a:bodyPr/>
                    <a:lstStyle/>
                    <a:p>
                      <a:pPr marL="0" marR="0" algn="l">
                        <a:lnSpc>
                          <a:spcPct val="115000"/>
                        </a:lnSpc>
                        <a:spcBef>
                          <a:spcPts val="0"/>
                        </a:spcBef>
                        <a:spcAft>
                          <a:spcPts val="0"/>
                        </a:spcAft>
                      </a:pPr>
                      <a:r>
                        <a:rPr lang="en-PK" sz="1400">
                          <a:effectLst/>
                        </a:rPr>
                        <a:t>5-Axle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5748683"/>
                  </a:ext>
                </a:extLst>
              </a:tr>
              <a:tr h="209183">
                <a:tc>
                  <a:txBody>
                    <a:bodyPr/>
                    <a:lstStyle/>
                    <a:p>
                      <a:pPr marL="0" marR="0" algn="l">
                        <a:lnSpc>
                          <a:spcPct val="115000"/>
                        </a:lnSpc>
                        <a:spcBef>
                          <a:spcPts val="0"/>
                        </a:spcBef>
                        <a:spcAft>
                          <a:spcPts val="0"/>
                        </a:spcAft>
                      </a:pPr>
                      <a:r>
                        <a:rPr lang="en-PK" sz="1400">
                          <a:effectLst/>
                        </a:rPr>
                        <a:t>6-Axle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5558093"/>
                  </a:ext>
                </a:extLst>
              </a:tr>
              <a:tr h="209183">
                <a:tc>
                  <a:txBody>
                    <a:bodyPr/>
                    <a:lstStyle/>
                    <a:p>
                      <a:pPr marL="0" marR="0" algn="ctr">
                        <a:lnSpc>
                          <a:spcPct val="115000"/>
                        </a:lnSpc>
                        <a:spcBef>
                          <a:spcPts val="0"/>
                        </a:spcBef>
                        <a:spcAft>
                          <a:spcPts val="0"/>
                        </a:spcAft>
                      </a:pPr>
                      <a:r>
                        <a:rPr lang="en-PK" sz="1400">
                          <a:effectLst/>
                        </a:rPr>
                        <a:t>Total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1" dirty="0">
                          <a:effectLst/>
                        </a:rPr>
                        <a:t>9</a:t>
                      </a:r>
                      <a:endParaRPr lang="en-PK"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1" dirty="0">
                          <a:effectLst/>
                        </a:rPr>
                        <a:t>288</a:t>
                      </a:r>
                      <a:endParaRPr lang="en-PK"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1" dirty="0">
                          <a:effectLst/>
                        </a:rPr>
                        <a:t>149</a:t>
                      </a:r>
                      <a:endParaRPr lang="en-PK"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1" dirty="0">
                          <a:effectLst/>
                        </a:rPr>
                        <a:t>446</a:t>
                      </a:r>
                      <a:endParaRPr lang="en-PK"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5378264"/>
                  </a:ext>
                </a:extLst>
              </a:tr>
            </a:tbl>
          </a:graphicData>
        </a:graphic>
      </p:graphicFrame>
      <p:sp>
        <p:nvSpPr>
          <p:cNvPr id="8" name="Title 1">
            <a:extLst>
              <a:ext uri="{FF2B5EF4-FFF2-40B4-BE49-F238E27FC236}">
                <a16:creationId xmlns:a16="http://schemas.microsoft.com/office/drawing/2014/main" id="{40762CD7-CEAB-084E-B9FB-03CB60E87D91}"/>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taatliches"/>
              <a:buNone/>
              <a:defRPr sz="3000" b="1"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2pPr>
            <a:lvl3pPr marR="0" lvl="2"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3pPr>
            <a:lvl4pPr marR="0" lvl="3"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4pPr>
            <a:lvl5pPr marR="0" lvl="4"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5pPr>
            <a:lvl6pPr marR="0" lvl="5"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6pPr>
            <a:lvl7pPr marR="0" lvl="6"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7pPr>
            <a:lvl8pPr marR="0" lvl="7"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8pPr>
            <a:lvl9pPr marR="0" lvl="8"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9pPr>
          </a:lstStyle>
          <a:p>
            <a:pPr algn="l"/>
            <a:r>
              <a:rPr lang="en-US" sz="2800" dirty="0"/>
              <a:t>Vehicle modifications </a:t>
            </a:r>
            <a:r>
              <a:rPr lang="en-US" sz="2800" b="0" dirty="0">
                <a:latin typeface="Rockwell Condensed" panose="02060603050405020104" pitchFamily="18" charset="0"/>
              </a:rPr>
              <a:t>(cont.)</a:t>
            </a:r>
            <a:endParaRPr lang="en-US" dirty="0"/>
          </a:p>
        </p:txBody>
      </p:sp>
      <p:sp>
        <p:nvSpPr>
          <p:cNvPr id="9" name="TextBox 8">
            <a:extLst>
              <a:ext uri="{FF2B5EF4-FFF2-40B4-BE49-F238E27FC236}">
                <a16:creationId xmlns:a16="http://schemas.microsoft.com/office/drawing/2014/main" id="{69CC1392-49D6-F904-B43D-A3C4147F9C3E}"/>
              </a:ext>
            </a:extLst>
          </p:cNvPr>
          <p:cNvSpPr txBox="1"/>
          <p:nvPr/>
        </p:nvSpPr>
        <p:spPr>
          <a:xfrm>
            <a:off x="8305801" y="6284580"/>
            <a:ext cx="3138518" cy="307777"/>
          </a:xfrm>
          <a:prstGeom prst="rect">
            <a:avLst/>
          </a:prstGeom>
          <a:noFill/>
        </p:spPr>
        <p:txBody>
          <a:bodyPr wrap="square" rtlCol="0">
            <a:spAutoFit/>
          </a:bodyPr>
          <a:lstStyle/>
          <a:p>
            <a:r>
              <a:rPr lang="en-US" sz="1400" dirty="0"/>
              <a:t>Source: Roadside Interviews Survey</a:t>
            </a:r>
            <a:endParaRPr lang="en-PK" sz="1400" dirty="0"/>
          </a:p>
        </p:txBody>
      </p:sp>
    </p:spTree>
    <p:extLst>
      <p:ext uri="{BB962C8B-B14F-4D97-AF65-F5344CB8AC3E}">
        <p14:creationId xmlns:p14="http://schemas.microsoft.com/office/powerpoint/2010/main" val="2017391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C117D25-A90D-4ADE-8209-E84386611455}"/>
              </a:ext>
            </a:extLst>
          </p:cNvPr>
          <p:cNvGraphicFramePr>
            <a:graphicFrameLocks/>
          </p:cNvGraphicFramePr>
          <p:nvPr>
            <p:extLst>
              <p:ext uri="{D42A27DB-BD31-4B8C-83A1-F6EECF244321}">
                <p14:modId xmlns:p14="http://schemas.microsoft.com/office/powerpoint/2010/main" val="910520997"/>
              </p:ext>
            </p:extLst>
          </p:nvPr>
        </p:nvGraphicFramePr>
        <p:xfrm>
          <a:off x="985825" y="1285381"/>
          <a:ext cx="5029200" cy="2651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C76D6813-743F-42DE-BF9A-EE260E6B5DCA}"/>
              </a:ext>
            </a:extLst>
          </p:cNvPr>
          <p:cNvGraphicFramePr>
            <a:graphicFrameLocks/>
          </p:cNvGraphicFramePr>
          <p:nvPr>
            <p:extLst>
              <p:ext uri="{D42A27DB-BD31-4B8C-83A1-F6EECF244321}">
                <p14:modId xmlns:p14="http://schemas.microsoft.com/office/powerpoint/2010/main" val="694037332"/>
              </p:ext>
            </p:extLst>
          </p:nvPr>
        </p:nvGraphicFramePr>
        <p:xfrm>
          <a:off x="6275297" y="1285381"/>
          <a:ext cx="5029200" cy="262575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F0E0E4C-541A-1573-1655-F9E68A81B114}"/>
              </a:ext>
            </a:extLst>
          </p:cNvPr>
          <p:cNvSpPr>
            <a:spLocks noGrp="1"/>
          </p:cNvSpPr>
          <p:nvPr>
            <p:ph type="title"/>
          </p:nvPr>
        </p:nvSpPr>
        <p:spPr>
          <a:xfrm>
            <a:off x="700692" y="333074"/>
            <a:ext cx="6897909" cy="657002"/>
          </a:xfrm>
        </p:spPr>
        <p:txBody>
          <a:bodyPr/>
          <a:lstStyle/>
          <a:p>
            <a:pPr algn="l"/>
            <a:r>
              <a:rPr lang="en-US" sz="2800" b="1" dirty="0"/>
              <a:t>financial CHARACTERISTICS</a:t>
            </a:r>
            <a:endParaRPr lang="en-US" dirty="0"/>
          </a:p>
        </p:txBody>
      </p:sp>
      <p:graphicFrame>
        <p:nvGraphicFramePr>
          <p:cNvPr id="8" name="Table 7">
            <a:extLst>
              <a:ext uri="{FF2B5EF4-FFF2-40B4-BE49-F238E27FC236}">
                <a16:creationId xmlns:a16="http://schemas.microsoft.com/office/drawing/2014/main" id="{E3B9020C-C978-2EE6-D3B8-0C66396E73E6}"/>
              </a:ext>
            </a:extLst>
          </p:cNvPr>
          <p:cNvGraphicFramePr>
            <a:graphicFrameLocks noGrp="1"/>
          </p:cNvGraphicFramePr>
          <p:nvPr>
            <p:extLst>
              <p:ext uri="{D42A27DB-BD31-4B8C-83A1-F6EECF244321}">
                <p14:modId xmlns:p14="http://schemas.microsoft.com/office/powerpoint/2010/main" val="2773567932"/>
              </p:ext>
            </p:extLst>
          </p:nvPr>
        </p:nvGraphicFramePr>
        <p:xfrm>
          <a:off x="6275297" y="4409180"/>
          <a:ext cx="5029200" cy="1696655"/>
        </p:xfrm>
        <a:graphic>
          <a:graphicData uri="http://schemas.openxmlformats.org/drawingml/2006/table">
            <a:tbl>
              <a:tblPr firstRow="1" firstCol="1" bandRow="1">
                <a:tableStyleId>{3C2FFA5D-87B4-456A-9821-1D502468CF0F}</a:tableStyleId>
              </a:tblPr>
              <a:tblGrid>
                <a:gridCol w="3213829">
                  <a:extLst>
                    <a:ext uri="{9D8B030D-6E8A-4147-A177-3AD203B41FA5}">
                      <a16:colId xmlns:a16="http://schemas.microsoft.com/office/drawing/2014/main" val="474418305"/>
                    </a:ext>
                  </a:extLst>
                </a:gridCol>
                <a:gridCol w="1815371">
                  <a:extLst>
                    <a:ext uri="{9D8B030D-6E8A-4147-A177-3AD203B41FA5}">
                      <a16:colId xmlns:a16="http://schemas.microsoft.com/office/drawing/2014/main" val="3958668484"/>
                    </a:ext>
                  </a:extLst>
                </a:gridCol>
              </a:tblGrid>
              <a:tr h="280674">
                <a:tc>
                  <a:txBody>
                    <a:bodyPr/>
                    <a:lstStyle/>
                    <a:p>
                      <a:pPr marL="0" marR="0" algn="ctr">
                        <a:lnSpc>
                          <a:spcPct val="115000"/>
                        </a:lnSpc>
                        <a:spcBef>
                          <a:spcPts val="0"/>
                        </a:spcBef>
                        <a:spcAft>
                          <a:spcPts val="0"/>
                        </a:spcAft>
                      </a:pPr>
                      <a:r>
                        <a:rPr lang="en-PK" sz="1200">
                          <a:effectLst/>
                        </a:rPr>
                        <a:t>Description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Acquisition </a:t>
                      </a:r>
                      <a:r>
                        <a:rPr lang="en-US" sz="1200">
                          <a:effectLst/>
                        </a:rPr>
                        <a:t>M</a:t>
                      </a:r>
                      <a:r>
                        <a:rPr lang="en-PK" sz="1200">
                          <a:effectLst/>
                        </a:rPr>
                        <a:t>ode</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7080730"/>
                  </a:ext>
                </a:extLst>
              </a:tr>
              <a:tr h="202283">
                <a:tc>
                  <a:txBody>
                    <a:bodyPr/>
                    <a:lstStyle/>
                    <a:p>
                      <a:pPr marL="0" marR="0" algn="just">
                        <a:lnSpc>
                          <a:spcPct val="115000"/>
                        </a:lnSpc>
                        <a:spcBef>
                          <a:spcPts val="0"/>
                        </a:spcBef>
                        <a:spcAft>
                          <a:spcPts val="0"/>
                        </a:spcAft>
                      </a:pPr>
                      <a:r>
                        <a:rPr lang="en-PK" sz="1200">
                          <a:effectLst/>
                        </a:rPr>
                        <a:t>Several payments / Instalments</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1,708</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1704519"/>
                  </a:ext>
                </a:extLst>
              </a:tr>
              <a:tr h="202283">
                <a:tc>
                  <a:txBody>
                    <a:bodyPr/>
                    <a:lstStyle/>
                    <a:p>
                      <a:pPr marL="0" marR="0" algn="just">
                        <a:lnSpc>
                          <a:spcPct val="115000"/>
                        </a:lnSpc>
                        <a:spcBef>
                          <a:spcPts val="0"/>
                        </a:spcBef>
                        <a:spcAft>
                          <a:spcPts val="0"/>
                        </a:spcAft>
                      </a:pPr>
                      <a:r>
                        <a:rPr lang="en-PK" sz="1200">
                          <a:effectLst/>
                        </a:rPr>
                        <a:t>Single payment purchase</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693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3952727"/>
                  </a:ext>
                </a:extLst>
              </a:tr>
              <a:tr h="202283">
                <a:tc>
                  <a:txBody>
                    <a:bodyPr/>
                    <a:lstStyle/>
                    <a:p>
                      <a:pPr marL="0" marR="0" algn="just">
                        <a:lnSpc>
                          <a:spcPct val="115000"/>
                        </a:lnSpc>
                        <a:spcBef>
                          <a:spcPts val="0"/>
                        </a:spcBef>
                        <a:spcAft>
                          <a:spcPts val="0"/>
                        </a:spcAft>
                      </a:pPr>
                      <a:r>
                        <a:rPr lang="en-PK" sz="1200">
                          <a:effectLst/>
                        </a:rPr>
                        <a:t>Loan</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47</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3684333"/>
                  </a:ext>
                </a:extLst>
              </a:tr>
              <a:tr h="202283">
                <a:tc>
                  <a:txBody>
                    <a:bodyPr/>
                    <a:lstStyle/>
                    <a:p>
                      <a:pPr marL="0" marR="0" algn="just">
                        <a:lnSpc>
                          <a:spcPct val="115000"/>
                        </a:lnSpc>
                        <a:spcBef>
                          <a:spcPts val="0"/>
                        </a:spcBef>
                        <a:spcAft>
                          <a:spcPts val="0"/>
                        </a:spcAft>
                      </a:pPr>
                      <a:r>
                        <a:rPr lang="en-PK" sz="1200">
                          <a:effectLst/>
                        </a:rPr>
                        <a:t>Rent</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6411449"/>
                  </a:ext>
                </a:extLst>
              </a:tr>
              <a:tr h="202283">
                <a:tc>
                  <a:txBody>
                    <a:bodyPr/>
                    <a:lstStyle/>
                    <a:p>
                      <a:pPr marL="0" marR="0" algn="just">
                        <a:lnSpc>
                          <a:spcPct val="115000"/>
                        </a:lnSpc>
                        <a:spcBef>
                          <a:spcPts val="0"/>
                        </a:spcBef>
                        <a:spcAft>
                          <a:spcPts val="0"/>
                        </a:spcAft>
                      </a:pPr>
                      <a:r>
                        <a:rPr lang="en-PK" sz="1200">
                          <a:effectLst/>
                        </a:rPr>
                        <a:t>Lease</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2062506"/>
                  </a:ext>
                </a:extLst>
              </a:tr>
              <a:tr h="202283">
                <a:tc>
                  <a:txBody>
                    <a:bodyPr/>
                    <a:lstStyle/>
                    <a:p>
                      <a:pPr marL="0" marR="0" algn="just">
                        <a:lnSpc>
                          <a:spcPct val="115000"/>
                        </a:lnSpc>
                        <a:spcBef>
                          <a:spcPts val="0"/>
                        </a:spcBef>
                        <a:spcAft>
                          <a:spcPts val="0"/>
                        </a:spcAft>
                      </a:pPr>
                      <a:r>
                        <a:rPr lang="en-PK" sz="1200">
                          <a:effectLst/>
                        </a:rPr>
                        <a:t>Don't know</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808</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4993459"/>
                  </a:ext>
                </a:extLst>
              </a:tr>
              <a:tr h="202283">
                <a:tc>
                  <a:txBody>
                    <a:bodyPr/>
                    <a:lstStyle/>
                    <a:p>
                      <a:pPr marL="0" marR="0" algn="ctr">
                        <a:lnSpc>
                          <a:spcPct val="115000"/>
                        </a:lnSpc>
                        <a:spcBef>
                          <a:spcPts val="0"/>
                        </a:spcBef>
                        <a:spcAft>
                          <a:spcPts val="0"/>
                        </a:spcAft>
                      </a:pPr>
                      <a:r>
                        <a:rPr lang="en-PK" sz="1200">
                          <a:effectLst/>
                        </a:rPr>
                        <a:t>Total Replies =</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3,282</a:t>
                      </a:r>
                      <a:endParaRPr lang="en-PK"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4323600"/>
                  </a:ext>
                </a:extLst>
              </a:tr>
            </a:tbl>
          </a:graphicData>
        </a:graphic>
      </p:graphicFrame>
      <p:graphicFrame>
        <p:nvGraphicFramePr>
          <p:cNvPr id="9" name="Table 8">
            <a:extLst>
              <a:ext uri="{FF2B5EF4-FFF2-40B4-BE49-F238E27FC236}">
                <a16:creationId xmlns:a16="http://schemas.microsoft.com/office/drawing/2014/main" id="{97ED40B6-8383-2120-9A74-68BD35DDCA98}"/>
              </a:ext>
            </a:extLst>
          </p:cNvPr>
          <p:cNvGraphicFramePr>
            <a:graphicFrameLocks noGrp="1"/>
          </p:cNvGraphicFramePr>
          <p:nvPr>
            <p:extLst>
              <p:ext uri="{D42A27DB-BD31-4B8C-83A1-F6EECF244321}">
                <p14:modId xmlns:p14="http://schemas.microsoft.com/office/powerpoint/2010/main" val="1570916392"/>
              </p:ext>
            </p:extLst>
          </p:nvPr>
        </p:nvGraphicFramePr>
        <p:xfrm>
          <a:off x="985824" y="4409179"/>
          <a:ext cx="5029200" cy="1696653"/>
        </p:xfrm>
        <a:graphic>
          <a:graphicData uri="http://schemas.openxmlformats.org/drawingml/2006/table">
            <a:tbl>
              <a:tblPr firstRow="1" firstCol="1" bandRow="1">
                <a:tableStyleId>{3C2FFA5D-87B4-456A-9821-1D502468CF0F}</a:tableStyleId>
              </a:tblPr>
              <a:tblGrid>
                <a:gridCol w="2514600">
                  <a:extLst>
                    <a:ext uri="{9D8B030D-6E8A-4147-A177-3AD203B41FA5}">
                      <a16:colId xmlns:a16="http://schemas.microsoft.com/office/drawing/2014/main" val="3032548150"/>
                    </a:ext>
                  </a:extLst>
                </a:gridCol>
                <a:gridCol w="2514600">
                  <a:extLst>
                    <a:ext uri="{9D8B030D-6E8A-4147-A177-3AD203B41FA5}">
                      <a16:colId xmlns:a16="http://schemas.microsoft.com/office/drawing/2014/main" val="2922473323"/>
                    </a:ext>
                  </a:extLst>
                </a:gridCol>
              </a:tblGrid>
              <a:tr h="325671">
                <a:tc>
                  <a:txBody>
                    <a:bodyPr/>
                    <a:lstStyle/>
                    <a:p>
                      <a:pPr marL="0" marR="0" algn="ctr">
                        <a:lnSpc>
                          <a:spcPct val="115000"/>
                        </a:lnSpc>
                        <a:spcBef>
                          <a:spcPts val="0"/>
                        </a:spcBef>
                        <a:spcAft>
                          <a:spcPts val="0"/>
                        </a:spcAft>
                      </a:pPr>
                      <a:r>
                        <a:rPr lang="en-PK" sz="1200" dirty="0">
                          <a:effectLst/>
                        </a:rPr>
                        <a:t>Description</a:t>
                      </a:r>
                      <a:endParaRPr lang="en-PK"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Ownership Type</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1169487"/>
                  </a:ext>
                </a:extLst>
              </a:tr>
              <a:tr h="228497">
                <a:tc>
                  <a:txBody>
                    <a:bodyPr/>
                    <a:lstStyle/>
                    <a:p>
                      <a:pPr marL="0" marR="0" algn="just">
                        <a:lnSpc>
                          <a:spcPct val="115000"/>
                        </a:lnSpc>
                        <a:spcBef>
                          <a:spcPts val="0"/>
                        </a:spcBef>
                        <a:spcAft>
                          <a:spcPts val="0"/>
                        </a:spcAft>
                      </a:pPr>
                      <a:r>
                        <a:rPr lang="en-PK" sz="1200">
                          <a:effectLst/>
                        </a:rPr>
                        <a:t>Sole Owner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1,759</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3585388"/>
                  </a:ext>
                </a:extLst>
              </a:tr>
              <a:tr h="228497">
                <a:tc>
                  <a:txBody>
                    <a:bodyPr/>
                    <a:lstStyle/>
                    <a:p>
                      <a:pPr marL="0" marR="0" algn="just">
                        <a:lnSpc>
                          <a:spcPct val="115000"/>
                        </a:lnSpc>
                        <a:spcBef>
                          <a:spcPts val="0"/>
                        </a:spcBef>
                        <a:spcAft>
                          <a:spcPts val="0"/>
                        </a:spcAft>
                      </a:pPr>
                      <a:r>
                        <a:rPr lang="en-PK" sz="1200">
                          <a:effectLst/>
                        </a:rPr>
                        <a:t>Joint Owner</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680</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2046747"/>
                  </a:ext>
                </a:extLst>
              </a:tr>
              <a:tr h="228497">
                <a:tc>
                  <a:txBody>
                    <a:bodyPr/>
                    <a:lstStyle/>
                    <a:p>
                      <a:pPr marL="0" marR="0" algn="just">
                        <a:lnSpc>
                          <a:spcPct val="115000"/>
                        </a:lnSpc>
                        <a:spcBef>
                          <a:spcPts val="0"/>
                        </a:spcBef>
                        <a:spcAft>
                          <a:spcPts val="0"/>
                        </a:spcAft>
                      </a:pPr>
                      <a:r>
                        <a:rPr lang="en-PK" sz="1200">
                          <a:effectLst/>
                        </a:rPr>
                        <a:t>Driver (self)</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533</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8911946"/>
                  </a:ext>
                </a:extLst>
              </a:tr>
              <a:tr h="228497">
                <a:tc>
                  <a:txBody>
                    <a:bodyPr/>
                    <a:lstStyle/>
                    <a:p>
                      <a:pPr marL="0" marR="0" algn="just">
                        <a:lnSpc>
                          <a:spcPct val="115000"/>
                        </a:lnSpc>
                        <a:spcBef>
                          <a:spcPts val="0"/>
                        </a:spcBef>
                        <a:spcAft>
                          <a:spcPts val="0"/>
                        </a:spcAft>
                      </a:pPr>
                      <a:r>
                        <a:rPr lang="en-PK" sz="1200">
                          <a:effectLst/>
                        </a:rPr>
                        <a:t>Don't know</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240</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150924"/>
                  </a:ext>
                </a:extLst>
              </a:tr>
              <a:tr h="228497">
                <a:tc>
                  <a:txBody>
                    <a:bodyPr/>
                    <a:lstStyle/>
                    <a:p>
                      <a:pPr marL="0" marR="0" algn="just">
                        <a:lnSpc>
                          <a:spcPct val="115000"/>
                        </a:lnSpc>
                        <a:spcBef>
                          <a:spcPts val="0"/>
                        </a:spcBef>
                        <a:spcAft>
                          <a:spcPts val="0"/>
                        </a:spcAft>
                      </a:pPr>
                      <a:r>
                        <a:rPr lang="en-PK" sz="1200">
                          <a:effectLst/>
                        </a:rPr>
                        <a:t>Commercial Company</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70</a:t>
                      </a:r>
                      <a:endParaRPr lang="en-PK"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6445443"/>
                  </a:ext>
                </a:extLst>
              </a:tr>
              <a:tr h="228497">
                <a:tc>
                  <a:txBody>
                    <a:bodyPr/>
                    <a:lstStyle/>
                    <a:p>
                      <a:pPr marL="0" marR="0" algn="ctr">
                        <a:lnSpc>
                          <a:spcPct val="115000"/>
                        </a:lnSpc>
                        <a:spcBef>
                          <a:spcPts val="0"/>
                        </a:spcBef>
                        <a:spcAft>
                          <a:spcPts val="0"/>
                        </a:spcAft>
                      </a:pPr>
                      <a:r>
                        <a:rPr lang="en-PK" sz="1200" dirty="0">
                          <a:effectLst/>
                        </a:rPr>
                        <a:t>Total Responses =</a:t>
                      </a:r>
                      <a:endParaRPr lang="en-PK"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3,282</a:t>
                      </a:r>
                      <a:endParaRPr lang="en-PK"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6827071"/>
                  </a:ext>
                </a:extLst>
              </a:tr>
            </a:tbl>
          </a:graphicData>
        </a:graphic>
      </p:graphicFrame>
      <p:sp>
        <p:nvSpPr>
          <p:cNvPr id="5" name="TextBox 4">
            <a:extLst>
              <a:ext uri="{FF2B5EF4-FFF2-40B4-BE49-F238E27FC236}">
                <a16:creationId xmlns:a16="http://schemas.microsoft.com/office/drawing/2014/main" id="{070CCDDB-F834-57DC-D3C4-4C3F8662D8D8}"/>
              </a:ext>
            </a:extLst>
          </p:cNvPr>
          <p:cNvSpPr txBox="1"/>
          <p:nvPr/>
        </p:nvSpPr>
        <p:spPr>
          <a:xfrm>
            <a:off x="8334376" y="6296100"/>
            <a:ext cx="3138518" cy="307777"/>
          </a:xfrm>
          <a:prstGeom prst="rect">
            <a:avLst/>
          </a:prstGeom>
          <a:noFill/>
        </p:spPr>
        <p:txBody>
          <a:bodyPr wrap="square" rtlCol="0">
            <a:spAutoFit/>
          </a:bodyPr>
          <a:lstStyle/>
          <a:p>
            <a:r>
              <a:rPr lang="en-US" sz="1400" dirty="0"/>
              <a:t>Source: Roadside Interviews Survey</a:t>
            </a:r>
            <a:endParaRPr lang="en-PK" sz="1400" dirty="0"/>
          </a:p>
        </p:txBody>
      </p:sp>
    </p:spTree>
    <p:extLst>
      <p:ext uri="{BB962C8B-B14F-4D97-AF65-F5344CB8AC3E}">
        <p14:creationId xmlns:p14="http://schemas.microsoft.com/office/powerpoint/2010/main" val="2880333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120E6BC-26FD-4C64-ADDA-9E75B1D5E1FE}"/>
              </a:ext>
            </a:extLst>
          </p:cNvPr>
          <p:cNvGraphicFramePr>
            <a:graphicFrameLocks/>
          </p:cNvGraphicFramePr>
          <p:nvPr>
            <p:extLst>
              <p:ext uri="{D42A27DB-BD31-4B8C-83A1-F6EECF244321}">
                <p14:modId xmlns:p14="http://schemas.microsoft.com/office/powerpoint/2010/main" val="2154409993"/>
              </p:ext>
            </p:extLst>
          </p:nvPr>
        </p:nvGraphicFramePr>
        <p:xfrm>
          <a:off x="6216303" y="1266819"/>
          <a:ext cx="5029200" cy="26517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F0E0E4C-541A-1573-1655-F9E68A81B114}"/>
              </a:ext>
            </a:extLst>
          </p:cNvPr>
          <p:cNvSpPr>
            <a:spLocks noGrp="1"/>
          </p:cNvSpPr>
          <p:nvPr>
            <p:ph type="title"/>
          </p:nvPr>
        </p:nvSpPr>
        <p:spPr>
          <a:xfrm>
            <a:off x="700692" y="333074"/>
            <a:ext cx="6897909" cy="657002"/>
          </a:xfrm>
        </p:spPr>
        <p:txBody>
          <a:bodyPr/>
          <a:lstStyle/>
          <a:p>
            <a:pPr algn="l"/>
            <a:r>
              <a:rPr lang="en-US" sz="2800" b="1" dirty="0"/>
              <a:t>Insurance status</a:t>
            </a:r>
            <a:endParaRPr lang="en-US" dirty="0"/>
          </a:p>
        </p:txBody>
      </p:sp>
      <p:graphicFrame>
        <p:nvGraphicFramePr>
          <p:cNvPr id="7" name="Chart 6">
            <a:extLst>
              <a:ext uri="{FF2B5EF4-FFF2-40B4-BE49-F238E27FC236}">
                <a16:creationId xmlns:a16="http://schemas.microsoft.com/office/drawing/2014/main" id="{0C41FC57-4F88-4140-8071-9D2B9278FF62}"/>
              </a:ext>
            </a:extLst>
          </p:cNvPr>
          <p:cNvGraphicFramePr/>
          <p:nvPr>
            <p:extLst>
              <p:ext uri="{D42A27DB-BD31-4B8C-83A1-F6EECF244321}">
                <p14:modId xmlns:p14="http://schemas.microsoft.com/office/powerpoint/2010/main" val="647273948"/>
              </p:ext>
            </p:extLst>
          </p:nvPr>
        </p:nvGraphicFramePr>
        <p:xfrm>
          <a:off x="926831" y="1266819"/>
          <a:ext cx="502920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A4547166-E887-2C8E-EC36-2BE012647809}"/>
              </a:ext>
            </a:extLst>
          </p:cNvPr>
          <p:cNvGraphicFramePr>
            <a:graphicFrameLocks noGrp="1"/>
          </p:cNvGraphicFramePr>
          <p:nvPr>
            <p:extLst>
              <p:ext uri="{D42A27DB-BD31-4B8C-83A1-F6EECF244321}">
                <p14:modId xmlns:p14="http://schemas.microsoft.com/office/powerpoint/2010/main" val="2696236615"/>
              </p:ext>
            </p:extLst>
          </p:nvPr>
        </p:nvGraphicFramePr>
        <p:xfrm>
          <a:off x="926832" y="4195322"/>
          <a:ext cx="10318671" cy="1860665"/>
        </p:xfrm>
        <a:graphic>
          <a:graphicData uri="http://schemas.openxmlformats.org/drawingml/2006/table">
            <a:tbl>
              <a:tblPr firstRow="1" firstCol="1" bandRow="1">
                <a:tableStyleId>{3C2FFA5D-87B4-456A-9821-1D502468CF0F}</a:tableStyleId>
              </a:tblPr>
              <a:tblGrid>
                <a:gridCol w="2278363">
                  <a:extLst>
                    <a:ext uri="{9D8B030D-6E8A-4147-A177-3AD203B41FA5}">
                      <a16:colId xmlns:a16="http://schemas.microsoft.com/office/drawing/2014/main" val="2878968711"/>
                    </a:ext>
                  </a:extLst>
                </a:gridCol>
                <a:gridCol w="2010077">
                  <a:extLst>
                    <a:ext uri="{9D8B030D-6E8A-4147-A177-3AD203B41FA5}">
                      <a16:colId xmlns:a16="http://schemas.microsoft.com/office/drawing/2014/main" val="4275515696"/>
                    </a:ext>
                  </a:extLst>
                </a:gridCol>
                <a:gridCol w="2010077">
                  <a:extLst>
                    <a:ext uri="{9D8B030D-6E8A-4147-A177-3AD203B41FA5}">
                      <a16:colId xmlns:a16="http://schemas.microsoft.com/office/drawing/2014/main" val="3396815902"/>
                    </a:ext>
                  </a:extLst>
                </a:gridCol>
                <a:gridCol w="2010077">
                  <a:extLst>
                    <a:ext uri="{9D8B030D-6E8A-4147-A177-3AD203B41FA5}">
                      <a16:colId xmlns:a16="http://schemas.microsoft.com/office/drawing/2014/main" val="2232131490"/>
                    </a:ext>
                  </a:extLst>
                </a:gridCol>
                <a:gridCol w="2010077">
                  <a:extLst>
                    <a:ext uri="{9D8B030D-6E8A-4147-A177-3AD203B41FA5}">
                      <a16:colId xmlns:a16="http://schemas.microsoft.com/office/drawing/2014/main" val="705500332"/>
                    </a:ext>
                  </a:extLst>
                </a:gridCol>
              </a:tblGrid>
              <a:tr h="321425">
                <a:tc>
                  <a:txBody>
                    <a:bodyPr/>
                    <a:lstStyle/>
                    <a:p>
                      <a:pPr marL="0" marR="0" algn="ctr">
                        <a:lnSpc>
                          <a:spcPct val="115000"/>
                        </a:lnSpc>
                        <a:spcBef>
                          <a:spcPts val="0"/>
                        </a:spcBef>
                        <a:spcAft>
                          <a:spcPts val="0"/>
                        </a:spcAft>
                      </a:pPr>
                      <a:r>
                        <a:rPr lang="en-PK" sz="1600">
                          <a:effectLst/>
                        </a:rPr>
                        <a:t>Description</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Don't know</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None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Insured</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 Insured</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3832771"/>
                  </a:ext>
                </a:extLst>
              </a:tr>
              <a:tr h="225519">
                <a:tc>
                  <a:txBody>
                    <a:bodyPr/>
                    <a:lstStyle/>
                    <a:p>
                      <a:pPr marL="0" marR="0" algn="l">
                        <a:lnSpc>
                          <a:spcPct val="115000"/>
                        </a:lnSpc>
                        <a:spcBef>
                          <a:spcPts val="0"/>
                        </a:spcBef>
                        <a:spcAft>
                          <a:spcPts val="0"/>
                        </a:spcAft>
                      </a:pPr>
                      <a:r>
                        <a:rPr lang="en-PK" sz="1600">
                          <a:effectLst/>
                        </a:rPr>
                        <a:t>2-Axle</a:t>
                      </a:r>
                      <a:r>
                        <a:rPr lang="en-US" sz="1600">
                          <a:effectLst/>
                        </a:rPr>
                        <a:t> Truck</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220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570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272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25.61%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3104804"/>
                  </a:ext>
                </a:extLst>
              </a:tr>
              <a:tr h="225519">
                <a:tc>
                  <a:txBody>
                    <a:bodyPr/>
                    <a:lstStyle/>
                    <a:p>
                      <a:pPr marL="0" marR="0" algn="l">
                        <a:lnSpc>
                          <a:spcPct val="115000"/>
                        </a:lnSpc>
                        <a:spcBef>
                          <a:spcPts val="0"/>
                        </a:spcBef>
                        <a:spcAft>
                          <a:spcPts val="0"/>
                        </a:spcAft>
                      </a:pPr>
                      <a:r>
                        <a:rPr lang="en-PK" sz="1600">
                          <a:effectLst/>
                        </a:rPr>
                        <a:t>3-Axle</a:t>
                      </a:r>
                      <a:r>
                        <a:rPr lang="en-US" sz="1600">
                          <a:effectLst/>
                        </a:rPr>
                        <a:t> Truck</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178</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589</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371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32.60%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8061798"/>
                  </a:ext>
                </a:extLst>
              </a:tr>
              <a:tr h="225519">
                <a:tc>
                  <a:txBody>
                    <a:bodyPr/>
                    <a:lstStyle/>
                    <a:p>
                      <a:pPr marL="0" marR="0" algn="l">
                        <a:lnSpc>
                          <a:spcPct val="115000"/>
                        </a:lnSpc>
                        <a:spcBef>
                          <a:spcPts val="0"/>
                        </a:spcBef>
                        <a:spcAft>
                          <a:spcPts val="0"/>
                        </a:spcAft>
                      </a:pPr>
                      <a:r>
                        <a:rPr lang="en-PK" sz="1600" dirty="0">
                          <a:effectLst/>
                        </a:rPr>
                        <a:t>4-Axle</a:t>
                      </a:r>
                      <a:r>
                        <a:rPr lang="en-US" sz="1600" dirty="0">
                          <a:effectLst/>
                        </a:rPr>
                        <a:t> Truck</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74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309</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137</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26.35%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8689508"/>
                  </a:ext>
                </a:extLst>
              </a:tr>
              <a:tr h="225519">
                <a:tc>
                  <a:txBody>
                    <a:bodyPr/>
                    <a:lstStyle/>
                    <a:p>
                      <a:pPr marL="0" marR="0" algn="l">
                        <a:lnSpc>
                          <a:spcPct val="115000"/>
                        </a:lnSpc>
                        <a:spcBef>
                          <a:spcPts val="0"/>
                        </a:spcBef>
                        <a:spcAft>
                          <a:spcPts val="0"/>
                        </a:spcAft>
                      </a:pPr>
                      <a:r>
                        <a:rPr lang="en-PK" sz="1600">
                          <a:effectLst/>
                        </a:rPr>
                        <a:t>5-Axle</a:t>
                      </a:r>
                      <a:r>
                        <a:rPr lang="en-US" sz="1600">
                          <a:effectLst/>
                        </a:rPr>
                        <a:t> Truck</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41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109</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74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33.04%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1501106"/>
                  </a:ext>
                </a:extLst>
              </a:tr>
              <a:tr h="225519">
                <a:tc>
                  <a:txBody>
                    <a:bodyPr/>
                    <a:lstStyle/>
                    <a:p>
                      <a:pPr marL="0" marR="0" algn="l">
                        <a:lnSpc>
                          <a:spcPct val="115000"/>
                        </a:lnSpc>
                        <a:spcBef>
                          <a:spcPts val="0"/>
                        </a:spcBef>
                        <a:spcAft>
                          <a:spcPts val="0"/>
                        </a:spcAft>
                      </a:pPr>
                      <a:r>
                        <a:rPr lang="en-PK" sz="1600">
                          <a:effectLst/>
                        </a:rPr>
                        <a:t>6-Axle</a:t>
                      </a:r>
                      <a:r>
                        <a:rPr lang="en-US" sz="1600">
                          <a:effectLst/>
                        </a:rPr>
                        <a:t> Truck</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164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120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35.50%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743388"/>
                  </a:ext>
                </a:extLst>
              </a:tr>
              <a:tr h="225519">
                <a:tc>
                  <a:txBody>
                    <a:bodyPr/>
                    <a:lstStyle/>
                    <a:p>
                      <a:pPr marL="0" marR="0" algn="ctr">
                        <a:lnSpc>
                          <a:spcPct val="115000"/>
                        </a:lnSpc>
                        <a:spcBef>
                          <a:spcPts val="0"/>
                        </a:spcBef>
                        <a:spcAft>
                          <a:spcPts val="0"/>
                        </a:spcAft>
                      </a:pPr>
                      <a:r>
                        <a:rPr lang="en-PK" sz="1600">
                          <a:effectLst/>
                        </a:rPr>
                        <a:t>Total =</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567</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1,741</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974</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29.68%</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625284"/>
                  </a:ext>
                </a:extLst>
              </a:tr>
            </a:tbl>
          </a:graphicData>
        </a:graphic>
      </p:graphicFrame>
      <p:sp>
        <p:nvSpPr>
          <p:cNvPr id="3" name="TextBox 2">
            <a:extLst>
              <a:ext uri="{FF2B5EF4-FFF2-40B4-BE49-F238E27FC236}">
                <a16:creationId xmlns:a16="http://schemas.microsoft.com/office/drawing/2014/main" id="{A556CFB6-0F83-59D3-5AC9-709E072309B9}"/>
              </a:ext>
            </a:extLst>
          </p:cNvPr>
          <p:cNvSpPr txBox="1"/>
          <p:nvPr/>
        </p:nvSpPr>
        <p:spPr>
          <a:xfrm>
            <a:off x="8334376" y="6146604"/>
            <a:ext cx="3138518" cy="307777"/>
          </a:xfrm>
          <a:prstGeom prst="rect">
            <a:avLst/>
          </a:prstGeom>
          <a:noFill/>
        </p:spPr>
        <p:txBody>
          <a:bodyPr wrap="square" rtlCol="0">
            <a:spAutoFit/>
          </a:bodyPr>
          <a:lstStyle/>
          <a:p>
            <a:r>
              <a:rPr lang="en-US" sz="1400" dirty="0"/>
              <a:t>Source: Roadside Interviews Survey</a:t>
            </a:r>
            <a:endParaRPr lang="en-PK" sz="1400" dirty="0"/>
          </a:p>
        </p:txBody>
      </p:sp>
    </p:spTree>
    <p:extLst>
      <p:ext uri="{BB962C8B-B14F-4D97-AF65-F5344CB8AC3E}">
        <p14:creationId xmlns:p14="http://schemas.microsoft.com/office/powerpoint/2010/main" val="1074520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0E4C-541A-1573-1655-F9E68A81B114}"/>
              </a:ext>
            </a:extLst>
          </p:cNvPr>
          <p:cNvSpPr>
            <a:spLocks noGrp="1"/>
          </p:cNvSpPr>
          <p:nvPr>
            <p:ph type="title"/>
          </p:nvPr>
        </p:nvSpPr>
        <p:spPr>
          <a:xfrm>
            <a:off x="700692" y="333074"/>
            <a:ext cx="6897909" cy="657002"/>
          </a:xfrm>
          <a:solidFill>
            <a:schemeClr val="lt1"/>
          </a:solidFill>
          <a:ln>
            <a:noFill/>
          </a:ln>
        </p:spPr>
        <p:txBody>
          <a:bodyPr spcFirstLastPara="1" wrap="square" lIns="91425" tIns="91425" rIns="91425" bIns="91425" anchor="t" anchorCtr="0">
            <a:noAutofit/>
          </a:bodyPr>
          <a:lstStyle/>
          <a:p>
            <a:pPr lvl="2"/>
            <a:r>
              <a:rPr lang="en-US" sz="2800" b="1" dirty="0"/>
              <a:t>Vehicle Purchase and Finance / Capital Investment</a:t>
            </a:r>
            <a:endParaRPr lang="en-PK" sz="2800" b="1" dirty="0"/>
          </a:p>
        </p:txBody>
      </p:sp>
      <p:graphicFrame>
        <p:nvGraphicFramePr>
          <p:cNvPr id="3" name="Chart 2">
            <a:extLst>
              <a:ext uri="{FF2B5EF4-FFF2-40B4-BE49-F238E27FC236}">
                <a16:creationId xmlns:a16="http://schemas.microsoft.com/office/drawing/2014/main" id="{EF403047-4113-4017-973C-6AEBDF600EF4}"/>
              </a:ext>
            </a:extLst>
          </p:cNvPr>
          <p:cNvGraphicFramePr/>
          <p:nvPr>
            <p:extLst>
              <p:ext uri="{D42A27DB-BD31-4B8C-83A1-F6EECF244321}">
                <p14:modId xmlns:p14="http://schemas.microsoft.com/office/powerpoint/2010/main" val="2508402924"/>
              </p:ext>
            </p:extLst>
          </p:nvPr>
        </p:nvGraphicFramePr>
        <p:xfrm>
          <a:off x="1066800" y="1371584"/>
          <a:ext cx="5029200" cy="2651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a:extLst>
              <a:ext uri="{FF2B5EF4-FFF2-40B4-BE49-F238E27FC236}">
                <a16:creationId xmlns:a16="http://schemas.microsoft.com/office/drawing/2014/main" id="{9D2DBD6E-C359-CA09-F3D4-6A7095856B43}"/>
              </a:ext>
            </a:extLst>
          </p:cNvPr>
          <p:cNvGraphicFramePr>
            <a:graphicFrameLocks noGrp="1"/>
          </p:cNvGraphicFramePr>
          <p:nvPr>
            <p:extLst>
              <p:ext uri="{D42A27DB-BD31-4B8C-83A1-F6EECF244321}">
                <p14:modId xmlns:p14="http://schemas.microsoft.com/office/powerpoint/2010/main" val="1575105030"/>
              </p:ext>
            </p:extLst>
          </p:nvPr>
        </p:nvGraphicFramePr>
        <p:xfrm>
          <a:off x="1061883" y="4585827"/>
          <a:ext cx="10308840" cy="1376395"/>
        </p:xfrm>
        <a:graphic>
          <a:graphicData uri="http://schemas.openxmlformats.org/drawingml/2006/table">
            <a:tbl>
              <a:tblPr firstRow="1" firstCol="1" bandRow="1">
                <a:tableStyleId>{3C2FFA5D-87B4-456A-9821-1D502468CF0F}</a:tableStyleId>
              </a:tblPr>
              <a:tblGrid>
                <a:gridCol w="2577210">
                  <a:extLst>
                    <a:ext uri="{9D8B030D-6E8A-4147-A177-3AD203B41FA5}">
                      <a16:colId xmlns:a16="http://schemas.microsoft.com/office/drawing/2014/main" val="905173659"/>
                    </a:ext>
                  </a:extLst>
                </a:gridCol>
                <a:gridCol w="2577210">
                  <a:extLst>
                    <a:ext uri="{9D8B030D-6E8A-4147-A177-3AD203B41FA5}">
                      <a16:colId xmlns:a16="http://schemas.microsoft.com/office/drawing/2014/main" val="1048530416"/>
                    </a:ext>
                  </a:extLst>
                </a:gridCol>
                <a:gridCol w="2577210">
                  <a:extLst>
                    <a:ext uri="{9D8B030D-6E8A-4147-A177-3AD203B41FA5}">
                      <a16:colId xmlns:a16="http://schemas.microsoft.com/office/drawing/2014/main" val="2023366623"/>
                    </a:ext>
                  </a:extLst>
                </a:gridCol>
                <a:gridCol w="2577210">
                  <a:extLst>
                    <a:ext uri="{9D8B030D-6E8A-4147-A177-3AD203B41FA5}">
                      <a16:colId xmlns:a16="http://schemas.microsoft.com/office/drawing/2014/main" val="2906079046"/>
                    </a:ext>
                  </a:extLst>
                </a:gridCol>
              </a:tblGrid>
              <a:tr h="350235">
                <a:tc>
                  <a:txBody>
                    <a:bodyPr/>
                    <a:lstStyle/>
                    <a:p>
                      <a:pPr marL="0" marR="0" algn="ctr">
                        <a:lnSpc>
                          <a:spcPct val="115000"/>
                        </a:lnSpc>
                        <a:spcBef>
                          <a:spcPts val="0"/>
                        </a:spcBef>
                        <a:spcAft>
                          <a:spcPts val="0"/>
                        </a:spcAft>
                      </a:pPr>
                      <a:r>
                        <a:rPr lang="en-PK" sz="1600" dirty="0">
                          <a:effectLst/>
                        </a:rPr>
                        <a:t>Model</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2-Axle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3-Axle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dirty="0">
                          <a:effectLst/>
                        </a:rPr>
                        <a:t>6-Axle</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3315422"/>
                  </a:ext>
                </a:extLst>
              </a:tr>
              <a:tr h="249196">
                <a:tc>
                  <a:txBody>
                    <a:bodyPr/>
                    <a:lstStyle/>
                    <a:p>
                      <a:pPr marL="0" marR="0" algn="ctr">
                        <a:lnSpc>
                          <a:spcPct val="115000"/>
                        </a:lnSpc>
                        <a:spcBef>
                          <a:spcPts val="0"/>
                        </a:spcBef>
                        <a:spcAft>
                          <a:spcPts val="0"/>
                        </a:spcAft>
                      </a:pPr>
                      <a:r>
                        <a:rPr lang="en-PK" sz="1600">
                          <a:effectLst/>
                        </a:rPr>
                        <a:t>1971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2,500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3,500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4,000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7759253"/>
                  </a:ext>
                </a:extLst>
              </a:tr>
              <a:tr h="249196">
                <a:tc>
                  <a:txBody>
                    <a:bodyPr/>
                    <a:lstStyle/>
                    <a:p>
                      <a:pPr marL="0" marR="0" algn="ctr">
                        <a:lnSpc>
                          <a:spcPct val="115000"/>
                        </a:lnSpc>
                        <a:spcBef>
                          <a:spcPts val="0"/>
                        </a:spcBef>
                        <a:spcAft>
                          <a:spcPts val="0"/>
                        </a:spcAft>
                      </a:pPr>
                      <a:r>
                        <a:rPr lang="en-PK" sz="1600">
                          <a:effectLst/>
                        </a:rPr>
                        <a:t>2001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3,420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dirty="0">
                          <a:effectLst/>
                        </a:rPr>
                        <a:t>5,250</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7,400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876125"/>
                  </a:ext>
                </a:extLst>
              </a:tr>
              <a:tr h="249196">
                <a:tc>
                  <a:txBody>
                    <a:bodyPr/>
                    <a:lstStyle/>
                    <a:p>
                      <a:pPr marL="0" marR="0" algn="ctr">
                        <a:lnSpc>
                          <a:spcPct val="115000"/>
                        </a:lnSpc>
                        <a:spcBef>
                          <a:spcPts val="0"/>
                        </a:spcBef>
                        <a:spcAft>
                          <a:spcPts val="0"/>
                        </a:spcAft>
                      </a:pPr>
                      <a:r>
                        <a:rPr lang="en-PK" sz="1600">
                          <a:effectLst/>
                        </a:rPr>
                        <a:t>2010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4,800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5,750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8,125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6054476"/>
                  </a:ext>
                </a:extLst>
              </a:tr>
              <a:tr h="249196">
                <a:tc>
                  <a:txBody>
                    <a:bodyPr/>
                    <a:lstStyle/>
                    <a:p>
                      <a:pPr marL="0" marR="0" algn="ctr">
                        <a:lnSpc>
                          <a:spcPct val="115000"/>
                        </a:lnSpc>
                        <a:spcBef>
                          <a:spcPts val="0"/>
                        </a:spcBef>
                        <a:spcAft>
                          <a:spcPts val="0"/>
                        </a:spcAft>
                      </a:pPr>
                      <a:r>
                        <a:rPr lang="en-PK" sz="1600">
                          <a:effectLst/>
                        </a:rPr>
                        <a:t>2021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5,071</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6,750</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b="1" dirty="0">
                          <a:effectLst/>
                        </a:rPr>
                        <a:t>11,167</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5212158"/>
                  </a:ext>
                </a:extLst>
              </a:tr>
            </a:tbl>
          </a:graphicData>
        </a:graphic>
      </p:graphicFrame>
      <p:sp>
        <p:nvSpPr>
          <p:cNvPr id="9" name="TextBox 8">
            <a:extLst>
              <a:ext uri="{FF2B5EF4-FFF2-40B4-BE49-F238E27FC236}">
                <a16:creationId xmlns:a16="http://schemas.microsoft.com/office/drawing/2014/main" id="{0F399F47-F1A4-AF4A-FDC8-F2578614BC17}"/>
              </a:ext>
            </a:extLst>
          </p:cNvPr>
          <p:cNvSpPr txBox="1"/>
          <p:nvPr/>
        </p:nvSpPr>
        <p:spPr>
          <a:xfrm>
            <a:off x="1061883" y="4251732"/>
            <a:ext cx="6374683" cy="286682"/>
          </a:xfrm>
          <a:prstGeom prst="rect">
            <a:avLst/>
          </a:prstGeom>
          <a:noFill/>
        </p:spPr>
        <p:txBody>
          <a:bodyPr wrap="square">
            <a:spAutoFit/>
          </a:bodyPr>
          <a:lstStyle/>
          <a:p>
            <a:pPr marL="0" marR="0">
              <a:lnSpc>
                <a:spcPct val="115000"/>
              </a:lnSpc>
              <a:spcBef>
                <a:spcPts val="0"/>
              </a:spcBef>
              <a:spcAft>
                <a:spcPts val="1000"/>
              </a:spcAft>
            </a:pPr>
            <a:r>
              <a:rPr lang="en-US" sz="1200" b="1" dirty="0">
                <a:effectLst/>
                <a:latin typeface="Arial" panose="020B0604020202020204" pitchFamily="34" charset="0"/>
                <a:ea typeface="Arial" panose="020B0604020202020204" pitchFamily="34" charset="0"/>
                <a:cs typeface="Times New Roman" panose="02020603050405020304" pitchFamily="18" charset="0"/>
              </a:rPr>
              <a:t>Purchase Cost (000’ PKR) of Trucks (Truck Owners’ Survey)</a:t>
            </a:r>
            <a:endParaRPr lang="en-PK" sz="1200" b="1"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0" name="Chart 9">
            <a:extLst>
              <a:ext uri="{FF2B5EF4-FFF2-40B4-BE49-F238E27FC236}">
                <a16:creationId xmlns:a16="http://schemas.microsoft.com/office/drawing/2014/main" id="{0E0DB618-3944-4552-8651-0A364E55D605}"/>
              </a:ext>
            </a:extLst>
          </p:cNvPr>
          <p:cNvGraphicFramePr/>
          <p:nvPr>
            <p:extLst>
              <p:ext uri="{D42A27DB-BD31-4B8C-83A1-F6EECF244321}">
                <p14:modId xmlns:p14="http://schemas.microsoft.com/office/powerpoint/2010/main" val="3043116590"/>
              </p:ext>
            </p:extLst>
          </p:nvPr>
        </p:nvGraphicFramePr>
        <p:xfrm>
          <a:off x="6341523" y="1371584"/>
          <a:ext cx="5029200" cy="26517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052F09B-3A23-0807-8E56-9BBE96E7B21D}"/>
              </a:ext>
            </a:extLst>
          </p:cNvPr>
          <p:cNvSpPr txBox="1"/>
          <p:nvPr/>
        </p:nvSpPr>
        <p:spPr>
          <a:xfrm>
            <a:off x="8232205" y="6363573"/>
            <a:ext cx="3138518" cy="307777"/>
          </a:xfrm>
          <a:prstGeom prst="rect">
            <a:avLst/>
          </a:prstGeom>
          <a:noFill/>
        </p:spPr>
        <p:txBody>
          <a:bodyPr wrap="square" rtlCol="0">
            <a:spAutoFit/>
          </a:bodyPr>
          <a:lstStyle/>
          <a:p>
            <a:r>
              <a:rPr lang="en-US" sz="1400" dirty="0"/>
              <a:t>Source: Transport Owners’ Survey</a:t>
            </a:r>
            <a:endParaRPr lang="en-PK" sz="1400" dirty="0"/>
          </a:p>
        </p:txBody>
      </p:sp>
    </p:spTree>
    <p:extLst>
      <p:ext uri="{BB962C8B-B14F-4D97-AF65-F5344CB8AC3E}">
        <p14:creationId xmlns:p14="http://schemas.microsoft.com/office/powerpoint/2010/main" val="353803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39B2D-402A-8C59-F5BE-CEEF056B3A2D}"/>
              </a:ext>
            </a:extLst>
          </p:cNvPr>
          <p:cNvPicPr>
            <a:picLocks noChangeAspect="1"/>
          </p:cNvPicPr>
          <p:nvPr/>
        </p:nvPicPr>
        <p:blipFill>
          <a:blip r:embed="rId2"/>
          <a:stretch>
            <a:fillRect/>
          </a:stretch>
        </p:blipFill>
        <p:spPr>
          <a:xfrm>
            <a:off x="25046" y="1466630"/>
            <a:ext cx="7686488" cy="5295900"/>
          </a:xfrm>
          <a:prstGeom prst="rect">
            <a:avLst/>
          </a:prstGeom>
        </p:spPr>
      </p:pic>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Overview of Transport Sector in Pakistan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pic>
        <p:nvPicPr>
          <p:cNvPr id="5" name="Picture 4">
            <a:extLst>
              <a:ext uri="{FF2B5EF4-FFF2-40B4-BE49-F238E27FC236}">
                <a16:creationId xmlns:a16="http://schemas.microsoft.com/office/drawing/2014/main" id="{75A6EFBE-6C6F-821C-A6C5-EED1F2561F18}"/>
              </a:ext>
            </a:extLst>
          </p:cNvPr>
          <p:cNvPicPr>
            <a:picLocks noChangeAspect="1"/>
          </p:cNvPicPr>
          <p:nvPr/>
        </p:nvPicPr>
        <p:blipFill>
          <a:blip r:embed="rId3"/>
          <a:stretch>
            <a:fillRect/>
          </a:stretch>
        </p:blipFill>
        <p:spPr>
          <a:xfrm>
            <a:off x="7755076" y="1510172"/>
            <a:ext cx="4227374" cy="2419570"/>
          </a:xfrm>
          <a:prstGeom prst="rect">
            <a:avLst/>
          </a:prstGeom>
          <a:ln>
            <a:solidFill>
              <a:schemeClr val="accent1"/>
            </a:solidFill>
          </a:ln>
        </p:spPr>
      </p:pic>
      <p:pic>
        <p:nvPicPr>
          <p:cNvPr id="6" name="Picture 5">
            <a:extLst>
              <a:ext uri="{FF2B5EF4-FFF2-40B4-BE49-F238E27FC236}">
                <a16:creationId xmlns:a16="http://schemas.microsoft.com/office/drawing/2014/main" id="{9981D5B5-E0AE-E7B4-3E91-1C8CF6E80AD1}"/>
              </a:ext>
            </a:extLst>
          </p:cNvPr>
          <p:cNvPicPr>
            <a:picLocks noChangeAspect="1"/>
          </p:cNvPicPr>
          <p:nvPr/>
        </p:nvPicPr>
        <p:blipFill>
          <a:blip r:embed="rId4"/>
          <a:stretch>
            <a:fillRect/>
          </a:stretch>
        </p:blipFill>
        <p:spPr>
          <a:xfrm>
            <a:off x="7755076" y="4012054"/>
            <a:ext cx="4227374" cy="2678935"/>
          </a:xfrm>
          <a:prstGeom prst="rect">
            <a:avLst/>
          </a:prstGeom>
          <a:ln>
            <a:solidFill>
              <a:schemeClr val="accent1"/>
            </a:solidFill>
          </a:ln>
        </p:spPr>
      </p:pic>
    </p:spTree>
    <p:extLst>
      <p:ext uri="{BB962C8B-B14F-4D97-AF65-F5344CB8AC3E}">
        <p14:creationId xmlns:p14="http://schemas.microsoft.com/office/powerpoint/2010/main" val="3063910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5C3F37B-7CE2-471E-82CA-C3D39EEE7FDF}"/>
              </a:ext>
            </a:extLst>
          </p:cNvPr>
          <p:cNvGraphicFramePr/>
          <p:nvPr>
            <p:extLst>
              <p:ext uri="{D42A27DB-BD31-4B8C-83A1-F6EECF244321}">
                <p14:modId xmlns:p14="http://schemas.microsoft.com/office/powerpoint/2010/main" val="4186900956"/>
              </p:ext>
            </p:extLst>
          </p:nvPr>
        </p:nvGraphicFramePr>
        <p:xfrm>
          <a:off x="6206612" y="1532439"/>
          <a:ext cx="5518663" cy="34407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FD7B0F46-5B64-4DDC-B847-E4E0AC20B457}"/>
              </a:ext>
            </a:extLst>
          </p:cNvPr>
          <p:cNvGraphicFramePr/>
          <p:nvPr>
            <p:extLst>
              <p:ext uri="{D42A27DB-BD31-4B8C-83A1-F6EECF244321}">
                <p14:modId xmlns:p14="http://schemas.microsoft.com/office/powerpoint/2010/main" val="3153710658"/>
              </p:ext>
            </p:extLst>
          </p:nvPr>
        </p:nvGraphicFramePr>
        <p:xfrm>
          <a:off x="790575" y="1532438"/>
          <a:ext cx="5305425" cy="34407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1D3EA5B0-0A10-E6C9-0846-3E84F689A2E3}"/>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taatliches"/>
              <a:buNone/>
              <a:defRPr sz="3000" b="1"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2pPr>
            <a:lvl3pPr marR="0" lvl="2"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3pPr>
            <a:lvl4pPr marR="0" lvl="3"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4pPr>
            <a:lvl5pPr marR="0" lvl="4"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5pPr>
            <a:lvl6pPr marR="0" lvl="5"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6pPr>
            <a:lvl7pPr marR="0" lvl="6"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7pPr>
            <a:lvl8pPr marR="0" lvl="7"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8pPr>
            <a:lvl9pPr marR="0" lvl="8" algn="l" rtl="0">
              <a:lnSpc>
                <a:spcPct val="100000"/>
              </a:lnSpc>
              <a:spcBef>
                <a:spcPts val="0"/>
              </a:spcBef>
              <a:spcAft>
                <a:spcPts val="0"/>
              </a:spcAft>
              <a:buClr>
                <a:schemeClr val="dk1"/>
              </a:buClr>
              <a:buSzPts val="3000"/>
              <a:buFont typeface="Staatliches"/>
              <a:buNone/>
              <a:defRPr sz="3000" b="0" i="0" u="none" strike="noStrike" cap="none">
                <a:solidFill>
                  <a:schemeClr val="dk1"/>
                </a:solidFill>
                <a:latin typeface="Staatliches"/>
                <a:ea typeface="Staatliches"/>
                <a:cs typeface="Staatliches"/>
                <a:sym typeface="Staatliches"/>
              </a:defRPr>
            </a:lvl9pPr>
          </a:lstStyle>
          <a:p>
            <a:pPr lvl="2"/>
            <a:r>
              <a:rPr lang="en-US" sz="2800" b="1" dirty="0"/>
              <a:t>Major Commodities carried </a:t>
            </a:r>
            <a:endParaRPr lang="en-PK" sz="2800" b="1" dirty="0"/>
          </a:p>
        </p:txBody>
      </p:sp>
      <p:sp>
        <p:nvSpPr>
          <p:cNvPr id="9" name="TextBox 8">
            <a:extLst>
              <a:ext uri="{FF2B5EF4-FFF2-40B4-BE49-F238E27FC236}">
                <a16:creationId xmlns:a16="http://schemas.microsoft.com/office/drawing/2014/main" id="{21F1F1AE-B6E8-3CA5-DEA0-D4B346F7417A}"/>
              </a:ext>
            </a:extLst>
          </p:cNvPr>
          <p:cNvSpPr txBox="1"/>
          <p:nvPr/>
        </p:nvSpPr>
        <p:spPr>
          <a:xfrm>
            <a:off x="790575" y="5316598"/>
            <a:ext cx="10934700" cy="1554272"/>
          </a:xfrm>
          <a:prstGeom prst="rect">
            <a:avLst/>
          </a:prstGeom>
          <a:noFill/>
        </p:spPr>
        <p:txBody>
          <a:bodyPr wrap="square">
            <a:spAutoFit/>
          </a:bodyPr>
          <a:lstStyle/>
          <a:p>
            <a:pPr marL="285750" indent="-285750" algn="just">
              <a:spcBef>
                <a:spcPts val="600"/>
              </a:spcBef>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The major commodities in terms of tons carried by trucks are: 1) general merchandise; 2) ballast, gravel, stone 3) fruit; 4) paddy and rice; and 5) vegetables </a:t>
            </a:r>
          </a:p>
          <a:p>
            <a:pPr marL="285750" indent="-285750" algn="just">
              <a:spcBef>
                <a:spcPts val="600"/>
              </a:spcBef>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Small trucks, that is, 2 &amp; 3-Axle trucks are mostly used for transporting perishable (fruits) goods.</a:t>
            </a:r>
          </a:p>
          <a:p>
            <a:pPr marL="285750" indent="-285750" algn="just">
              <a:spcBef>
                <a:spcPts val="600"/>
              </a:spcBef>
              <a:buFont typeface="Arial" panose="020B0604020202020204" pitchFamily="34" charset="0"/>
              <a:buChar char="•"/>
            </a:pPr>
            <a:r>
              <a:rPr lang="en-US" sz="1600" dirty="0">
                <a:effectLst/>
                <a:latin typeface="Varela Round" panose="00000500000000000000" pitchFamily="2" charset="-79"/>
                <a:ea typeface="Arial" panose="020B0604020202020204" pitchFamily="34" charset="0"/>
                <a:cs typeface="Varela Round" panose="00000500000000000000" pitchFamily="2" charset="-79"/>
              </a:rPr>
              <a:t>Trailer units are used for the transportation of heavy cargo such as steel, fertilizer, and cement.</a:t>
            </a:r>
            <a:endParaRPr lang="en-PK" sz="1600" dirty="0">
              <a:effectLst/>
              <a:latin typeface="Varela Round" panose="00000500000000000000" pitchFamily="2" charset="-79"/>
              <a:ea typeface="Arial" panose="020B0604020202020204" pitchFamily="34" charset="0"/>
              <a:cs typeface="Varela Round" panose="00000500000000000000" pitchFamily="2" charset="-79"/>
            </a:endParaRPr>
          </a:p>
          <a:p>
            <a:pPr marL="285750" indent="-285750" algn="just">
              <a:spcBef>
                <a:spcPts val="600"/>
              </a:spcBef>
              <a:buFont typeface="Arial" panose="020B0604020202020204" pitchFamily="34" charset="0"/>
              <a:buChar char="•"/>
            </a:pPr>
            <a:endParaRPr lang="en-PK" sz="16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035770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305A936-6DCA-E42D-7599-4CC262CE619B}"/>
              </a:ext>
            </a:extLst>
          </p:cNvPr>
          <p:cNvGraphicFramePr>
            <a:graphicFrameLocks noGrp="1"/>
          </p:cNvGraphicFramePr>
          <p:nvPr>
            <p:extLst>
              <p:ext uri="{D42A27DB-BD31-4B8C-83A1-F6EECF244321}">
                <p14:modId xmlns:p14="http://schemas.microsoft.com/office/powerpoint/2010/main" val="189297769"/>
              </p:ext>
            </p:extLst>
          </p:nvPr>
        </p:nvGraphicFramePr>
        <p:xfrm>
          <a:off x="2578168" y="1399071"/>
          <a:ext cx="7196168" cy="1360015"/>
        </p:xfrm>
        <a:graphic>
          <a:graphicData uri="http://schemas.openxmlformats.org/drawingml/2006/table">
            <a:tbl>
              <a:tblPr firstRow="1" firstCol="1" bandRow="1">
                <a:tableStyleId>{3C2FFA5D-87B4-456A-9821-1D502468CF0F}</a:tableStyleId>
              </a:tblPr>
              <a:tblGrid>
                <a:gridCol w="2377614">
                  <a:extLst>
                    <a:ext uri="{9D8B030D-6E8A-4147-A177-3AD203B41FA5}">
                      <a16:colId xmlns:a16="http://schemas.microsoft.com/office/drawing/2014/main" val="1530502961"/>
                    </a:ext>
                  </a:extLst>
                </a:gridCol>
                <a:gridCol w="2144458">
                  <a:extLst>
                    <a:ext uri="{9D8B030D-6E8A-4147-A177-3AD203B41FA5}">
                      <a16:colId xmlns:a16="http://schemas.microsoft.com/office/drawing/2014/main" val="4030999534"/>
                    </a:ext>
                  </a:extLst>
                </a:gridCol>
                <a:gridCol w="2674096">
                  <a:extLst>
                    <a:ext uri="{9D8B030D-6E8A-4147-A177-3AD203B41FA5}">
                      <a16:colId xmlns:a16="http://schemas.microsoft.com/office/drawing/2014/main" val="2147337441"/>
                    </a:ext>
                  </a:extLst>
                </a:gridCol>
              </a:tblGrid>
              <a:tr h="333855">
                <a:tc>
                  <a:txBody>
                    <a:bodyPr/>
                    <a:lstStyle/>
                    <a:p>
                      <a:pPr marL="0" marR="0" algn="ctr">
                        <a:lnSpc>
                          <a:spcPct val="115000"/>
                        </a:lnSpc>
                        <a:spcBef>
                          <a:spcPts val="0"/>
                        </a:spcBef>
                        <a:spcAft>
                          <a:spcPts val="0"/>
                        </a:spcAft>
                      </a:pPr>
                      <a:r>
                        <a:rPr lang="en-PK" sz="1600">
                          <a:effectLst/>
                        </a:rPr>
                        <a:t>Route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Distance (Kms)</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Average Turnaround Time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1270568"/>
                  </a:ext>
                </a:extLst>
              </a:tr>
              <a:tr h="234240">
                <a:tc>
                  <a:txBody>
                    <a:bodyPr/>
                    <a:lstStyle/>
                    <a:p>
                      <a:pPr marL="0" marR="0" algn="just">
                        <a:lnSpc>
                          <a:spcPct val="115000"/>
                        </a:lnSpc>
                        <a:spcBef>
                          <a:spcPts val="0"/>
                        </a:spcBef>
                        <a:spcAft>
                          <a:spcPts val="0"/>
                        </a:spcAft>
                      </a:pPr>
                      <a:r>
                        <a:rPr lang="en-PK" sz="1600">
                          <a:effectLst/>
                        </a:rPr>
                        <a:t>Karachi to Lahore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1260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 days 12 hours</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6549167"/>
                  </a:ext>
                </a:extLst>
              </a:tr>
              <a:tr h="234240">
                <a:tc>
                  <a:txBody>
                    <a:bodyPr/>
                    <a:lstStyle/>
                    <a:p>
                      <a:pPr marL="0" marR="0" algn="just">
                        <a:lnSpc>
                          <a:spcPct val="115000"/>
                        </a:lnSpc>
                        <a:spcBef>
                          <a:spcPts val="0"/>
                        </a:spcBef>
                        <a:spcAft>
                          <a:spcPts val="0"/>
                        </a:spcAft>
                      </a:pPr>
                      <a:r>
                        <a:rPr lang="en-PK" sz="1600">
                          <a:effectLst/>
                        </a:rPr>
                        <a:t>Karachi to Peshawar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1700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7 days</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7739768"/>
                  </a:ext>
                </a:extLst>
              </a:tr>
              <a:tr h="234240">
                <a:tc>
                  <a:txBody>
                    <a:bodyPr/>
                    <a:lstStyle/>
                    <a:p>
                      <a:pPr marL="0" marR="0" algn="just">
                        <a:lnSpc>
                          <a:spcPct val="115000"/>
                        </a:lnSpc>
                        <a:spcBef>
                          <a:spcPts val="0"/>
                        </a:spcBef>
                        <a:spcAft>
                          <a:spcPts val="0"/>
                        </a:spcAft>
                      </a:pPr>
                      <a:r>
                        <a:rPr lang="en-PK" sz="1600">
                          <a:effectLst/>
                        </a:rPr>
                        <a:t>Karachi to Quetta</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690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6 days 12 hours</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2051986"/>
                  </a:ext>
                </a:extLst>
              </a:tr>
              <a:tr h="234240">
                <a:tc>
                  <a:txBody>
                    <a:bodyPr/>
                    <a:lstStyle/>
                    <a:p>
                      <a:pPr marL="0" marR="0" algn="just">
                        <a:lnSpc>
                          <a:spcPct val="115000"/>
                        </a:lnSpc>
                        <a:spcBef>
                          <a:spcPts val="0"/>
                        </a:spcBef>
                        <a:spcAft>
                          <a:spcPts val="0"/>
                        </a:spcAft>
                      </a:pPr>
                      <a:r>
                        <a:rPr lang="en-PK" sz="1600">
                          <a:effectLst/>
                        </a:rPr>
                        <a:t>Karachi to Faisalabad</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1110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dirty="0">
                          <a:effectLst/>
                        </a:rPr>
                        <a:t>5 days 12 hours</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8332447"/>
                  </a:ext>
                </a:extLst>
              </a:tr>
            </a:tbl>
          </a:graphicData>
        </a:graphic>
      </p:graphicFrame>
      <p:graphicFrame>
        <p:nvGraphicFramePr>
          <p:cNvPr id="9" name="Chart 8">
            <a:extLst>
              <a:ext uri="{FF2B5EF4-FFF2-40B4-BE49-F238E27FC236}">
                <a16:creationId xmlns:a16="http://schemas.microsoft.com/office/drawing/2014/main" id="{037FB4B3-A5AC-4AAF-B7A9-E5321FB37D5C}"/>
              </a:ext>
            </a:extLst>
          </p:cNvPr>
          <p:cNvGraphicFramePr/>
          <p:nvPr>
            <p:extLst>
              <p:ext uri="{D42A27DB-BD31-4B8C-83A1-F6EECF244321}">
                <p14:modId xmlns:p14="http://schemas.microsoft.com/office/powerpoint/2010/main" val="4223201045"/>
              </p:ext>
            </p:extLst>
          </p:nvPr>
        </p:nvGraphicFramePr>
        <p:xfrm>
          <a:off x="975602" y="2990449"/>
          <a:ext cx="5029200" cy="265176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27250572-B9F1-80F6-D0A2-302FAA35421C}"/>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Average Turnaround Time for Major Routes</a:t>
            </a:r>
            <a:endParaRPr lang="en-PK" dirty="0"/>
          </a:p>
        </p:txBody>
      </p:sp>
      <p:sp>
        <p:nvSpPr>
          <p:cNvPr id="10" name="TextBox 9">
            <a:extLst>
              <a:ext uri="{FF2B5EF4-FFF2-40B4-BE49-F238E27FC236}">
                <a16:creationId xmlns:a16="http://schemas.microsoft.com/office/drawing/2014/main" id="{38E4EA93-9123-B1DA-E300-CD7EF0A79912}"/>
              </a:ext>
            </a:extLst>
          </p:cNvPr>
          <p:cNvSpPr txBox="1"/>
          <p:nvPr/>
        </p:nvSpPr>
        <p:spPr>
          <a:xfrm>
            <a:off x="8334376" y="6146604"/>
            <a:ext cx="3138518" cy="307777"/>
          </a:xfrm>
          <a:prstGeom prst="rect">
            <a:avLst/>
          </a:prstGeom>
          <a:noFill/>
        </p:spPr>
        <p:txBody>
          <a:bodyPr wrap="square" rtlCol="0">
            <a:spAutoFit/>
          </a:bodyPr>
          <a:lstStyle/>
          <a:p>
            <a:r>
              <a:rPr lang="en-US" sz="1400" dirty="0"/>
              <a:t>Source: Roadside Interviews Survey</a:t>
            </a:r>
            <a:endParaRPr lang="en-PK" sz="1400" dirty="0"/>
          </a:p>
        </p:txBody>
      </p:sp>
      <p:graphicFrame>
        <p:nvGraphicFramePr>
          <p:cNvPr id="11" name="Chart 10">
            <a:extLst>
              <a:ext uri="{FF2B5EF4-FFF2-40B4-BE49-F238E27FC236}">
                <a16:creationId xmlns:a16="http://schemas.microsoft.com/office/drawing/2014/main" id="{E35FE27A-BE0F-713E-3D72-B90286CA7E9E}"/>
              </a:ext>
            </a:extLst>
          </p:cNvPr>
          <p:cNvGraphicFramePr/>
          <p:nvPr>
            <p:extLst>
              <p:ext uri="{D42A27DB-BD31-4B8C-83A1-F6EECF244321}">
                <p14:modId xmlns:p14="http://schemas.microsoft.com/office/powerpoint/2010/main" val="2934392208"/>
              </p:ext>
            </p:extLst>
          </p:nvPr>
        </p:nvGraphicFramePr>
        <p:xfrm>
          <a:off x="6296026" y="2990449"/>
          <a:ext cx="5029200" cy="26517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2924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vid Lang Photography">
            <a:extLst>
              <a:ext uri="{FF2B5EF4-FFF2-40B4-BE49-F238E27FC236}">
                <a16:creationId xmlns:a16="http://schemas.microsoft.com/office/drawing/2014/main" id="{6B6761BC-2AEE-4797-B6F7-83BEFB4A25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22" b="19321"/>
          <a:stretch/>
        </p:blipFill>
        <p:spPr bwMode="auto">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00F4D3-2CC4-4F78-8305-85C8EF0EA26A}"/>
              </a:ext>
            </a:extLst>
          </p:cNvPr>
          <p:cNvSpPr txBox="1"/>
          <p:nvPr/>
        </p:nvSpPr>
        <p:spPr>
          <a:xfrm>
            <a:off x="836140" y="1425146"/>
            <a:ext cx="5008606" cy="4370174"/>
          </a:xfrm>
          <a:prstGeom prst="rect">
            <a:avLst/>
          </a:prstGeom>
        </p:spPr>
        <p:txBody>
          <a:bodyPr vert="horz" lIns="91440" tIns="45720" rIns="91440" bIns="45720" rtlCol="0">
            <a:normAutofit/>
          </a:bodyPr>
          <a:lstStyle/>
          <a:p>
            <a:pPr marL="285750" indent="-228600">
              <a:lnSpc>
                <a:spcPct val="125000"/>
              </a:lnSpc>
              <a:spcAft>
                <a:spcPts val="600"/>
              </a:spcAft>
              <a:buFont typeface="Arial" panose="020B0604020202020204" pitchFamily="34" charset="0"/>
              <a:buChar char="•"/>
            </a:pPr>
            <a:r>
              <a:rPr lang="en-US" sz="2400" dirty="0">
                <a:solidFill>
                  <a:schemeClr val="tx1">
                    <a:lumMod val="50000"/>
                    <a:alpha val="70000"/>
                  </a:schemeClr>
                </a:solidFill>
              </a:rPr>
              <a:t>Average wage of Truck Driver = </a:t>
            </a:r>
            <a:r>
              <a:rPr lang="en-US" sz="2400" dirty="0">
                <a:solidFill>
                  <a:schemeClr val="tx1">
                    <a:lumMod val="50000"/>
                    <a:alpha val="70000"/>
                  </a:schemeClr>
                </a:solidFill>
                <a:highlight>
                  <a:srgbClr val="FD9D03"/>
                </a:highlight>
              </a:rPr>
              <a:t>PKR 16,000/-</a:t>
            </a:r>
          </a:p>
          <a:p>
            <a:pPr marL="285750" indent="-228600">
              <a:lnSpc>
                <a:spcPct val="125000"/>
              </a:lnSpc>
              <a:spcAft>
                <a:spcPts val="600"/>
              </a:spcAft>
              <a:buFont typeface="Arial" panose="020B0604020202020204" pitchFamily="34" charset="0"/>
              <a:buChar char="•"/>
            </a:pPr>
            <a:r>
              <a:rPr lang="en-US" sz="2400" dirty="0">
                <a:solidFill>
                  <a:schemeClr val="tx1">
                    <a:lumMod val="50000"/>
                    <a:alpha val="70000"/>
                  </a:schemeClr>
                </a:solidFill>
              </a:rPr>
              <a:t>Average wage of Driver’s Assistant = </a:t>
            </a:r>
            <a:r>
              <a:rPr lang="en-US" sz="2400" dirty="0">
                <a:solidFill>
                  <a:schemeClr val="tx1">
                    <a:lumMod val="50000"/>
                    <a:alpha val="70000"/>
                  </a:schemeClr>
                </a:solidFill>
                <a:highlight>
                  <a:srgbClr val="FD9D03"/>
                </a:highlight>
              </a:rPr>
              <a:t>PKR 9,350/-</a:t>
            </a:r>
          </a:p>
          <a:p>
            <a:pPr marL="285750" indent="-228600">
              <a:lnSpc>
                <a:spcPct val="125000"/>
              </a:lnSpc>
              <a:spcAft>
                <a:spcPts val="600"/>
              </a:spcAft>
              <a:buFont typeface="Arial" panose="020B0604020202020204" pitchFamily="34" charset="0"/>
              <a:buChar char="•"/>
            </a:pPr>
            <a:r>
              <a:rPr lang="en-US" sz="2400" dirty="0">
                <a:solidFill>
                  <a:schemeClr val="tx1">
                    <a:lumMod val="50000"/>
                    <a:alpha val="70000"/>
                  </a:schemeClr>
                </a:solidFill>
              </a:rPr>
              <a:t>Average Age of Drivers – 36 years old</a:t>
            </a:r>
          </a:p>
          <a:p>
            <a:pPr marL="285750" indent="-228600">
              <a:lnSpc>
                <a:spcPct val="125000"/>
              </a:lnSpc>
              <a:spcAft>
                <a:spcPts val="600"/>
              </a:spcAft>
              <a:buFont typeface="Arial" panose="020B0604020202020204" pitchFamily="34" charset="0"/>
              <a:buChar char="•"/>
            </a:pPr>
            <a:r>
              <a:rPr lang="en-US" sz="2400" dirty="0">
                <a:solidFill>
                  <a:schemeClr val="tx1">
                    <a:lumMod val="50000"/>
                    <a:alpha val="70000"/>
                  </a:schemeClr>
                </a:solidFill>
              </a:rPr>
              <a:t>Drivers return to base – </a:t>
            </a:r>
            <a:r>
              <a:rPr lang="en-US" sz="2400" dirty="0">
                <a:solidFill>
                  <a:schemeClr val="tx1">
                    <a:lumMod val="50000"/>
                    <a:alpha val="70000"/>
                  </a:schemeClr>
                </a:solidFill>
                <a:highlight>
                  <a:srgbClr val="69B9F6"/>
                </a:highlight>
              </a:rPr>
              <a:t>After 18 days on average</a:t>
            </a:r>
          </a:p>
        </p:txBody>
      </p:sp>
      <p:sp>
        <p:nvSpPr>
          <p:cNvPr id="2" name="Title 1">
            <a:extLst>
              <a:ext uri="{FF2B5EF4-FFF2-40B4-BE49-F238E27FC236}">
                <a16:creationId xmlns:a16="http://schemas.microsoft.com/office/drawing/2014/main" id="{F27C4858-87AB-0B92-3B7D-BADCC0939182}"/>
              </a:ext>
            </a:extLst>
          </p:cNvPr>
          <p:cNvSpPr txBox="1">
            <a:spLocks/>
          </p:cNvSpPr>
          <p:nvPr/>
        </p:nvSpPr>
        <p:spPr>
          <a:xfrm>
            <a:off x="700693" y="333074"/>
            <a:ext cx="3477608"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Driver wages</a:t>
            </a:r>
            <a:endParaRPr lang="en-PK" dirty="0"/>
          </a:p>
        </p:txBody>
      </p:sp>
      <p:pic>
        <p:nvPicPr>
          <p:cNvPr id="5" name="Picture 6" descr="Challenges and opportunities for the European transport sector">
            <a:extLst>
              <a:ext uri="{FF2B5EF4-FFF2-40B4-BE49-F238E27FC236}">
                <a16:creationId xmlns:a16="http://schemas.microsoft.com/office/drawing/2014/main" id="{24C3D14E-7577-D6F5-506F-BA817434BF1C}"/>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FCCADA3-1AA9-4D7A-A35A-65C30BB23846}"/>
              </a:ext>
            </a:extLst>
          </p:cNvPr>
          <p:cNvGraphicFramePr/>
          <p:nvPr>
            <p:extLst>
              <p:ext uri="{D42A27DB-BD31-4B8C-83A1-F6EECF244321}">
                <p14:modId xmlns:p14="http://schemas.microsoft.com/office/powerpoint/2010/main" val="2063701230"/>
              </p:ext>
            </p:extLst>
          </p:nvPr>
        </p:nvGraphicFramePr>
        <p:xfrm>
          <a:off x="3676650" y="4029075"/>
          <a:ext cx="5029200" cy="2651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9BC0234-196E-23D8-04C1-B873401812CF}"/>
              </a:ext>
            </a:extLst>
          </p:cNvPr>
          <p:cNvGraphicFramePr/>
          <p:nvPr>
            <p:extLst>
              <p:ext uri="{D42A27DB-BD31-4B8C-83A1-F6EECF244321}">
                <p14:modId xmlns:p14="http://schemas.microsoft.com/office/powerpoint/2010/main" val="2167639934"/>
              </p:ext>
            </p:extLst>
          </p:nvPr>
        </p:nvGraphicFramePr>
        <p:xfrm>
          <a:off x="6562418" y="1170592"/>
          <a:ext cx="502920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CB8BCDB-7423-FE71-4B82-68D82DB410C4}"/>
              </a:ext>
            </a:extLst>
          </p:cNvPr>
          <p:cNvGraphicFramePr/>
          <p:nvPr>
            <p:extLst>
              <p:ext uri="{D42A27DB-BD31-4B8C-83A1-F6EECF244321}">
                <p14:modId xmlns:p14="http://schemas.microsoft.com/office/powerpoint/2010/main" val="1956459357"/>
              </p:ext>
            </p:extLst>
          </p:nvPr>
        </p:nvGraphicFramePr>
        <p:xfrm>
          <a:off x="830212" y="1170592"/>
          <a:ext cx="5029200" cy="265176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14A8A6D8-2BF3-6F5D-29F2-0C888B39DF40}"/>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Other findings</a:t>
            </a:r>
            <a:endParaRPr lang="en-PK" dirty="0"/>
          </a:p>
        </p:txBody>
      </p:sp>
    </p:spTree>
    <p:extLst>
      <p:ext uri="{BB962C8B-B14F-4D97-AF65-F5344CB8AC3E}">
        <p14:creationId xmlns:p14="http://schemas.microsoft.com/office/powerpoint/2010/main" val="721012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2AC5D0D-E661-41AD-A6AA-A3BF62D230F0}"/>
              </a:ext>
            </a:extLst>
          </p:cNvPr>
          <p:cNvGraphicFramePr>
            <a:graphicFrameLocks/>
          </p:cNvGraphicFramePr>
          <p:nvPr>
            <p:extLst>
              <p:ext uri="{D42A27DB-BD31-4B8C-83A1-F6EECF244321}">
                <p14:modId xmlns:p14="http://schemas.microsoft.com/office/powerpoint/2010/main" val="1044208195"/>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0807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1" name="Picture 50">
            <a:extLst>
              <a:ext uri="{FF2B5EF4-FFF2-40B4-BE49-F238E27FC236}">
                <a16:creationId xmlns:a16="http://schemas.microsoft.com/office/drawing/2014/main" id="{1896F237-5659-4886-9C80-3119245F2824}"/>
              </a:ext>
            </a:extLst>
          </p:cNvPr>
          <p:cNvPicPr>
            <a:picLocks noChangeAspect="1"/>
          </p:cNvPicPr>
          <p:nvPr/>
        </p:nvPicPr>
        <p:blipFill rotWithShape="1">
          <a:blip r:embed="rId3"/>
          <a:srcRect t="26802"/>
          <a:stretch/>
        </p:blipFill>
        <p:spPr>
          <a:xfrm>
            <a:off x="20" y="10"/>
            <a:ext cx="12207220" cy="6857990"/>
          </a:xfrm>
          <a:prstGeom prst="rect">
            <a:avLst/>
          </a:prstGeom>
        </p:spPr>
      </p:pic>
      <p:sp>
        <p:nvSpPr>
          <p:cNvPr id="52" name="Title">
            <a:extLst>
              <a:ext uri="{FF2B5EF4-FFF2-40B4-BE49-F238E27FC236}">
                <a16:creationId xmlns:a16="http://schemas.microsoft.com/office/drawing/2014/main" id="{11E75771-8CF3-4DB9-8294-183278B35FA8}"/>
              </a:ext>
            </a:extLst>
          </p:cNvPr>
          <p:cNvSpPr txBox="1">
            <a:spLocks/>
          </p:cNvSpPr>
          <p:nvPr/>
        </p:nvSpPr>
        <p:spPr>
          <a:xfrm>
            <a:off x="885825" y="2359748"/>
            <a:ext cx="10420350" cy="2138503"/>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ROAD FREIGHT  TRANSPORT PRICES</a:t>
            </a:r>
          </a:p>
          <a:p>
            <a:r>
              <a:rPr lang="en-US" dirty="0"/>
              <a:t>AND</a:t>
            </a:r>
          </a:p>
          <a:p>
            <a:r>
              <a:rPr lang="en-US" dirty="0"/>
              <a:t>TRANSPORT COSTS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map&#10;&#10;Description automatically generated">
            <a:extLst>
              <a:ext uri="{FF2B5EF4-FFF2-40B4-BE49-F238E27FC236}">
                <a16:creationId xmlns:a16="http://schemas.microsoft.com/office/drawing/2014/main" id="{2641D802-9069-2D2D-D479-C0CD236A2E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2" t="4614" r="11238" b="4118"/>
          <a:stretch/>
        </p:blipFill>
        <p:spPr bwMode="auto">
          <a:xfrm>
            <a:off x="0" y="0"/>
            <a:ext cx="12192000" cy="6889672"/>
          </a:xfrm>
          <a:prstGeom prst="rect">
            <a:avLst/>
          </a:prstGeom>
          <a:noFill/>
          <a:ln>
            <a:solidFill>
              <a:schemeClr val="tx1">
                <a:lumMod val="65000"/>
                <a:lumOff val="35000"/>
              </a:schemeClr>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1071AE9B-87A6-AC90-98F0-0F215AD6ACE6}"/>
              </a:ext>
            </a:extLst>
          </p:cNvPr>
          <p:cNvSpPr txBox="1"/>
          <p:nvPr/>
        </p:nvSpPr>
        <p:spPr>
          <a:xfrm>
            <a:off x="7885470" y="5971479"/>
            <a:ext cx="4001729" cy="770147"/>
          </a:xfrm>
          <a:prstGeom prst="rect">
            <a:avLst/>
          </a:prstGeom>
          <a:noFill/>
        </p:spPr>
        <p:txBody>
          <a:bodyPr wrap="square">
            <a:spAutoFit/>
          </a:bodyPr>
          <a:lstStyle/>
          <a:p>
            <a:pPr marR="0" lvl="0" algn="just">
              <a:lnSpc>
                <a:spcPct val="115000"/>
              </a:lnSpc>
              <a:spcBef>
                <a:spcPts val="0"/>
              </a:spcBef>
              <a:spcAft>
                <a:spcPts val="1000"/>
              </a:spcAft>
            </a:pPr>
            <a:r>
              <a:rPr lang="en-US" sz="2000" b="1" kern="0" dirty="0">
                <a:effectLst/>
                <a:latin typeface="Arial" panose="020B0604020202020204" pitchFamily="34" charset="0"/>
                <a:ea typeface="Times New Roman" panose="02020603050405020304" pitchFamily="18" charset="0"/>
                <a:cs typeface="Times New Roman" panose="02020603050405020304" pitchFamily="18" charset="0"/>
              </a:rPr>
              <a:t>Strategic National Corridors for Road Transport</a:t>
            </a:r>
            <a:endParaRPr lang="en-PK" sz="2000" b="1" kern="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313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yellow, toy, colorful&#10;&#10;Description automatically generated">
            <a:extLst>
              <a:ext uri="{FF2B5EF4-FFF2-40B4-BE49-F238E27FC236}">
                <a16:creationId xmlns:a16="http://schemas.microsoft.com/office/drawing/2014/main" id="{454D6E17-BB7C-2E95-0E07-4ED4F76D9A8E}"/>
              </a:ext>
            </a:extLst>
          </p:cNvPr>
          <p:cNvPicPr>
            <a:picLocks noChangeAspect="1"/>
          </p:cNvPicPr>
          <p:nvPr/>
        </p:nvPicPr>
        <p:blipFill rotWithShape="1">
          <a:blip r:embed="rId2">
            <a:extLst>
              <a:ext uri="{28A0092B-C50C-407E-A947-70E740481C1C}">
                <a14:useLocalDpi xmlns:a14="http://schemas.microsoft.com/office/drawing/2010/main" val="0"/>
              </a:ext>
            </a:extLst>
          </a:blip>
          <a:srcRect b="22339"/>
          <a:stretch/>
        </p:blipFill>
        <p:spPr>
          <a:xfrm>
            <a:off x="7212724" y="3949293"/>
            <a:ext cx="4890829" cy="2793198"/>
          </a:xfrm>
          <a:prstGeom prst="rect">
            <a:avLst/>
          </a:prstGeom>
          <a:ln>
            <a:noFill/>
          </a:ln>
          <a:effectLst>
            <a:softEdge rad="112500"/>
          </a:effectLst>
        </p:spPr>
      </p:pic>
      <p:pic>
        <p:nvPicPr>
          <p:cNvPr id="10" name="Picture 9">
            <a:extLst>
              <a:ext uri="{FF2B5EF4-FFF2-40B4-BE49-F238E27FC236}">
                <a16:creationId xmlns:a16="http://schemas.microsoft.com/office/drawing/2014/main" id="{14AD30F3-EF61-18D9-6636-E2D88D59FD2C}"/>
              </a:ext>
            </a:extLst>
          </p:cNvPr>
          <p:cNvPicPr>
            <a:picLocks noChangeAspect="1"/>
          </p:cNvPicPr>
          <p:nvPr/>
        </p:nvPicPr>
        <p:blipFill>
          <a:blip r:embed="rId3"/>
          <a:stretch>
            <a:fillRect/>
          </a:stretch>
        </p:blipFill>
        <p:spPr>
          <a:xfrm>
            <a:off x="126445" y="191068"/>
            <a:ext cx="5885948" cy="6666931"/>
          </a:xfrm>
          <a:prstGeom prst="rect">
            <a:avLst/>
          </a:prstGeom>
        </p:spPr>
      </p:pic>
      <p:sp>
        <p:nvSpPr>
          <p:cNvPr id="11" name="Rectangle: Rounded Corners 10">
            <a:extLst>
              <a:ext uri="{FF2B5EF4-FFF2-40B4-BE49-F238E27FC236}">
                <a16:creationId xmlns:a16="http://schemas.microsoft.com/office/drawing/2014/main" id="{BA8A0BB4-17D0-8DE3-93E4-A932BEAF5FAD}"/>
              </a:ext>
            </a:extLst>
          </p:cNvPr>
          <p:cNvSpPr/>
          <p:nvPr/>
        </p:nvSpPr>
        <p:spPr>
          <a:xfrm>
            <a:off x="3690024" y="3524534"/>
            <a:ext cx="1131376" cy="3432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Tier-3</a:t>
            </a:r>
          </a:p>
        </p:txBody>
      </p:sp>
      <p:sp>
        <p:nvSpPr>
          <p:cNvPr id="12" name="Rectangle: Rounded Corners 11">
            <a:extLst>
              <a:ext uri="{FF2B5EF4-FFF2-40B4-BE49-F238E27FC236}">
                <a16:creationId xmlns:a16="http://schemas.microsoft.com/office/drawing/2014/main" id="{955BC265-B9DA-4185-E1DE-F07358EDBDB4}"/>
              </a:ext>
            </a:extLst>
          </p:cNvPr>
          <p:cNvSpPr/>
          <p:nvPr/>
        </p:nvSpPr>
        <p:spPr>
          <a:xfrm>
            <a:off x="3680686" y="717739"/>
            <a:ext cx="1131376" cy="3432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Tier-1</a:t>
            </a:r>
          </a:p>
        </p:txBody>
      </p:sp>
      <p:sp>
        <p:nvSpPr>
          <p:cNvPr id="13" name="Rectangle 12">
            <a:extLst>
              <a:ext uri="{FF2B5EF4-FFF2-40B4-BE49-F238E27FC236}">
                <a16:creationId xmlns:a16="http://schemas.microsoft.com/office/drawing/2014/main" id="{948406C6-3828-871C-5D9A-A634E5D04265}"/>
              </a:ext>
            </a:extLst>
          </p:cNvPr>
          <p:cNvSpPr/>
          <p:nvPr/>
        </p:nvSpPr>
        <p:spPr>
          <a:xfrm>
            <a:off x="7212724" y="731148"/>
            <a:ext cx="4503761" cy="9480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R="0" lvl="0" algn="just" rtl="0">
              <a:spcBef>
                <a:spcPts val="0"/>
              </a:spcBef>
              <a:spcAft>
                <a:spcPts val="0"/>
              </a:spcAft>
            </a:pPr>
            <a:r>
              <a:rPr lang="en-US" sz="1800" b="1" dirty="0">
                <a:effectLst/>
                <a:latin typeface="Times New Roman" panose="02020603050405020304" pitchFamily="18" charset="0"/>
                <a:ea typeface="Calibri" panose="020F0502020204030204" pitchFamily="34" charset="0"/>
                <a:cs typeface="Arial" panose="020B0604020202020204" pitchFamily="34" charset="0"/>
              </a:rPr>
              <a:t>Transport prices </a:t>
            </a:r>
            <a:r>
              <a:rPr lang="en-US" sz="1800" dirty="0">
                <a:effectLst/>
                <a:latin typeface="Times New Roman" panose="02020603050405020304" pitchFamily="18" charset="0"/>
                <a:ea typeface="Calibri" panose="020F0502020204030204" pitchFamily="34" charset="0"/>
                <a:cs typeface="Arial" panose="020B0604020202020204" pitchFamily="34" charset="0"/>
              </a:rPr>
              <a:t>– Freight Rates charged by a transport company</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74C13CA8-9156-277C-6D28-2C174A0B49E5}"/>
              </a:ext>
            </a:extLst>
          </p:cNvPr>
          <p:cNvSpPr/>
          <p:nvPr/>
        </p:nvSpPr>
        <p:spPr>
          <a:xfrm>
            <a:off x="3690024" y="1930855"/>
            <a:ext cx="1131376" cy="3432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Tier-2</a:t>
            </a:r>
          </a:p>
        </p:txBody>
      </p:sp>
      <p:sp>
        <p:nvSpPr>
          <p:cNvPr id="15" name="Rectangle 14">
            <a:extLst>
              <a:ext uri="{FF2B5EF4-FFF2-40B4-BE49-F238E27FC236}">
                <a16:creationId xmlns:a16="http://schemas.microsoft.com/office/drawing/2014/main" id="{19C16CBE-53DF-DAD5-00C0-798DED5C368C}"/>
              </a:ext>
            </a:extLst>
          </p:cNvPr>
          <p:cNvSpPr/>
          <p:nvPr/>
        </p:nvSpPr>
        <p:spPr>
          <a:xfrm>
            <a:off x="7212724" y="2051637"/>
            <a:ext cx="4503761" cy="13063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R="0" lvl="0" algn="just" rtl="0">
              <a:spcBef>
                <a:spcPts val="0"/>
              </a:spcBef>
              <a:spcAft>
                <a:spcPts val="0"/>
              </a:spcAft>
            </a:pPr>
            <a:r>
              <a:rPr lang="en-US" b="1" dirty="0">
                <a:latin typeface="Times New Roman" panose="02020603050405020304" pitchFamily="18" charset="0"/>
                <a:cs typeface="Arial" panose="020B0604020202020204" pitchFamily="34" charset="0"/>
              </a:rPr>
              <a:t>Transport costs (TC’s) </a:t>
            </a:r>
            <a:r>
              <a:rPr lang="en-US" dirty="0">
                <a:latin typeface="Times New Roman" panose="02020603050405020304" pitchFamily="18" charset="0"/>
                <a:cs typeface="Arial" panose="020B0604020202020204" pitchFamily="34" charset="0"/>
              </a:rPr>
              <a:t>= VOCs + other indirect costs, such as </a:t>
            </a:r>
            <a:r>
              <a:rPr lang="en-US" dirty="0">
                <a:highlight>
                  <a:srgbClr val="BDD7EE"/>
                </a:highlight>
                <a:latin typeface="Times New Roman" panose="02020603050405020304" pitchFamily="18" charset="0"/>
                <a:cs typeface="Arial" panose="020B0604020202020204" pitchFamily="34" charset="0"/>
              </a:rPr>
              <a:t>license, insurance, road toll</a:t>
            </a:r>
            <a:r>
              <a:rPr lang="en-US" dirty="0">
                <a:latin typeface="Times New Roman" panose="02020603050405020304" pitchFamily="18" charset="0"/>
                <a:cs typeface="Arial" panose="020B0604020202020204" pitchFamily="34" charset="0"/>
              </a:rPr>
              <a:t>, and roadblocks payments</a:t>
            </a:r>
            <a:r>
              <a:rPr lang="en-US" sz="1800" dirty="0">
                <a:effectLst/>
                <a:latin typeface="Times New Roman" panose="02020603050405020304" pitchFamily="18"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6" descr="Challenges and opportunities for the European transport sector">
            <a:extLst>
              <a:ext uri="{FF2B5EF4-FFF2-40B4-BE49-F238E27FC236}">
                <a16:creationId xmlns:a16="http://schemas.microsoft.com/office/drawing/2014/main" id="{C2C36C39-5FE1-D405-F5FC-86F4695190F1}"/>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51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04839-E520-027A-2291-87D38BC6296C}"/>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1073" y="1223810"/>
            <a:ext cx="7749853" cy="4086286"/>
          </a:xfrm>
          <a:prstGeom prst="rect">
            <a:avLst/>
          </a:prstGeom>
          <a:noFill/>
          <a:ln>
            <a:solidFill>
              <a:schemeClr val="tx1"/>
            </a:solidFill>
          </a:ln>
        </p:spPr>
      </p:pic>
      <p:sp>
        <p:nvSpPr>
          <p:cNvPr id="3" name="Title 1">
            <a:extLst>
              <a:ext uri="{FF2B5EF4-FFF2-40B4-BE49-F238E27FC236}">
                <a16:creationId xmlns:a16="http://schemas.microsoft.com/office/drawing/2014/main" id="{5C752C83-18E2-6573-3005-04E8F8CE5568}"/>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a:t>
            </a:r>
            <a:endParaRPr lang="en-PK" dirty="0"/>
          </a:p>
        </p:txBody>
      </p:sp>
      <p:sp>
        <p:nvSpPr>
          <p:cNvPr id="5" name="TextBox 4">
            <a:extLst>
              <a:ext uri="{FF2B5EF4-FFF2-40B4-BE49-F238E27FC236}">
                <a16:creationId xmlns:a16="http://schemas.microsoft.com/office/drawing/2014/main" id="{60AB81CC-8D52-DC10-061A-81D1C649300C}"/>
              </a:ext>
            </a:extLst>
          </p:cNvPr>
          <p:cNvSpPr txBox="1"/>
          <p:nvPr/>
        </p:nvSpPr>
        <p:spPr>
          <a:xfrm>
            <a:off x="1192585" y="5572430"/>
            <a:ext cx="9806828" cy="1057725"/>
          </a:xfrm>
          <a:prstGeom prst="rect">
            <a:avLst/>
          </a:prstGeom>
          <a:noFill/>
        </p:spPr>
        <p:txBody>
          <a:bodyPr wrap="square">
            <a:spAutoFit/>
          </a:bodyPr>
          <a:lstStyle/>
          <a:p>
            <a:pPr marL="285750" marR="0" indent="-28575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Transport prices in Pakistan are the lowest. </a:t>
            </a:r>
          </a:p>
          <a:p>
            <a:pPr marL="285750" marR="0" indent="-28575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Prices (per ton-kilometer (</a:t>
            </a:r>
            <a:r>
              <a:rPr lang="en-US" sz="1600" dirty="0" err="1">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tkm</a:t>
            </a: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 on the   Central   African   Douala–</a:t>
            </a:r>
            <a:r>
              <a:rPr lang="en-US" sz="1600" dirty="0" err="1">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N’Djame´na</a:t>
            </a: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 route (linking Cameroon with Chad) - more than five times higher than in Pakistan.</a:t>
            </a:r>
            <a:endParaRPr lang="en-PK" sz="1600" dirty="0">
              <a:effectLst/>
              <a:latin typeface="Varela Round" panose="00000500000000000000" pitchFamily="2" charset="-79"/>
              <a:ea typeface="Arial" panose="020B0604020202020204" pitchFamily="34" charset="0"/>
              <a:cs typeface="Varela Round" panose="00000500000000000000" pitchFamily="2" charset="-79"/>
            </a:endParaRPr>
          </a:p>
        </p:txBody>
      </p:sp>
      <p:sp>
        <p:nvSpPr>
          <p:cNvPr id="4" name="TextBox 3">
            <a:extLst>
              <a:ext uri="{FF2B5EF4-FFF2-40B4-BE49-F238E27FC236}">
                <a16:creationId xmlns:a16="http://schemas.microsoft.com/office/drawing/2014/main" id="{05433B25-D07B-ED04-AAD0-433CD6A96231}"/>
              </a:ext>
            </a:extLst>
          </p:cNvPr>
          <p:cNvSpPr txBox="1"/>
          <p:nvPr/>
        </p:nvSpPr>
        <p:spPr>
          <a:xfrm>
            <a:off x="6832408" y="5310096"/>
            <a:ext cx="3138518" cy="307777"/>
          </a:xfrm>
          <a:prstGeom prst="rect">
            <a:avLst/>
          </a:prstGeom>
          <a:noFill/>
        </p:spPr>
        <p:txBody>
          <a:bodyPr wrap="square" rtlCol="0">
            <a:spAutoFit/>
          </a:bodyPr>
          <a:lstStyle/>
          <a:p>
            <a:pPr algn="r"/>
            <a:r>
              <a:rPr lang="en-US" sz="1400" dirty="0"/>
              <a:t>Source: The World Bank</a:t>
            </a:r>
            <a:endParaRPr lang="en-PK" sz="1400" dirty="0"/>
          </a:p>
        </p:txBody>
      </p:sp>
      <p:pic>
        <p:nvPicPr>
          <p:cNvPr id="6" name="Picture 6" descr="Challenges and opportunities for the European transport sector">
            <a:extLst>
              <a:ext uri="{FF2B5EF4-FFF2-40B4-BE49-F238E27FC236}">
                <a16:creationId xmlns:a16="http://schemas.microsoft.com/office/drawing/2014/main" id="{6A0CA439-A7B7-DD4D-F2BB-A2AAA7BBD78B}"/>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07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C8A0E9-8D8B-E57F-EF58-552AACA6531B}"/>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dirty="0"/>
          </a:p>
        </p:txBody>
      </p:sp>
      <p:sp>
        <p:nvSpPr>
          <p:cNvPr id="8" name="TextBox 7">
            <a:extLst>
              <a:ext uri="{FF2B5EF4-FFF2-40B4-BE49-F238E27FC236}">
                <a16:creationId xmlns:a16="http://schemas.microsoft.com/office/drawing/2014/main" id="{3856B4EE-8805-B663-59AD-FDB4DE358108}"/>
              </a:ext>
            </a:extLst>
          </p:cNvPr>
          <p:cNvSpPr txBox="1"/>
          <p:nvPr/>
        </p:nvSpPr>
        <p:spPr>
          <a:xfrm>
            <a:off x="700692" y="1467629"/>
            <a:ext cx="10601326" cy="4099712"/>
          </a:xfrm>
          <a:prstGeom prst="rect">
            <a:avLst/>
          </a:prstGeom>
          <a:noFill/>
        </p:spPr>
        <p:txBody>
          <a:bodyPr wrap="square">
            <a:spAutoFit/>
          </a:bodyPr>
          <a:lstStyle/>
          <a:p>
            <a:pPr marL="285750" marR="0" lvl="0" indent="-28575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Determination of transport prices or tariffs - tricky estimation</a:t>
            </a:r>
          </a:p>
          <a:p>
            <a:pPr marL="285750" marR="0" lvl="0" indent="-28575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Trucking costs are influenced by many factors such as </a:t>
            </a:r>
          </a:p>
          <a:p>
            <a:pPr marL="1143000" lvl="2" indent="-228600" algn="just">
              <a:lnSpc>
                <a:spcPct val="115000"/>
              </a:lnSpc>
              <a:spcAft>
                <a:spcPts val="1000"/>
              </a:spcAft>
              <a:buClrTx/>
              <a:buFont typeface="Wingdings" panose="05000000000000000000" pitchFamily="2" charset="2"/>
              <a:buChar char="ü"/>
              <a:defRPr/>
            </a:pPr>
            <a:r>
              <a:rPr kumimoji="0" lang="en-US" sz="16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Fuel prices,</a:t>
            </a:r>
          </a:p>
          <a:p>
            <a:pPr marL="1143000" lvl="2" indent="-228600" algn="just">
              <a:lnSpc>
                <a:spcPct val="115000"/>
              </a:lnSpc>
              <a:spcAft>
                <a:spcPts val="1000"/>
              </a:spcAft>
              <a:buClrTx/>
              <a:buFont typeface="Wingdings" panose="05000000000000000000" pitchFamily="2" charset="2"/>
              <a:buChar char="ü"/>
              <a:defRPr/>
            </a:pPr>
            <a:r>
              <a:rPr kumimoji="0" lang="en-US" sz="16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Distance travelled,</a:t>
            </a:r>
          </a:p>
          <a:p>
            <a:pPr marL="1143000" lvl="2" indent="-228600" algn="just">
              <a:lnSpc>
                <a:spcPct val="115000"/>
              </a:lnSpc>
              <a:spcAft>
                <a:spcPts val="1000"/>
              </a:spcAft>
              <a:buClrTx/>
              <a:buFont typeface="Wingdings" panose="05000000000000000000" pitchFamily="2" charset="2"/>
              <a:buChar char="ü"/>
              <a:defRPr/>
            </a:pPr>
            <a:r>
              <a:rPr kumimoji="0" lang="en-US" sz="16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Load capacity of freight vehicle,</a:t>
            </a:r>
          </a:p>
          <a:p>
            <a:pPr marL="1143000" lvl="2" indent="-228600" algn="just">
              <a:lnSpc>
                <a:spcPct val="115000"/>
              </a:lnSpc>
              <a:spcAft>
                <a:spcPts val="1000"/>
              </a:spcAft>
              <a:buClrTx/>
              <a:buFont typeface="Wingdings" panose="05000000000000000000" pitchFamily="2" charset="2"/>
              <a:buChar char="ü"/>
              <a:defRPr/>
            </a:pPr>
            <a:r>
              <a:rPr kumimoji="0" lang="en-US" sz="16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Market characteristics,</a:t>
            </a:r>
          </a:p>
          <a:p>
            <a:pPr marL="1143000" lvl="2" indent="-228600" algn="just">
              <a:lnSpc>
                <a:spcPct val="115000"/>
              </a:lnSpc>
              <a:spcAft>
                <a:spcPts val="1000"/>
              </a:spcAft>
              <a:buClrTx/>
              <a:buFont typeface="Wingdings" panose="05000000000000000000" pitchFamily="2" charset="2"/>
              <a:buChar char="ü"/>
              <a:defRPr/>
            </a:pPr>
            <a:r>
              <a:rPr kumimoji="0" lang="en-US" sz="16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Type of cargo, etc.</a:t>
            </a:r>
          </a:p>
          <a:p>
            <a:pPr marL="285750" marR="0" lvl="0" indent="-28575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ani" panose="020B0502040204020203" pitchFamily="18" charset="0"/>
                <a:ea typeface="Arial" panose="020B0604020202020204" pitchFamily="34" charset="0"/>
                <a:cs typeface="Vani" panose="020B0502040204020203" pitchFamily="18" charset="0"/>
              </a:rPr>
              <a:t>Also, s</a:t>
            </a:r>
            <a:r>
              <a:rPr kumimoji="0" lang="en-US" sz="18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ubject to demand and are cyclical. </a:t>
            </a:r>
          </a:p>
          <a:p>
            <a:pPr marL="285750" marR="0" lvl="0" indent="-28575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ani" panose="020B0502040204020203" pitchFamily="18" charset="0"/>
                <a:ea typeface="Arial" panose="020B0604020202020204" pitchFamily="34" charset="0"/>
                <a:cs typeface="Vani" panose="020B0502040204020203" pitchFamily="18" charset="0"/>
              </a:rPr>
              <a:t>T</a:t>
            </a:r>
            <a:r>
              <a:rPr kumimoji="0" lang="en-US" sz="18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he freight rates for , three categories of truck transport - </a:t>
            </a:r>
            <a:r>
              <a:rPr kumimoji="0" lang="en-US" sz="1800" b="0" i="0" u="none" strike="noStrike" kern="1200" cap="none" spc="0" normalizeH="0" baseline="0" noProof="0" dirty="0" err="1">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i</a:t>
            </a:r>
            <a:r>
              <a:rPr kumimoji="0" lang="en-US" sz="1800" b="0" i="0" u="none" strike="noStrike" kern="1200" cap="none" spc="0" normalizeH="0" baseline="0" noProof="0" dirty="0">
                <a:ln>
                  <a:noFill/>
                </a:ln>
                <a:solidFill>
                  <a:srgbClr val="000000"/>
                </a:solidFill>
                <a:effectLst/>
                <a:uLnTx/>
                <a:uFillTx/>
                <a:latin typeface="Vani" panose="020B0502040204020203" pitchFamily="18" charset="0"/>
                <a:ea typeface="Arial" panose="020B0604020202020204" pitchFamily="34" charset="0"/>
                <a:cs typeface="Vani" panose="020B0502040204020203" pitchFamily="18" charset="0"/>
              </a:rPr>
              <a:t>,) transportation of petroleum products; ii) transportation of containerized goods; iii) transportation of bulk cargo. </a:t>
            </a:r>
            <a:endParaRPr kumimoji="0" lang="en-PK" sz="1800" b="0" i="0" u="none" strike="noStrike" kern="1200" cap="none" spc="0" normalizeH="0" baseline="0" noProof="0" dirty="0">
              <a:ln>
                <a:noFill/>
              </a:ln>
              <a:solidFill>
                <a:prstClr val="black"/>
              </a:solidFill>
              <a:effectLst/>
              <a:uLnTx/>
              <a:uFillTx/>
              <a:latin typeface="Vani" panose="020B0502040204020203" pitchFamily="18" charset="0"/>
              <a:ea typeface="Arial" panose="020B0604020202020204" pitchFamily="34" charset="0"/>
              <a:cs typeface="Vani" panose="020B0502040204020203" pitchFamily="18" charset="0"/>
            </a:endParaRPr>
          </a:p>
        </p:txBody>
      </p:sp>
      <p:pic>
        <p:nvPicPr>
          <p:cNvPr id="2" name="Picture 1">
            <a:extLst>
              <a:ext uri="{FF2B5EF4-FFF2-40B4-BE49-F238E27FC236}">
                <a16:creationId xmlns:a16="http://schemas.microsoft.com/office/drawing/2014/main" id="{55949523-BE69-90DB-9374-F73C9B6B1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90908" y="333074"/>
            <a:ext cx="3200400" cy="3993515"/>
          </a:xfrm>
          <a:prstGeom prst="rect">
            <a:avLst/>
          </a:prstGeom>
          <a:noFill/>
        </p:spPr>
      </p:pic>
      <p:pic>
        <p:nvPicPr>
          <p:cNvPr id="4" name="Picture 6" descr="Challenges and opportunities for the European transport sector">
            <a:extLst>
              <a:ext uri="{FF2B5EF4-FFF2-40B4-BE49-F238E27FC236}">
                <a16:creationId xmlns:a16="http://schemas.microsoft.com/office/drawing/2014/main" id="{32211C21-F3CF-A320-1E7A-51D517945E7E}"/>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22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9;p37">
            <a:extLst>
              <a:ext uri="{FF2B5EF4-FFF2-40B4-BE49-F238E27FC236}">
                <a16:creationId xmlns:a16="http://schemas.microsoft.com/office/drawing/2014/main" id="{3F69AD5C-AB55-D94B-65EC-D711F5DA4E67}"/>
              </a:ext>
            </a:extLst>
          </p:cNvPr>
          <p:cNvSpPr txBox="1">
            <a:spLocks/>
          </p:cNvSpPr>
          <p:nvPr/>
        </p:nvSpPr>
        <p:spPr>
          <a:xfrm>
            <a:off x="655320" y="365125"/>
            <a:ext cx="5120114" cy="1692794"/>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4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Overview of Transport Sector in Pakistan </a:t>
            </a:r>
            <a:r>
              <a:rPr lang="en-US" sz="3200" b="0" dirty="0">
                <a:latin typeface="Rockwell Condensed" panose="02060603050405020104" pitchFamily="18" charset="0"/>
              </a:rPr>
              <a:t>(cont.)</a:t>
            </a:r>
            <a:endParaRPr lang="en-US" b="0" dirty="0">
              <a:latin typeface="Rockwell Condensed" panose="02060603050405020104" pitchFamily="18" charset="0"/>
            </a:endParaRPr>
          </a:p>
        </p:txBody>
      </p:sp>
      <p:cxnSp>
        <p:nvCxnSpPr>
          <p:cNvPr id="4" name="Straight Arrow Connector 3">
            <a:extLst>
              <a:ext uri="{FF2B5EF4-FFF2-40B4-BE49-F238E27FC236}">
                <a16:creationId xmlns:a16="http://schemas.microsoft.com/office/drawing/2014/main" id="{0C76C29C-44E0-41C4-6337-B2550F0D0A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33651465-8072-ACD2-3BA5-2A1F5FD89835}"/>
              </a:ext>
            </a:extLst>
          </p:cNvPr>
          <p:cNvSpPr txBox="1">
            <a:spLocks/>
          </p:cNvSpPr>
          <p:nvPr/>
        </p:nvSpPr>
        <p:spPr>
          <a:xfrm>
            <a:off x="655321" y="2575033"/>
            <a:ext cx="5223528" cy="39178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228600" algn="just">
              <a:lnSpc>
                <a:spcPct val="90000"/>
              </a:lnSpc>
              <a:spcBef>
                <a:spcPts val="600"/>
              </a:spcBef>
              <a:spcAft>
                <a:spcPts val="600"/>
              </a:spcAft>
              <a:buFont typeface="Arial" panose="020B0604020202020204" pitchFamily="34" charset="0"/>
              <a:buChar char="•"/>
            </a:pPr>
            <a:r>
              <a:rPr lang="en-US" sz="1800" dirty="0">
                <a:solidFill>
                  <a:schemeClr val="tx1"/>
                </a:solidFill>
                <a:effectLst/>
                <a:latin typeface="+mn-lt"/>
                <a:ea typeface="+mn-ea"/>
                <a:cs typeface="+mn-cs"/>
              </a:rPr>
              <a:t>National Transport Policy – approved in November 2018 by Federal Cabinet</a:t>
            </a:r>
          </a:p>
          <a:p>
            <a:pPr marL="342900" indent="-228600" algn="just">
              <a:lnSpc>
                <a:spcPct val="90000"/>
              </a:lnSpc>
              <a:spcBef>
                <a:spcPts val="600"/>
              </a:spcBef>
              <a:spcAft>
                <a:spcPts val="600"/>
              </a:spcAft>
              <a:buFont typeface="Arial" panose="020B0604020202020204" pitchFamily="34" charset="0"/>
              <a:buChar char="•"/>
            </a:pPr>
            <a:r>
              <a:rPr lang="en-US" sz="1800" dirty="0">
                <a:solidFill>
                  <a:schemeClr val="tx1"/>
                </a:solidFill>
                <a:effectLst/>
                <a:latin typeface="+mn-lt"/>
                <a:ea typeface="+mn-ea"/>
                <a:cs typeface="+mn-cs"/>
              </a:rPr>
              <a:t>Attempt to create a safe, efficient, and sustainable transport system to realize Pakistan’s Vision 2025</a:t>
            </a:r>
          </a:p>
          <a:p>
            <a:pPr marL="342900" indent="-228600" algn="just">
              <a:lnSpc>
                <a:spcPct val="90000"/>
              </a:lnSpc>
              <a:spcBef>
                <a:spcPts val="600"/>
              </a:spcBef>
              <a:spcAft>
                <a:spcPts val="600"/>
              </a:spcAft>
              <a:buFont typeface="Arial" panose="020B0604020202020204" pitchFamily="34" charset="0"/>
              <a:buChar char="•"/>
            </a:pPr>
            <a:r>
              <a:rPr lang="en-US" sz="1800" dirty="0">
                <a:solidFill>
                  <a:schemeClr val="tx1"/>
                </a:solidFill>
                <a:latin typeface="+mn-lt"/>
                <a:ea typeface="+mn-ea"/>
                <a:cs typeface="+mn-cs"/>
              </a:rPr>
              <a:t>Modernizing Transportation Infrastructure &amp; Greater Regional Connectivity – </a:t>
            </a:r>
            <a:r>
              <a:rPr lang="en-US" sz="1800" b="1" dirty="0">
                <a:solidFill>
                  <a:schemeClr val="tx1"/>
                </a:solidFill>
                <a:highlight>
                  <a:srgbClr val="FFFF00"/>
                </a:highlight>
                <a:latin typeface="+mn-lt"/>
                <a:ea typeface="+mn-ea"/>
                <a:cs typeface="+mn-cs"/>
              </a:rPr>
              <a:t>Pillar VII </a:t>
            </a:r>
            <a:r>
              <a:rPr lang="en-US" sz="1800" dirty="0">
                <a:solidFill>
                  <a:schemeClr val="tx1"/>
                </a:solidFill>
                <a:latin typeface="+mn-lt"/>
                <a:ea typeface="+mn-ea"/>
                <a:cs typeface="+mn-cs"/>
              </a:rPr>
              <a:t>of Pakistan’s Vision 2025 </a:t>
            </a:r>
          </a:p>
          <a:p>
            <a:pPr marL="342900" indent="-228600" algn="just">
              <a:lnSpc>
                <a:spcPct val="90000"/>
              </a:lnSpc>
              <a:spcBef>
                <a:spcPts val="600"/>
              </a:spcBef>
              <a:spcAft>
                <a:spcPts val="600"/>
              </a:spcAft>
              <a:buFont typeface="Arial" panose="020B0604020202020204" pitchFamily="34" charset="0"/>
              <a:buChar char="•"/>
            </a:pPr>
            <a:r>
              <a:rPr lang="en-US" sz="1800" dirty="0">
                <a:solidFill>
                  <a:schemeClr val="tx1"/>
                </a:solidFill>
                <a:effectLst/>
                <a:latin typeface="+mn-lt"/>
                <a:ea typeface="+mn-ea"/>
                <a:cs typeface="+mn-cs"/>
              </a:rPr>
              <a:t>“National Freight and Logistics Policy (NFLP)” - recently approved by ECC in principle for implementation</a:t>
            </a:r>
            <a:endParaRPr lang="en-US" sz="1800" dirty="0">
              <a:solidFill>
                <a:schemeClr val="tx1"/>
              </a:solidFill>
              <a:latin typeface="+mn-lt"/>
              <a:ea typeface="+mn-ea"/>
              <a:cs typeface="+mn-cs"/>
            </a:endParaRPr>
          </a:p>
        </p:txBody>
      </p:sp>
      <p:pic>
        <p:nvPicPr>
          <p:cNvPr id="6" name="Picture 5">
            <a:extLst>
              <a:ext uri="{FF2B5EF4-FFF2-40B4-BE49-F238E27FC236}">
                <a16:creationId xmlns:a16="http://schemas.microsoft.com/office/drawing/2014/main" id="{DE290B79-138B-4EA6-5C54-24779F26ACAE}"/>
              </a:ext>
            </a:extLst>
          </p:cNvPr>
          <p:cNvPicPr>
            <a:picLocks noChangeAspect="1"/>
          </p:cNvPicPr>
          <p:nvPr/>
        </p:nvPicPr>
        <p:blipFill rotWithShape="1">
          <a:blip r:embed="rId2"/>
          <a:srcRect l="37600" r="2334"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2" name="Picture 6" descr="Challenges and opportunities for the European transport sector">
            <a:extLst>
              <a:ext uri="{FF2B5EF4-FFF2-40B4-BE49-F238E27FC236}">
                <a16:creationId xmlns:a16="http://schemas.microsoft.com/office/drawing/2014/main" id="{5314327D-1A63-CDBD-06DB-2E83CBE12E94}"/>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052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C8A8AD5-9E5D-917B-194C-8573FA0F010A}"/>
              </a:ext>
            </a:extLst>
          </p:cNvPr>
          <p:cNvGraphicFramePr>
            <a:graphicFrameLocks noGrp="1"/>
          </p:cNvGraphicFramePr>
          <p:nvPr>
            <p:extLst>
              <p:ext uri="{D42A27DB-BD31-4B8C-83A1-F6EECF244321}">
                <p14:modId xmlns:p14="http://schemas.microsoft.com/office/powerpoint/2010/main" val="2388322339"/>
              </p:ext>
            </p:extLst>
          </p:nvPr>
        </p:nvGraphicFramePr>
        <p:xfrm>
          <a:off x="454025" y="2404269"/>
          <a:ext cx="11147426" cy="2039605"/>
        </p:xfrm>
        <a:graphic>
          <a:graphicData uri="http://schemas.openxmlformats.org/drawingml/2006/table">
            <a:tbl>
              <a:tblPr firstRow="1" firstCol="1" bandRow="1">
                <a:tableStyleId>{3C2FFA5D-87B4-456A-9821-1D502468CF0F}</a:tableStyleId>
              </a:tblPr>
              <a:tblGrid>
                <a:gridCol w="778888">
                  <a:extLst>
                    <a:ext uri="{9D8B030D-6E8A-4147-A177-3AD203B41FA5}">
                      <a16:colId xmlns:a16="http://schemas.microsoft.com/office/drawing/2014/main" val="289969183"/>
                    </a:ext>
                  </a:extLst>
                </a:gridCol>
                <a:gridCol w="4199551">
                  <a:extLst>
                    <a:ext uri="{9D8B030D-6E8A-4147-A177-3AD203B41FA5}">
                      <a16:colId xmlns:a16="http://schemas.microsoft.com/office/drawing/2014/main" val="3539083609"/>
                    </a:ext>
                  </a:extLst>
                </a:gridCol>
                <a:gridCol w="1676573">
                  <a:extLst>
                    <a:ext uri="{9D8B030D-6E8A-4147-A177-3AD203B41FA5}">
                      <a16:colId xmlns:a16="http://schemas.microsoft.com/office/drawing/2014/main" val="3233697767"/>
                    </a:ext>
                  </a:extLst>
                </a:gridCol>
                <a:gridCol w="1678803">
                  <a:extLst>
                    <a:ext uri="{9D8B030D-6E8A-4147-A177-3AD203B41FA5}">
                      <a16:colId xmlns:a16="http://schemas.microsoft.com/office/drawing/2014/main" val="2618639241"/>
                    </a:ext>
                  </a:extLst>
                </a:gridCol>
                <a:gridCol w="1678803">
                  <a:extLst>
                    <a:ext uri="{9D8B030D-6E8A-4147-A177-3AD203B41FA5}">
                      <a16:colId xmlns:a16="http://schemas.microsoft.com/office/drawing/2014/main" val="2734079805"/>
                    </a:ext>
                  </a:extLst>
                </a:gridCol>
                <a:gridCol w="1134808">
                  <a:extLst>
                    <a:ext uri="{9D8B030D-6E8A-4147-A177-3AD203B41FA5}">
                      <a16:colId xmlns:a16="http://schemas.microsoft.com/office/drawing/2014/main" val="2569915257"/>
                    </a:ext>
                  </a:extLst>
                </a:gridCol>
              </a:tblGrid>
              <a:tr h="331101">
                <a:tc rowSpan="2">
                  <a:txBody>
                    <a:bodyPr/>
                    <a:lstStyle/>
                    <a:p>
                      <a:pPr marL="0" marR="0" algn="ctr">
                        <a:lnSpc>
                          <a:spcPct val="115000"/>
                        </a:lnSpc>
                        <a:spcBef>
                          <a:spcPts val="0"/>
                        </a:spcBef>
                        <a:spcAft>
                          <a:spcPts val="0"/>
                        </a:spcAft>
                      </a:pPr>
                      <a:r>
                        <a:rPr lang="en-PK" sz="1400">
                          <a:effectLst/>
                        </a:rPr>
                        <a:t>S. No</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0"/>
                        </a:spcAft>
                      </a:pPr>
                      <a:r>
                        <a:rPr lang="en-PK" sz="1400" dirty="0">
                          <a:effectLst/>
                        </a:rPr>
                        <a:t>Routes</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3">
                  <a:txBody>
                    <a:bodyPr/>
                    <a:lstStyle/>
                    <a:p>
                      <a:pPr marL="0" marR="0" algn="ctr">
                        <a:lnSpc>
                          <a:spcPct val="115000"/>
                        </a:lnSpc>
                        <a:spcBef>
                          <a:spcPts val="0"/>
                        </a:spcBef>
                        <a:spcAft>
                          <a:spcPts val="0"/>
                        </a:spcAft>
                      </a:pPr>
                      <a:r>
                        <a:rPr lang="en-PK" sz="1400" dirty="0">
                          <a:effectLst/>
                        </a:rPr>
                        <a:t>Distance (Round Trip) / Kms</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rowSpan="2">
                  <a:txBody>
                    <a:bodyPr/>
                    <a:lstStyle/>
                    <a:p>
                      <a:pPr marL="0" marR="0" algn="ctr">
                        <a:lnSpc>
                          <a:spcPct val="115000"/>
                        </a:lnSpc>
                        <a:spcBef>
                          <a:spcPts val="0"/>
                        </a:spcBef>
                        <a:spcAft>
                          <a:spcPts val="0"/>
                        </a:spcAft>
                      </a:pPr>
                      <a:r>
                        <a:rPr lang="en-PK" sz="1400" dirty="0">
                          <a:effectLst/>
                        </a:rPr>
                        <a:t>Freight / Rs. Per kilolitre</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5376108"/>
                  </a:ext>
                </a:extLst>
              </a:tr>
              <a:tr h="359827">
                <a:tc vMerge="1">
                  <a:txBody>
                    <a:bodyPr/>
                    <a:lstStyle/>
                    <a:p>
                      <a:endParaRPr lang="en-PK"/>
                    </a:p>
                  </a:txBody>
                  <a:tcPr/>
                </a:tc>
                <a:tc vMerge="1">
                  <a:txBody>
                    <a:bodyPr/>
                    <a:lstStyle/>
                    <a:p>
                      <a:endParaRPr lang="en-PK"/>
                    </a:p>
                  </a:txBody>
                  <a:tcPr/>
                </a:tc>
                <a:tc>
                  <a:txBody>
                    <a:bodyPr/>
                    <a:lstStyle/>
                    <a:p>
                      <a:pPr marL="0" marR="0" algn="ctr">
                        <a:lnSpc>
                          <a:spcPct val="115000"/>
                        </a:lnSpc>
                        <a:spcBef>
                          <a:spcPts val="0"/>
                        </a:spcBef>
                        <a:spcAft>
                          <a:spcPts val="0"/>
                        </a:spcAft>
                      </a:pPr>
                      <a:r>
                        <a:rPr lang="en-PK" sz="1400" b="1" dirty="0">
                          <a:effectLst/>
                        </a:rPr>
                        <a:t>Plain</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1" dirty="0">
                          <a:effectLst/>
                        </a:rPr>
                        <a:t>Hilly</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1" dirty="0">
                          <a:effectLst/>
                        </a:rPr>
                        <a:t>Total</a:t>
                      </a:r>
                      <a:endParaRPr lang="en-PK"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vMerge="1">
                  <a:txBody>
                    <a:bodyPr/>
                    <a:lstStyle/>
                    <a:p>
                      <a:endParaRPr lang="en-PK"/>
                    </a:p>
                  </a:txBody>
                  <a:tcPr/>
                </a:tc>
                <a:extLst>
                  <a:ext uri="{0D108BD9-81ED-4DB2-BD59-A6C34878D82A}">
                    <a16:rowId xmlns:a16="http://schemas.microsoft.com/office/drawing/2014/main" val="412919462"/>
                  </a:ext>
                </a:extLst>
              </a:tr>
              <a:tr h="331101">
                <a:tc>
                  <a:txBody>
                    <a:bodyPr/>
                    <a:lstStyle/>
                    <a:p>
                      <a:pPr marL="0" marR="0" algn="ctr">
                        <a:lnSpc>
                          <a:spcPct val="115000"/>
                        </a:lnSpc>
                        <a:spcBef>
                          <a:spcPts val="0"/>
                        </a:spcBef>
                        <a:spcAft>
                          <a:spcPts val="0"/>
                        </a:spcAft>
                      </a:pPr>
                      <a:r>
                        <a:rPr lang="en-PK" sz="1400">
                          <a:effectLst/>
                        </a:rPr>
                        <a:t>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PK" sz="1400">
                          <a:effectLst/>
                        </a:rPr>
                        <a:t>Karachi - Peshawar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2,878</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98</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2,976</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8,397</a:t>
                      </a:r>
                      <a:endParaRPr lang="en-PK" sz="16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7502513"/>
                  </a:ext>
                </a:extLst>
              </a:tr>
              <a:tr h="331101">
                <a:tc>
                  <a:txBody>
                    <a:bodyPr/>
                    <a:lstStyle/>
                    <a:p>
                      <a:pPr marL="0" marR="0" algn="ctr">
                        <a:lnSpc>
                          <a:spcPct val="115000"/>
                        </a:lnSpc>
                        <a:spcBef>
                          <a:spcPts val="0"/>
                        </a:spcBef>
                        <a:spcAft>
                          <a:spcPts val="0"/>
                        </a:spcAft>
                      </a:pPr>
                      <a:r>
                        <a:rPr lang="en-PK" sz="1400">
                          <a:effectLst/>
                        </a:rPr>
                        <a:t>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PK" sz="1400">
                          <a:effectLst/>
                        </a:rPr>
                        <a:t>Karachi - Lahore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2,574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2,574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7,066</a:t>
                      </a:r>
                      <a:endParaRPr lang="en-PK" sz="16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7830448"/>
                  </a:ext>
                </a:extLst>
              </a:tr>
              <a:tr h="331101">
                <a:tc>
                  <a:txBody>
                    <a:bodyPr/>
                    <a:lstStyle/>
                    <a:p>
                      <a:pPr marL="0" marR="0" algn="ctr">
                        <a:lnSpc>
                          <a:spcPct val="115000"/>
                        </a:lnSpc>
                        <a:spcBef>
                          <a:spcPts val="0"/>
                        </a:spcBef>
                        <a:spcAft>
                          <a:spcPts val="0"/>
                        </a:spcAft>
                      </a:pPr>
                      <a:r>
                        <a:rPr lang="en-PK" sz="1400">
                          <a:effectLst/>
                        </a:rPr>
                        <a:t>3</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PK" sz="1400">
                          <a:effectLst/>
                        </a:rPr>
                        <a:t>Karachi - Faisalabad </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2,352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2,352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6,457</a:t>
                      </a:r>
                      <a:endParaRPr lang="en-PK" sz="16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8997421"/>
                  </a:ext>
                </a:extLst>
              </a:tr>
              <a:tr h="331101">
                <a:tc>
                  <a:txBody>
                    <a:bodyPr/>
                    <a:lstStyle/>
                    <a:p>
                      <a:pPr marL="0" marR="0" algn="ctr">
                        <a:lnSpc>
                          <a:spcPct val="115000"/>
                        </a:lnSpc>
                        <a:spcBef>
                          <a:spcPts val="0"/>
                        </a:spcBef>
                        <a:spcAft>
                          <a:spcPts val="0"/>
                        </a:spcAft>
                      </a:pPr>
                      <a:r>
                        <a:rPr lang="en-PK" sz="1400">
                          <a:effectLst/>
                        </a:rPr>
                        <a:t>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PK" sz="1400">
                          <a:effectLst/>
                        </a:rPr>
                        <a:t>Karachi - Quetta</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914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526</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1,440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5,246</a:t>
                      </a:r>
                      <a:endParaRPr lang="en-PK" sz="16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8230041"/>
                  </a:ext>
                </a:extLst>
              </a:tr>
            </a:tbl>
          </a:graphicData>
        </a:graphic>
      </p:graphicFrame>
      <p:sp>
        <p:nvSpPr>
          <p:cNvPr id="5" name="TextBox 4">
            <a:extLst>
              <a:ext uri="{FF2B5EF4-FFF2-40B4-BE49-F238E27FC236}">
                <a16:creationId xmlns:a16="http://schemas.microsoft.com/office/drawing/2014/main" id="{F1313837-72EF-CED8-8D78-DD989AFFC7F1}"/>
              </a:ext>
            </a:extLst>
          </p:cNvPr>
          <p:cNvSpPr txBox="1"/>
          <p:nvPr/>
        </p:nvSpPr>
        <p:spPr>
          <a:xfrm>
            <a:off x="2095499" y="1257414"/>
            <a:ext cx="7747819" cy="78047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15000"/>
              </a:lnSpc>
              <a:spcBef>
                <a:spcPts val="0"/>
              </a:spcBef>
              <a:spcAft>
                <a:spcPts val="1000"/>
              </a:spcAft>
            </a:pPr>
            <a:r>
              <a:rPr lang="en-US" sz="2000" b="1" dirty="0">
                <a:latin typeface="Sabon Next LT" panose="02000500000000000000" pitchFamily="2" charset="0"/>
                <a:ea typeface="Arial" panose="020B0604020202020204" pitchFamily="34" charset="0"/>
                <a:cs typeface="Sabon Next LT" panose="02000500000000000000" pitchFamily="2" charset="0"/>
              </a:rPr>
              <a:t>Petroleum Products - </a:t>
            </a:r>
            <a:r>
              <a:rPr lang="en-US" sz="2000" b="1" dirty="0">
                <a:effectLst/>
                <a:latin typeface="Sabon Next LT" panose="02000500000000000000" pitchFamily="2" charset="0"/>
                <a:ea typeface="Arial" panose="020B0604020202020204" pitchFamily="34" charset="0"/>
                <a:cs typeface="Sabon Next LT" panose="02000500000000000000" pitchFamily="2" charset="0"/>
              </a:rPr>
              <a:t>Freight Charges for Major Routes in Pakistan (Source: PSO)</a:t>
            </a:r>
            <a:endParaRPr lang="en-PK" sz="2000" b="1" dirty="0">
              <a:effectLst/>
              <a:latin typeface="Sabon Next LT" panose="02000500000000000000" pitchFamily="2" charset="0"/>
              <a:ea typeface="Arial" panose="020B0604020202020204" pitchFamily="34" charset="0"/>
              <a:cs typeface="Sabon Next LT" panose="02000500000000000000" pitchFamily="2" charset="0"/>
            </a:endParaRPr>
          </a:p>
        </p:txBody>
      </p:sp>
      <p:sp>
        <p:nvSpPr>
          <p:cNvPr id="2" name="Title 1">
            <a:extLst>
              <a:ext uri="{FF2B5EF4-FFF2-40B4-BE49-F238E27FC236}">
                <a16:creationId xmlns:a16="http://schemas.microsoft.com/office/drawing/2014/main" id="{3A2E66C1-5373-BA61-3FB5-E3303EEC8249}"/>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sp>
        <p:nvSpPr>
          <p:cNvPr id="6" name="TextBox 5">
            <a:extLst>
              <a:ext uri="{FF2B5EF4-FFF2-40B4-BE49-F238E27FC236}">
                <a16:creationId xmlns:a16="http://schemas.microsoft.com/office/drawing/2014/main" id="{6BE56FF7-D828-C52D-83E7-445AEC0D0256}"/>
              </a:ext>
            </a:extLst>
          </p:cNvPr>
          <p:cNvSpPr txBox="1"/>
          <p:nvPr/>
        </p:nvSpPr>
        <p:spPr>
          <a:xfrm>
            <a:off x="8229600" y="4541685"/>
            <a:ext cx="3048003" cy="307777"/>
          </a:xfrm>
          <a:prstGeom prst="rect">
            <a:avLst/>
          </a:prstGeom>
          <a:noFill/>
        </p:spPr>
        <p:txBody>
          <a:bodyPr wrap="square">
            <a:spAutoFit/>
          </a:bodyPr>
          <a:lstStyle/>
          <a:p>
            <a:pPr algn="r"/>
            <a:r>
              <a:rPr lang="en-US"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*Data as per 29</a:t>
            </a:r>
            <a:r>
              <a:rPr lang="en-US" sz="1400" baseline="30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a:t>
            </a:r>
            <a:r>
              <a:rPr lang="en-US"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September 2021 </a:t>
            </a:r>
            <a:endParaRPr lang="en-PK" sz="1400" dirty="0"/>
          </a:p>
        </p:txBody>
      </p:sp>
      <p:sp>
        <p:nvSpPr>
          <p:cNvPr id="8" name="TextBox 7">
            <a:extLst>
              <a:ext uri="{FF2B5EF4-FFF2-40B4-BE49-F238E27FC236}">
                <a16:creationId xmlns:a16="http://schemas.microsoft.com/office/drawing/2014/main" id="{A720434D-ECF6-8BA3-DBBC-5A03BBF8D907}"/>
              </a:ext>
            </a:extLst>
          </p:cNvPr>
          <p:cNvSpPr txBox="1"/>
          <p:nvPr/>
        </p:nvSpPr>
        <p:spPr>
          <a:xfrm>
            <a:off x="454025" y="5116800"/>
            <a:ext cx="10823577" cy="646331"/>
          </a:xfrm>
          <a:prstGeom prst="rect">
            <a:avLst/>
          </a:prstGeom>
          <a:noFill/>
        </p:spPr>
        <p:txBody>
          <a:bodyPr wrap="square">
            <a:spAutoFit/>
          </a:bodyPr>
          <a:lstStyle>
            <a:defPPr marR="0" lvl="0" algn="l" rtl="0">
              <a:lnSpc>
                <a:spcPct val="100000"/>
              </a:lnSpc>
              <a:spcBef>
                <a:spcPts val="0"/>
              </a:spcBef>
              <a:spcAft>
                <a:spcPts val="0"/>
              </a:spcAft>
            </a:defPPr>
            <a:lvl1pPr marL="285750" indent="-285750" algn="just">
              <a:lnSpc>
                <a:spcPct val="115000"/>
              </a:lnSpc>
              <a:spcAft>
                <a:spcPts val="1000"/>
              </a:spcAft>
              <a:buFont typeface="Arial" panose="020B0604020202020204" pitchFamily="34" charset="0"/>
              <a:buChar char="•"/>
              <a:defRPr sz="16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Trucking (Road) freight rates for transportation of petroleum products are based on the round-trip distance (RTD) from the supply source to the destination (delivered location)</a:t>
            </a:r>
            <a:endParaRPr lang="en-PK" dirty="0"/>
          </a:p>
        </p:txBody>
      </p:sp>
      <p:pic>
        <p:nvPicPr>
          <p:cNvPr id="4" name="Picture 6" descr="Challenges and opportunities for the European transport sector">
            <a:extLst>
              <a:ext uri="{FF2B5EF4-FFF2-40B4-BE49-F238E27FC236}">
                <a16:creationId xmlns:a16="http://schemas.microsoft.com/office/drawing/2014/main" id="{13FFF77B-11D3-1D55-2F5B-711EDD53415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931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2D3AEC4-3F74-CD5D-1896-3C929C90F848}"/>
              </a:ext>
            </a:extLst>
          </p:cNvPr>
          <p:cNvGraphicFramePr>
            <a:graphicFrameLocks noGrp="1"/>
          </p:cNvGraphicFramePr>
          <p:nvPr>
            <p:extLst>
              <p:ext uri="{D42A27DB-BD31-4B8C-83A1-F6EECF244321}">
                <p14:modId xmlns:p14="http://schemas.microsoft.com/office/powerpoint/2010/main" val="2832709661"/>
              </p:ext>
            </p:extLst>
          </p:nvPr>
        </p:nvGraphicFramePr>
        <p:xfrm>
          <a:off x="466725" y="1937372"/>
          <a:ext cx="11385547" cy="4764341"/>
        </p:xfrm>
        <a:graphic>
          <a:graphicData uri="http://schemas.openxmlformats.org/drawingml/2006/table">
            <a:tbl>
              <a:tblPr firstRow="1" firstCol="1" bandRow="1">
                <a:tableStyleId>{3C2FFA5D-87B4-456A-9821-1D502468CF0F}</a:tableStyleId>
              </a:tblPr>
              <a:tblGrid>
                <a:gridCol w="3063325">
                  <a:extLst>
                    <a:ext uri="{9D8B030D-6E8A-4147-A177-3AD203B41FA5}">
                      <a16:colId xmlns:a16="http://schemas.microsoft.com/office/drawing/2014/main" val="781835235"/>
                    </a:ext>
                  </a:extLst>
                </a:gridCol>
                <a:gridCol w="1387037">
                  <a:extLst>
                    <a:ext uri="{9D8B030D-6E8A-4147-A177-3AD203B41FA5}">
                      <a16:colId xmlns:a16="http://schemas.microsoft.com/office/drawing/2014/main" val="3571642364"/>
                    </a:ext>
                  </a:extLst>
                </a:gridCol>
                <a:gridCol w="1387037">
                  <a:extLst>
                    <a:ext uri="{9D8B030D-6E8A-4147-A177-3AD203B41FA5}">
                      <a16:colId xmlns:a16="http://schemas.microsoft.com/office/drawing/2014/main" val="1033973388"/>
                    </a:ext>
                  </a:extLst>
                </a:gridCol>
                <a:gridCol w="1387037">
                  <a:extLst>
                    <a:ext uri="{9D8B030D-6E8A-4147-A177-3AD203B41FA5}">
                      <a16:colId xmlns:a16="http://schemas.microsoft.com/office/drawing/2014/main" val="2020784359"/>
                    </a:ext>
                  </a:extLst>
                </a:gridCol>
                <a:gridCol w="1387037">
                  <a:extLst>
                    <a:ext uri="{9D8B030D-6E8A-4147-A177-3AD203B41FA5}">
                      <a16:colId xmlns:a16="http://schemas.microsoft.com/office/drawing/2014/main" val="3410222218"/>
                    </a:ext>
                  </a:extLst>
                </a:gridCol>
                <a:gridCol w="1387037">
                  <a:extLst>
                    <a:ext uri="{9D8B030D-6E8A-4147-A177-3AD203B41FA5}">
                      <a16:colId xmlns:a16="http://schemas.microsoft.com/office/drawing/2014/main" val="1212166351"/>
                    </a:ext>
                  </a:extLst>
                </a:gridCol>
                <a:gridCol w="1387037">
                  <a:extLst>
                    <a:ext uri="{9D8B030D-6E8A-4147-A177-3AD203B41FA5}">
                      <a16:colId xmlns:a16="http://schemas.microsoft.com/office/drawing/2014/main" val="2260807269"/>
                    </a:ext>
                  </a:extLst>
                </a:gridCol>
              </a:tblGrid>
              <a:tr h="286266">
                <a:tc gridSpan="7">
                  <a:txBody>
                    <a:bodyPr/>
                    <a:lstStyle/>
                    <a:p>
                      <a:pPr marL="0" marR="0" algn="ctr">
                        <a:lnSpc>
                          <a:spcPct val="115000"/>
                        </a:lnSpc>
                        <a:spcBef>
                          <a:spcPts val="0"/>
                        </a:spcBef>
                        <a:spcAft>
                          <a:spcPts val="0"/>
                        </a:spcAft>
                      </a:pPr>
                      <a:r>
                        <a:rPr lang="en-PK" sz="1200" dirty="0">
                          <a:effectLst/>
                        </a:rPr>
                        <a:t>Motorways &amp; National Highways</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2034015728"/>
                  </a:ext>
                </a:extLst>
              </a:tr>
              <a:tr h="200850">
                <a:tc rowSpan="2">
                  <a:txBody>
                    <a:bodyPr/>
                    <a:lstStyle/>
                    <a:p>
                      <a:pPr marL="0" marR="0" algn="ctr">
                        <a:lnSpc>
                          <a:spcPct val="115000"/>
                        </a:lnSpc>
                        <a:spcBef>
                          <a:spcPts val="0"/>
                        </a:spcBef>
                        <a:spcAft>
                          <a:spcPts val="0"/>
                        </a:spcAft>
                      </a:pPr>
                      <a:r>
                        <a:rPr lang="en-PK" sz="1200">
                          <a:effectLst/>
                        </a:rPr>
                        <a:t>In ton</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a:t>
                      </a:r>
                      <a:r>
                        <a:rPr lang="en-US" sz="1200">
                          <a:effectLst/>
                        </a:rPr>
                        <a:t>w</a:t>
                      </a:r>
                      <a:r>
                        <a:rPr lang="en-PK" sz="1200">
                          <a:effectLst/>
                        </a:rPr>
                        <a:t>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18-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18-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22-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0859220"/>
                  </a:ext>
                </a:extLst>
              </a:tr>
              <a:tr h="420321">
                <a:tc vMerge="1">
                  <a:txBody>
                    <a:bodyPr/>
                    <a:lstStyle/>
                    <a:p>
                      <a:endParaRPr lang="en-PK"/>
                    </a:p>
                  </a:txBody>
                  <a:tcPr/>
                </a:tc>
                <a:tc>
                  <a:txBody>
                    <a:bodyPr/>
                    <a:lstStyle/>
                    <a:p>
                      <a:pPr marL="0" marR="0" algn="ctr">
                        <a:lnSpc>
                          <a:spcPct val="115000"/>
                        </a:lnSpc>
                        <a:spcBef>
                          <a:spcPts val="0"/>
                        </a:spcBef>
                        <a:spcAft>
                          <a:spcPts val="0"/>
                        </a:spcAft>
                      </a:pPr>
                      <a:r>
                        <a:rPr lang="en-PK" sz="1200">
                          <a:effectLst/>
                        </a:rPr>
                        <a:t>2-Axle</a:t>
                      </a:r>
                      <a:endParaRPr lang="en-PK" sz="1400">
                        <a:effectLst/>
                      </a:endParaRPr>
                    </a:p>
                    <a:p>
                      <a:pPr marL="0" marR="0" algn="ctr">
                        <a:lnSpc>
                          <a:spcPct val="115000"/>
                        </a:lnSpc>
                        <a:spcBef>
                          <a:spcPts val="0"/>
                        </a:spcBef>
                        <a:spcAft>
                          <a:spcPts val="0"/>
                        </a:spcAft>
                      </a:pPr>
                      <a:r>
                        <a:rPr lang="en-PK" sz="1200">
                          <a:effectLst/>
                        </a:rPr>
                        <a:t>Rigid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3-Axle</a:t>
                      </a:r>
                      <a:endParaRPr lang="en-PK" sz="1400">
                        <a:effectLst/>
                      </a:endParaRPr>
                    </a:p>
                    <a:p>
                      <a:pPr marL="0" marR="0" algn="ctr">
                        <a:lnSpc>
                          <a:spcPct val="115000"/>
                        </a:lnSpc>
                        <a:spcBef>
                          <a:spcPts val="0"/>
                        </a:spcBef>
                        <a:spcAft>
                          <a:spcPts val="0"/>
                        </a:spcAft>
                      </a:pPr>
                      <a:r>
                        <a:rPr lang="en-PK" sz="1200">
                          <a:effectLst/>
                        </a:rPr>
                        <a:t>Rigid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4-Axle (2S2)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5-Axle (2S3)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5-Axle (3S2)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6-Axle (3S3)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4501323"/>
                  </a:ext>
                </a:extLst>
              </a:tr>
              <a:tr h="190844">
                <a:tc>
                  <a:txBody>
                    <a:bodyPr/>
                    <a:lstStyle/>
                    <a:p>
                      <a:pPr marL="0" marR="0" algn="l">
                        <a:lnSpc>
                          <a:spcPct val="115000"/>
                        </a:lnSpc>
                        <a:spcBef>
                          <a:spcPts val="0"/>
                        </a:spcBef>
                        <a:spcAft>
                          <a:spcPts val="0"/>
                        </a:spcAft>
                      </a:pPr>
                      <a:r>
                        <a:rPr lang="en-PK" sz="1050">
                          <a:effectLst/>
                        </a:rPr>
                        <a:t>Maximum Allowed Load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58.5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2081789"/>
                  </a:ext>
                </a:extLst>
              </a:tr>
              <a:tr h="190844">
                <a:tc>
                  <a:txBody>
                    <a:bodyPr/>
                    <a:lstStyle/>
                    <a:p>
                      <a:pPr marL="0" marR="0" algn="l">
                        <a:lnSpc>
                          <a:spcPct val="115000"/>
                        </a:lnSpc>
                        <a:spcBef>
                          <a:spcPts val="0"/>
                        </a:spcBef>
                        <a:spcAft>
                          <a:spcPts val="0"/>
                        </a:spcAft>
                      </a:pPr>
                      <a:r>
                        <a:rPr lang="en-PK" sz="1050">
                          <a:effectLst/>
                        </a:rPr>
                        <a:t>Average Operating Load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48.5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58.5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6297481"/>
                  </a:ext>
                </a:extLst>
              </a:tr>
              <a:tr h="190844">
                <a:tc>
                  <a:txBody>
                    <a:bodyPr/>
                    <a:lstStyle/>
                    <a:p>
                      <a:pPr marL="0" marR="0" algn="l">
                        <a:lnSpc>
                          <a:spcPct val="115000"/>
                        </a:lnSpc>
                        <a:spcBef>
                          <a:spcPts val="0"/>
                        </a:spcBef>
                        <a:spcAft>
                          <a:spcPts val="0"/>
                        </a:spcAft>
                      </a:pPr>
                      <a:r>
                        <a:rPr lang="en-PK" sz="1050">
                          <a:effectLst/>
                        </a:rPr>
                        <a:t>Average Empty Load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21</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23.5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9279574"/>
                  </a:ext>
                </a:extLst>
              </a:tr>
              <a:tr h="190844">
                <a:tc>
                  <a:txBody>
                    <a:bodyPr/>
                    <a:lstStyle/>
                    <a:p>
                      <a:pPr marL="0" marR="0" algn="l">
                        <a:lnSpc>
                          <a:spcPct val="115000"/>
                        </a:lnSpc>
                        <a:spcBef>
                          <a:spcPts val="0"/>
                        </a:spcBef>
                        <a:spcAft>
                          <a:spcPts val="0"/>
                        </a:spcAft>
                      </a:pPr>
                      <a:r>
                        <a:rPr lang="en-PK" sz="1050">
                          <a:effectLst/>
                        </a:rPr>
                        <a:t>Average </a:t>
                      </a:r>
                      <a:r>
                        <a:rPr lang="en-US" sz="1050">
                          <a:effectLst/>
                        </a:rPr>
                        <a:t>P</a:t>
                      </a:r>
                      <a:r>
                        <a:rPr lang="en-PK" sz="1050">
                          <a:effectLst/>
                        </a:rPr>
                        <a:t>ay Load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10.5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15.5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26.5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28.5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3879600"/>
                  </a:ext>
                </a:extLst>
              </a:tr>
              <a:tr h="200850">
                <a:tc gridSpan="7">
                  <a:txBody>
                    <a:bodyPr/>
                    <a:lstStyle/>
                    <a:p>
                      <a:pPr marL="0" marR="0" algn="ctr">
                        <a:lnSpc>
                          <a:spcPct val="115000"/>
                        </a:lnSpc>
                        <a:spcBef>
                          <a:spcPts val="0"/>
                        </a:spcBef>
                        <a:spcAft>
                          <a:spcPts val="0"/>
                        </a:spcAft>
                      </a:pPr>
                      <a:r>
                        <a:rPr lang="en-PK" sz="1200">
                          <a:effectLst/>
                        </a:rPr>
                        <a:t>Karachi – Peshawar, One-way Trip Distance 1488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983861416"/>
                  </a:ext>
                </a:extLst>
              </a:tr>
              <a:tr h="190844">
                <a:tc>
                  <a:txBody>
                    <a:bodyPr/>
                    <a:lstStyle/>
                    <a:p>
                      <a:pPr marL="0" marR="0" algn="l">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61,718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91,107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114,619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155,764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167,520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205,727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0628188"/>
                  </a:ext>
                </a:extLst>
              </a:tr>
              <a:tr h="190844">
                <a:tc>
                  <a:txBody>
                    <a:bodyPr/>
                    <a:lstStyle/>
                    <a:p>
                      <a:pPr marL="0" marR="0" algn="l">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15624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23064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29016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39432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42408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52080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4363945"/>
                  </a:ext>
                </a:extLst>
              </a:tr>
              <a:tr h="190844">
                <a:tc>
                  <a:txBody>
                    <a:bodyPr/>
                    <a:lstStyle/>
                    <a:p>
                      <a:pPr marL="0" marR="0" algn="l">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3.95</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highlight>
                            <a:srgbClr val="FFFF00"/>
                          </a:highlight>
                        </a:rPr>
                        <a:t>3.95</a:t>
                      </a:r>
                      <a:endParaRPr lang="en-PK" sz="140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3.95</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3.95</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3.95</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3.95</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065898"/>
                  </a:ext>
                </a:extLst>
              </a:tr>
              <a:tr h="200850">
                <a:tc gridSpan="7">
                  <a:txBody>
                    <a:bodyPr/>
                    <a:lstStyle/>
                    <a:p>
                      <a:pPr marL="0" marR="0" algn="ctr">
                        <a:lnSpc>
                          <a:spcPct val="115000"/>
                        </a:lnSpc>
                        <a:spcBef>
                          <a:spcPts val="0"/>
                        </a:spcBef>
                        <a:spcAft>
                          <a:spcPts val="0"/>
                        </a:spcAft>
                      </a:pPr>
                      <a:r>
                        <a:rPr lang="en-PK" sz="1200">
                          <a:effectLst/>
                        </a:rPr>
                        <a:t>Karachi – Lahore, One-way Trip Distance 1287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309387577"/>
                  </a:ext>
                </a:extLst>
              </a:tr>
              <a:tr h="190844">
                <a:tc>
                  <a:txBody>
                    <a:bodyPr/>
                    <a:lstStyle/>
                    <a:p>
                      <a:pPr marL="0" marR="0" algn="l">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51,935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76,666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96,451</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131,074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140,967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173,117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8126939"/>
                  </a:ext>
                </a:extLst>
              </a:tr>
              <a:tr h="190844">
                <a:tc>
                  <a:txBody>
                    <a:bodyPr/>
                    <a:lstStyle/>
                    <a:p>
                      <a:pPr marL="0" marR="0" algn="l">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13514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19949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25097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34106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36680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45045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0411822"/>
                  </a:ext>
                </a:extLst>
              </a:tr>
              <a:tr h="190844">
                <a:tc>
                  <a:txBody>
                    <a:bodyPr/>
                    <a:lstStyle/>
                    <a:p>
                      <a:pPr marL="0" marR="0" algn="l">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extLst>
                  <a:ext uri="{0D108BD9-81ED-4DB2-BD59-A6C34878D82A}">
                    <a16:rowId xmlns:a16="http://schemas.microsoft.com/office/drawing/2014/main" val="795195839"/>
                  </a:ext>
                </a:extLst>
              </a:tr>
              <a:tr h="200850">
                <a:tc gridSpan="7">
                  <a:txBody>
                    <a:bodyPr/>
                    <a:lstStyle/>
                    <a:p>
                      <a:pPr marL="0" marR="0" algn="ctr">
                        <a:lnSpc>
                          <a:spcPct val="115000"/>
                        </a:lnSpc>
                        <a:spcBef>
                          <a:spcPts val="0"/>
                        </a:spcBef>
                        <a:spcAft>
                          <a:spcPts val="0"/>
                        </a:spcAft>
                      </a:pPr>
                      <a:r>
                        <a:rPr lang="en-PK" sz="1200" dirty="0">
                          <a:effectLst/>
                        </a:rPr>
                        <a:t>Karachi – Faisalabad, One-way Trip Distance 1176 Km</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423660347"/>
                  </a:ext>
                </a:extLst>
              </a:tr>
              <a:tr h="190844">
                <a:tc>
                  <a:txBody>
                    <a:bodyPr/>
                    <a:lstStyle/>
                    <a:p>
                      <a:pPr marL="0" marR="0" algn="l">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47,459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70,058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88,138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119,777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128,817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158,197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6107106"/>
                  </a:ext>
                </a:extLst>
              </a:tr>
              <a:tr h="190844">
                <a:tc>
                  <a:txBody>
                    <a:bodyPr/>
                    <a:lstStyle/>
                    <a:p>
                      <a:pPr marL="0" marR="0" algn="l">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12348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18228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22932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31164</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33516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41160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0852334"/>
                  </a:ext>
                </a:extLst>
              </a:tr>
              <a:tr h="190844">
                <a:tc>
                  <a:txBody>
                    <a:bodyPr/>
                    <a:lstStyle/>
                    <a:p>
                      <a:pPr marL="0" marR="0" algn="l">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rtl="0">
                        <a:lnSpc>
                          <a:spcPct val="115000"/>
                        </a:lnSpc>
                        <a:spcBef>
                          <a:spcPts val="0"/>
                        </a:spcBef>
                        <a:spcAft>
                          <a:spcPts val="0"/>
                        </a:spcAft>
                        <a:buClr>
                          <a:srgbClr val="000000"/>
                        </a:buClr>
                        <a:buFont typeface="Arial"/>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3.84</a:t>
                      </a:r>
                    </a:p>
                  </a:txBody>
                  <a:tcPr marL="68580" marR="68580" marT="0" marB="0" anchor="ctr"/>
                </a:tc>
                <a:extLst>
                  <a:ext uri="{0D108BD9-81ED-4DB2-BD59-A6C34878D82A}">
                    <a16:rowId xmlns:a16="http://schemas.microsoft.com/office/drawing/2014/main" val="4177140936"/>
                  </a:ext>
                </a:extLst>
              </a:tr>
              <a:tr h="200850">
                <a:tc gridSpan="7">
                  <a:txBody>
                    <a:bodyPr/>
                    <a:lstStyle/>
                    <a:p>
                      <a:pPr marL="0" marR="0" algn="ctr">
                        <a:lnSpc>
                          <a:spcPct val="115000"/>
                        </a:lnSpc>
                        <a:spcBef>
                          <a:spcPts val="0"/>
                        </a:spcBef>
                        <a:spcAft>
                          <a:spcPts val="0"/>
                        </a:spcAft>
                      </a:pPr>
                      <a:r>
                        <a:rPr lang="en-PK" sz="1200">
                          <a:effectLst/>
                        </a:rPr>
                        <a:t>Karachi – Quetta, One-way Trip Distance 800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2349317793"/>
                  </a:ext>
                </a:extLst>
              </a:tr>
              <a:tr h="190844">
                <a:tc>
                  <a:txBody>
                    <a:bodyPr/>
                    <a:lstStyle/>
                    <a:p>
                      <a:pPr marL="0" marR="0" algn="l">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38,565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56,930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71,622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97,332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104,678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128,552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2786112"/>
                  </a:ext>
                </a:extLst>
              </a:tr>
              <a:tr h="190844">
                <a:tc>
                  <a:txBody>
                    <a:bodyPr/>
                    <a:lstStyle/>
                    <a:p>
                      <a:pPr marL="0" marR="0" algn="l">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7560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11160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14040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19080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20520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25200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8793168"/>
                  </a:ext>
                </a:extLst>
              </a:tr>
              <a:tr h="190844">
                <a:tc>
                  <a:txBody>
                    <a:bodyPr/>
                    <a:lstStyle/>
                    <a:p>
                      <a:pPr marL="0" marR="0" algn="l">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5.10</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5.10</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5.10</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5.10</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5.10</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5.10</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3552957"/>
                  </a:ext>
                </a:extLst>
              </a:tr>
            </a:tbl>
          </a:graphicData>
        </a:graphic>
      </p:graphicFrame>
      <p:sp>
        <p:nvSpPr>
          <p:cNvPr id="2" name="Title 1">
            <a:extLst>
              <a:ext uri="{FF2B5EF4-FFF2-40B4-BE49-F238E27FC236}">
                <a16:creationId xmlns:a16="http://schemas.microsoft.com/office/drawing/2014/main" id="{65AF1561-78BC-336F-97F2-B9B31B3A6A27}"/>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sp>
        <p:nvSpPr>
          <p:cNvPr id="4" name="TextBox 3">
            <a:extLst>
              <a:ext uri="{FF2B5EF4-FFF2-40B4-BE49-F238E27FC236}">
                <a16:creationId xmlns:a16="http://schemas.microsoft.com/office/drawing/2014/main" id="{28A3F861-DC69-BD3A-AABA-73067BBF335B}"/>
              </a:ext>
            </a:extLst>
          </p:cNvPr>
          <p:cNvSpPr txBox="1"/>
          <p:nvPr/>
        </p:nvSpPr>
        <p:spPr>
          <a:xfrm>
            <a:off x="2095497" y="1073489"/>
            <a:ext cx="7747819" cy="78047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1000"/>
              </a:spcAft>
            </a:pPr>
            <a:r>
              <a:rPr lang="en-US" sz="2000" b="1" dirty="0">
                <a:latin typeface="Sabon Next LT" panose="02000500000000000000" pitchFamily="2" charset="0"/>
                <a:ea typeface="Arial" panose="020B0604020202020204" pitchFamily="34" charset="0"/>
                <a:cs typeface="Sabon Next LT" panose="02000500000000000000" pitchFamily="2" charset="0"/>
              </a:rPr>
              <a:t>Petroleum Products </a:t>
            </a:r>
            <a:r>
              <a:rPr lang="en-US" sz="2000" b="1" dirty="0">
                <a:latin typeface="Sabon Next LT" panose="02000500000000000000" pitchFamily="2" charset="0"/>
                <a:cs typeface="Sabon Next LT" panose="02000500000000000000" pitchFamily="2" charset="0"/>
              </a:rPr>
              <a:t>- Freight Rates (Rs/ton-km) for Major Routes in Pakistan</a:t>
            </a:r>
            <a:endParaRPr lang="en-PK" sz="2000" b="1" dirty="0">
              <a:latin typeface="Sabon Next LT" panose="02000500000000000000" pitchFamily="2" charset="0"/>
              <a:cs typeface="Sabon Next LT" panose="02000500000000000000" pitchFamily="2" charset="0"/>
            </a:endParaRPr>
          </a:p>
        </p:txBody>
      </p:sp>
      <p:pic>
        <p:nvPicPr>
          <p:cNvPr id="5" name="Picture 6" descr="Challenges and opportunities for the European transport sector">
            <a:extLst>
              <a:ext uri="{FF2B5EF4-FFF2-40B4-BE49-F238E27FC236}">
                <a16:creationId xmlns:a16="http://schemas.microsoft.com/office/drawing/2014/main" id="{279EAC9D-7DF1-5B26-8930-34E7D7A39719}"/>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295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C7E7BA-8F91-E4D6-6781-93C42B6CC116}"/>
              </a:ext>
            </a:extLst>
          </p:cNvPr>
          <p:cNvGraphicFramePr>
            <a:graphicFrameLocks noGrp="1"/>
          </p:cNvGraphicFramePr>
          <p:nvPr>
            <p:extLst>
              <p:ext uri="{D42A27DB-BD31-4B8C-83A1-F6EECF244321}">
                <p14:modId xmlns:p14="http://schemas.microsoft.com/office/powerpoint/2010/main" val="3809486831"/>
              </p:ext>
            </p:extLst>
          </p:nvPr>
        </p:nvGraphicFramePr>
        <p:xfrm>
          <a:off x="428626" y="2257425"/>
          <a:ext cx="11220450" cy="2057400"/>
        </p:xfrm>
        <a:graphic>
          <a:graphicData uri="http://schemas.openxmlformats.org/drawingml/2006/table">
            <a:tbl>
              <a:tblPr firstRow="1" firstCol="1" bandRow="1">
                <a:tableStyleId>{3C2FFA5D-87B4-456A-9821-1D502468CF0F}</a:tableStyleId>
              </a:tblPr>
              <a:tblGrid>
                <a:gridCol w="675472">
                  <a:extLst>
                    <a:ext uri="{9D8B030D-6E8A-4147-A177-3AD203B41FA5}">
                      <a16:colId xmlns:a16="http://schemas.microsoft.com/office/drawing/2014/main" val="942988822"/>
                    </a:ext>
                  </a:extLst>
                </a:gridCol>
                <a:gridCol w="2793892">
                  <a:extLst>
                    <a:ext uri="{9D8B030D-6E8A-4147-A177-3AD203B41FA5}">
                      <a16:colId xmlns:a16="http://schemas.microsoft.com/office/drawing/2014/main" val="4288237430"/>
                    </a:ext>
                  </a:extLst>
                </a:gridCol>
                <a:gridCol w="1456414">
                  <a:extLst>
                    <a:ext uri="{9D8B030D-6E8A-4147-A177-3AD203B41FA5}">
                      <a16:colId xmlns:a16="http://schemas.microsoft.com/office/drawing/2014/main" val="2000657606"/>
                    </a:ext>
                  </a:extLst>
                </a:gridCol>
                <a:gridCol w="3148458">
                  <a:extLst>
                    <a:ext uri="{9D8B030D-6E8A-4147-A177-3AD203B41FA5}">
                      <a16:colId xmlns:a16="http://schemas.microsoft.com/office/drawing/2014/main" val="1237316791"/>
                    </a:ext>
                  </a:extLst>
                </a:gridCol>
                <a:gridCol w="3146214">
                  <a:extLst>
                    <a:ext uri="{9D8B030D-6E8A-4147-A177-3AD203B41FA5}">
                      <a16:colId xmlns:a16="http://schemas.microsoft.com/office/drawing/2014/main" val="2885878765"/>
                    </a:ext>
                  </a:extLst>
                </a:gridCol>
              </a:tblGrid>
              <a:tr h="646172">
                <a:tc>
                  <a:txBody>
                    <a:bodyPr/>
                    <a:lstStyle/>
                    <a:p>
                      <a:pPr marL="0" marR="0" algn="ctr">
                        <a:lnSpc>
                          <a:spcPct val="115000"/>
                        </a:lnSpc>
                        <a:spcBef>
                          <a:spcPts val="0"/>
                        </a:spcBef>
                        <a:spcAft>
                          <a:spcPts val="0"/>
                        </a:spcAft>
                      </a:pPr>
                      <a:r>
                        <a:rPr lang="en-PK" sz="1600">
                          <a:effectLst/>
                        </a:rPr>
                        <a:t>Sr.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dirty="0">
                          <a:effectLst/>
                        </a:rPr>
                        <a:t>Routes</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Distance / Kms</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20’ Feet Container Freight in Rs.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40’ Feet Container Freight in Rs.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919649"/>
                  </a:ext>
                </a:extLst>
              </a:tr>
              <a:tr h="352807">
                <a:tc>
                  <a:txBody>
                    <a:bodyPr/>
                    <a:lstStyle/>
                    <a:p>
                      <a:pPr marL="0" marR="0" algn="ctr">
                        <a:lnSpc>
                          <a:spcPct val="115000"/>
                        </a:lnSpc>
                        <a:spcBef>
                          <a:spcPts val="0"/>
                        </a:spcBef>
                        <a:spcAft>
                          <a:spcPts val="0"/>
                        </a:spcAft>
                      </a:pPr>
                      <a:r>
                        <a:rPr lang="en-PK" sz="1200">
                          <a:effectLst/>
                        </a:rPr>
                        <a:t>1</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Karachi - Peshawar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1550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130,000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205,000</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2477197"/>
                  </a:ext>
                </a:extLst>
              </a:tr>
              <a:tr h="352807">
                <a:tc>
                  <a:txBody>
                    <a:bodyPr/>
                    <a:lstStyle/>
                    <a:p>
                      <a:pPr marL="0" marR="0" algn="ctr">
                        <a:lnSpc>
                          <a:spcPct val="115000"/>
                        </a:lnSpc>
                        <a:spcBef>
                          <a:spcPts val="0"/>
                        </a:spcBef>
                        <a:spcAft>
                          <a:spcPts val="0"/>
                        </a:spcAft>
                      </a:pPr>
                      <a:r>
                        <a:rPr lang="en-PK" sz="1200">
                          <a:effectLst/>
                        </a:rPr>
                        <a:t>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Karachi - Lahore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1205</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107,500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145,000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3370588"/>
                  </a:ext>
                </a:extLst>
              </a:tr>
              <a:tr h="352807">
                <a:tc>
                  <a:txBody>
                    <a:bodyPr/>
                    <a:lstStyle/>
                    <a:p>
                      <a:pPr marL="0" marR="0" algn="ctr">
                        <a:lnSpc>
                          <a:spcPct val="115000"/>
                        </a:lnSpc>
                        <a:spcBef>
                          <a:spcPts val="0"/>
                        </a:spcBef>
                        <a:spcAft>
                          <a:spcPts val="0"/>
                        </a:spcAft>
                      </a:pPr>
                      <a:r>
                        <a:rPr lang="en-PK" sz="1200">
                          <a:effectLst/>
                        </a:rPr>
                        <a:t>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Karachi – Faisalabad</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100,000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127,500</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4560539"/>
                  </a:ext>
                </a:extLst>
              </a:tr>
              <a:tr h="352807">
                <a:tc>
                  <a:txBody>
                    <a:bodyPr/>
                    <a:lstStyle/>
                    <a:p>
                      <a:pPr marL="0" marR="0" algn="ctr">
                        <a:lnSpc>
                          <a:spcPct val="115000"/>
                        </a:lnSpc>
                        <a:spcBef>
                          <a:spcPts val="0"/>
                        </a:spcBef>
                        <a:spcAft>
                          <a:spcPts val="0"/>
                        </a:spcAft>
                      </a:pPr>
                      <a:r>
                        <a:rPr lang="en-PK" sz="1200">
                          <a:effectLst/>
                        </a:rPr>
                        <a:t>4</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PK" sz="1200">
                          <a:effectLst/>
                        </a:rPr>
                        <a:t>Karachi - Quetta</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92,500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125,000</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9897045"/>
                  </a:ext>
                </a:extLst>
              </a:tr>
            </a:tbl>
          </a:graphicData>
        </a:graphic>
      </p:graphicFrame>
      <p:sp>
        <p:nvSpPr>
          <p:cNvPr id="3" name="Title 1">
            <a:extLst>
              <a:ext uri="{FF2B5EF4-FFF2-40B4-BE49-F238E27FC236}">
                <a16:creationId xmlns:a16="http://schemas.microsoft.com/office/drawing/2014/main" id="{101FDBF4-3D40-8246-B031-FE48BCDE4C02}"/>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sp>
        <p:nvSpPr>
          <p:cNvPr id="5" name="TextBox 4">
            <a:extLst>
              <a:ext uri="{FF2B5EF4-FFF2-40B4-BE49-F238E27FC236}">
                <a16:creationId xmlns:a16="http://schemas.microsoft.com/office/drawing/2014/main" id="{B8FCE553-D1D1-3AA2-30D6-814A969F1CEE}"/>
              </a:ext>
            </a:extLst>
          </p:cNvPr>
          <p:cNvSpPr txBox="1"/>
          <p:nvPr/>
        </p:nvSpPr>
        <p:spPr>
          <a:xfrm>
            <a:off x="2095499" y="1243737"/>
            <a:ext cx="7747819" cy="78047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15000"/>
              </a:lnSpc>
              <a:spcBef>
                <a:spcPts val="0"/>
              </a:spcBef>
              <a:spcAft>
                <a:spcPts val="1000"/>
              </a:spcAft>
            </a:pPr>
            <a:r>
              <a:rPr lang="en-US" sz="2000" b="1" dirty="0">
                <a:latin typeface="Sabon Next LT" panose="02000500000000000000" pitchFamily="2" charset="0"/>
                <a:ea typeface="Arial" panose="020B0604020202020204" pitchFamily="34" charset="0"/>
                <a:cs typeface="Sabon Next LT" panose="02000500000000000000" pitchFamily="2" charset="0"/>
              </a:rPr>
              <a:t>Containerized Cargo - </a:t>
            </a:r>
            <a:r>
              <a:rPr lang="en-US" sz="2000" b="1" dirty="0">
                <a:effectLst/>
                <a:latin typeface="Sabon Next LT" panose="02000500000000000000" pitchFamily="2" charset="0"/>
                <a:ea typeface="Arial" panose="020B0604020202020204" pitchFamily="34" charset="0"/>
                <a:cs typeface="Sabon Next LT" panose="02000500000000000000" pitchFamily="2" charset="0"/>
              </a:rPr>
              <a:t>Freight Rates for 20’ &amp; 40’ Container Transportation by Articulated Trucks (Source: NLC)</a:t>
            </a:r>
          </a:p>
        </p:txBody>
      </p:sp>
      <p:sp>
        <p:nvSpPr>
          <p:cNvPr id="6" name="TextBox 5">
            <a:extLst>
              <a:ext uri="{FF2B5EF4-FFF2-40B4-BE49-F238E27FC236}">
                <a16:creationId xmlns:a16="http://schemas.microsoft.com/office/drawing/2014/main" id="{077EEF3C-6DE3-9C1A-5382-DF98834D1AB5}"/>
              </a:ext>
            </a:extLst>
          </p:cNvPr>
          <p:cNvSpPr txBox="1"/>
          <p:nvPr/>
        </p:nvSpPr>
        <p:spPr>
          <a:xfrm>
            <a:off x="8715371" y="4394154"/>
            <a:ext cx="3048003" cy="307777"/>
          </a:xfrm>
          <a:prstGeom prst="rect">
            <a:avLst/>
          </a:prstGeom>
          <a:noFill/>
        </p:spPr>
        <p:txBody>
          <a:bodyPr wrap="square">
            <a:spAutoFit/>
          </a:bodyPr>
          <a:lstStyle/>
          <a:p>
            <a:pPr algn="r"/>
            <a:r>
              <a:rPr lang="en-US"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*Data as per 29</a:t>
            </a:r>
            <a:r>
              <a:rPr lang="en-US" sz="1400" baseline="30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a:t>
            </a:r>
            <a:r>
              <a:rPr lang="en-US"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October 2021 </a:t>
            </a:r>
            <a:endParaRPr lang="en-PK" sz="1400" dirty="0"/>
          </a:p>
        </p:txBody>
      </p:sp>
      <p:sp>
        <p:nvSpPr>
          <p:cNvPr id="7" name="TextBox 6">
            <a:extLst>
              <a:ext uri="{FF2B5EF4-FFF2-40B4-BE49-F238E27FC236}">
                <a16:creationId xmlns:a16="http://schemas.microsoft.com/office/drawing/2014/main" id="{F25E4B58-87DD-CF2C-7D49-59E2D913918C}"/>
              </a:ext>
            </a:extLst>
          </p:cNvPr>
          <p:cNvSpPr txBox="1"/>
          <p:nvPr/>
        </p:nvSpPr>
        <p:spPr>
          <a:xfrm>
            <a:off x="428626" y="4882881"/>
            <a:ext cx="11220450" cy="646331"/>
          </a:xfrm>
          <a:prstGeom prst="rect">
            <a:avLst/>
          </a:prstGeom>
          <a:noFill/>
        </p:spPr>
        <p:txBody>
          <a:bodyPr wrap="square">
            <a:spAutoFit/>
          </a:bodyPr>
          <a:lstStyle>
            <a:defPPr marR="0" lvl="0" algn="l" rtl="0">
              <a:lnSpc>
                <a:spcPct val="100000"/>
              </a:lnSpc>
              <a:spcBef>
                <a:spcPts val="0"/>
              </a:spcBef>
              <a:spcAft>
                <a:spcPts val="0"/>
              </a:spcAft>
            </a:defPPr>
            <a:lvl1pPr marL="285750" indent="-285750" algn="just">
              <a:lnSpc>
                <a:spcPct val="115000"/>
              </a:lnSpc>
              <a:spcAft>
                <a:spcPts val="1000"/>
              </a:spcAft>
              <a:buFont typeface="Arial" panose="020B0604020202020204" pitchFamily="34" charset="0"/>
              <a:buChar char="•"/>
              <a:defRPr sz="16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Freight rates for transportation of containerized products in 20’ and 40’ containers have been fixed by the market forces based on the one-way trip distance from the supply source to the destination (delivered location). </a:t>
            </a:r>
            <a:endParaRPr lang="en-PK" dirty="0"/>
          </a:p>
        </p:txBody>
      </p:sp>
      <p:pic>
        <p:nvPicPr>
          <p:cNvPr id="4" name="Picture 6" descr="Challenges and opportunities for the European transport sector">
            <a:extLst>
              <a:ext uri="{FF2B5EF4-FFF2-40B4-BE49-F238E27FC236}">
                <a16:creationId xmlns:a16="http://schemas.microsoft.com/office/drawing/2014/main" id="{C7DB3DB5-86C9-471E-FE9F-530DF2DA19D5}"/>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57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9D13924-BE76-96BC-4D36-4CB9FF5F4A34}"/>
              </a:ext>
            </a:extLst>
          </p:cNvPr>
          <p:cNvGraphicFramePr>
            <a:graphicFrameLocks noGrp="1"/>
          </p:cNvGraphicFramePr>
          <p:nvPr>
            <p:extLst>
              <p:ext uri="{D42A27DB-BD31-4B8C-83A1-F6EECF244321}">
                <p14:modId xmlns:p14="http://schemas.microsoft.com/office/powerpoint/2010/main" val="2196777562"/>
              </p:ext>
            </p:extLst>
          </p:nvPr>
        </p:nvGraphicFramePr>
        <p:xfrm>
          <a:off x="415924" y="1643735"/>
          <a:ext cx="11360151" cy="4483675"/>
        </p:xfrm>
        <a:graphic>
          <a:graphicData uri="http://schemas.openxmlformats.org/drawingml/2006/table">
            <a:tbl>
              <a:tblPr firstRow="1" firstCol="1" bandRow="1">
                <a:tableStyleId>{3C2FFA5D-87B4-456A-9821-1D502468CF0F}</a:tableStyleId>
              </a:tblPr>
              <a:tblGrid>
                <a:gridCol w="3117225">
                  <a:extLst>
                    <a:ext uri="{9D8B030D-6E8A-4147-A177-3AD203B41FA5}">
                      <a16:colId xmlns:a16="http://schemas.microsoft.com/office/drawing/2014/main" val="1886929016"/>
                    </a:ext>
                  </a:extLst>
                </a:gridCol>
                <a:gridCol w="1647222">
                  <a:extLst>
                    <a:ext uri="{9D8B030D-6E8A-4147-A177-3AD203B41FA5}">
                      <a16:colId xmlns:a16="http://schemas.microsoft.com/office/drawing/2014/main" val="97782336"/>
                    </a:ext>
                  </a:extLst>
                </a:gridCol>
                <a:gridCol w="1649494">
                  <a:extLst>
                    <a:ext uri="{9D8B030D-6E8A-4147-A177-3AD203B41FA5}">
                      <a16:colId xmlns:a16="http://schemas.microsoft.com/office/drawing/2014/main" val="58985354"/>
                    </a:ext>
                  </a:extLst>
                </a:gridCol>
                <a:gridCol w="1649494">
                  <a:extLst>
                    <a:ext uri="{9D8B030D-6E8A-4147-A177-3AD203B41FA5}">
                      <a16:colId xmlns:a16="http://schemas.microsoft.com/office/drawing/2014/main" val="3754481336"/>
                    </a:ext>
                  </a:extLst>
                </a:gridCol>
                <a:gridCol w="1651766">
                  <a:extLst>
                    <a:ext uri="{9D8B030D-6E8A-4147-A177-3AD203B41FA5}">
                      <a16:colId xmlns:a16="http://schemas.microsoft.com/office/drawing/2014/main" val="3847058539"/>
                    </a:ext>
                  </a:extLst>
                </a:gridCol>
                <a:gridCol w="1644950">
                  <a:extLst>
                    <a:ext uri="{9D8B030D-6E8A-4147-A177-3AD203B41FA5}">
                      <a16:colId xmlns:a16="http://schemas.microsoft.com/office/drawing/2014/main" val="3116124488"/>
                    </a:ext>
                  </a:extLst>
                </a:gridCol>
              </a:tblGrid>
              <a:tr h="182880">
                <a:tc rowSpan="3">
                  <a:txBody>
                    <a:bodyPr/>
                    <a:lstStyle/>
                    <a:p>
                      <a:pPr marL="0" marR="0" algn="ctr">
                        <a:lnSpc>
                          <a:spcPct val="115000"/>
                        </a:lnSpc>
                        <a:spcBef>
                          <a:spcPts val="0"/>
                        </a:spcBef>
                        <a:spcAft>
                          <a:spcPts val="0"/>
                        </a:spcAft>
                      </a:pPr>
                      <a:r>
                        <a:rPr lang="en-PK" sz="1200">
                          <a:effectLst/>
                        </a:rPr>
                        <a:t>In ton</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10-wheeler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18-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18-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22- wheeler</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9224041"/>
                  </a:ext>
                </a:extLst>
              </a:tr>
              <a:tr h="182880">
                <a:tc vMerge="1">
                  <a:txBody>
                    <a:bodyPr/>
                    <a:lstStyle/>
                    <a:p>
                      <a:endParaRPr lang="en-PK"/>
                    </a:p>
                  </a:txBody>
                  <a:tcPr/>
                </a:tc>
                <a:tc>
                  <a:txBody>
                    <a:bodyPr/>
                    <a:lstStyle/>
                    <a:p>
                      <a:pPr marL="0" marR="0" algn="ctr">
                        <a:lnSpc>
                          <a:spcPct val="115000"/>
                        </a:lnSpc>
                        <a:spcBef>
                          <a:spcPts val="0"/>
                        </a:spcBef>
                        <a:spcAft>
                          <a:spcPts val="0"/>
                        </a:spcAft>
                      </a:pPr>
                      <a:r>
                        <a:rPr lang="en-PK" sz="1200">
                          <a:effectLst/>
                        </a:rPr>
                        <a:t>(20’)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0484873"/>
                  </a:ext>
                </a:extLst>
              </a:tr>
              <a:tr h="369189">
                <a:tc vMerge="1">
                  <a:txBody>
                    <a:bodyPr/>
                    <a:lstStyle/>
                    <a:p>
                      <a:endParaRPr lang="en-PK"/>
                    </a:p>
                  </a:txBody>
                  <a:tcPr/>
                </a:tc>
                <a:tc>
                  <a:txBody>
                    <a:bodyPr/>
                    <a:lstStyle/>
                    <a:p>
                      <a:pPr marL="0" marR="0" algn="ctr">
                        <a:lnSpc>
                          <a:spcPct val="115000"/>
                        </a:lnSpc>
                        <a:spcBef>
                          <a:spcPts val="0"/>
                        </a:spcBef>
                        <a:spcAft>
                          <a:spcPts val="0"/>
                        </a:spcAft>
                      </a:pPr>
                      <a:r>
                        <a:rPr lang="en-PK" sz="1200">
                          <a:effectLst/>
                        </a:rPr>
                        <a:t>3-Axle</a:t>
                      </a:r>
                      <a:endParaRPr lang="en-PK" sz="1400">
                        <a:effectLst/>
                      </a:endParaRPr>
                    </a:p>
                    <a:p>
                      <a:pPr marL="0" marR="0" algn="ctr">
                        <a:lnSpc>
                          <a:spcPct val="115000"/>
                        </a:lnSpc>
                        <a:spcBef>
                          <a:spcPts val="0"/>
                        </a:spcBef>
                        <a:spcAft>
                          <a:spcPts val="0"/>
                        </a:spcAft>
                      </a:pPr>
                      <a:r>
                        <a:rPr lang="en-PK" sz="1200">
                          <a:effectLst/>
                        </a:rPr>
                        <a:t>Rigid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4-Axle (2S2)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5-Axle (2S3)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5-Axle (3S2)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6-Axle (3S3)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5185773"/>
                  </a:ext>
                </a:extLst>
              </a:tr>
              <a:tr h="182880">
                <a:tc>
                  <a:txBody>
                    <a:bodyPr/>
                    <a:lstStyle/>
                    <a:p>
                      <a:pPr marL="0" marR="0" algn="l">
                        <a:lnSpc>
                          <a:spcPct val="115000"/>
                        </a:lnSpc>
                        <a:spcBef>
                          <a:spcPts val="0"/>
                        </a:spcBef>
                        <a:spcAft>
                          <a:spcPts val="0"/>
                        </a:spcAft>
                      </a:pPr>
                      <a:r>
                        <a:rPr lang="en-PK" sz="1050">
                          <a:effectLst/>
                        </a:rPr>
                        <a:t>Maximum Allowed Load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58.5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0658632"/>
                  </a:ext>
                </a:extLst>
              </a:tr>
              <a:tr h="182880">
                <a:tc>
                  <a:txBody>
                    <a:bodyPr/>
                    <a:lstStyle/>
                    <a:p>
                      <a:pPr marL="0" marR="0" algn="l">
                        <a:lnSpc>
                          <a:spcPct val="115000"/>
                        </a:lnSpc>
                        <a:spcBef>
                          <a:spcPts val="0"/>
                        </a:spcBef>
                        <a:spcAft>
                          <a:spcPts val="0"/>
                        </a:spcAft>
                      </a:pPr>
                      <a:r>
                        <a:rPr lang="en-PK" sz="1050">
                          <a:effectLst/>
                        </a:rPr>
                        <a:t>Average Operating Load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49.5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58.5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486358"/>
                  </a:ext>
                </a:extLst>
              </a:tr>
              <a:tr h="182880">
                <a:tc>
                  <a:txBody>
                    <a:bodyPr/>
                    <a:lstStyle/>
                    <a:p>
                      <a:pPr marL="0" marR="0" algn="just">
                        <a:lnSpc>
                          <a:spcPct val="115000"/>
                        </a:lnSpc>
                        <a:spcBef>
                          <a:spcPts val="0"/>
                        </a:spcBef>
                        <a:spcAft>
                          <a:spcPts val="0"/>
                        </a:spcAft>
                      </a:pPr>
                      <a:r>
                        <a:rPr lang="en-PK" sz="1050">
                          <a:effectLst/>
                        </a:rPr>
                        <a:t>Average Empty Load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23.5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185656"/>
                  </a:ext>
                </a:extLst>
              </a:tr>
              <a:tr h="182880">
                <a:tc>
                  <a:txBody>
                    <a:bodyPr/>
                    <a:lstStyle/>
                    <a:p>
                      <a:pPr marL="0" marR="0" algn="just">
                        <a:lnSpc>
                          <a:spcPct val="115000"/>
                        </a:lnSpc>
                        <a:spcBef>
                          <a:spcPts val="0"/>
                        </a:spcBef>
                        <a:spcAft>
                          <a:spcPts val="0"/>
                        </a:spcAft>
                      </a:pPr>
                      <a:r>
                        <a:rPr lang="en-PK" sz="1050">
                          <a:effectLst/>
                        </a:rPr>
                        <a:t>Average </a:t>
                      </a:r>
                      <a:r>
                        <a:rPr lang="en-US" sz="1050">
                          <a:effectLst/>
                        </a:rPr>
                        <a:t>P</a:t>
                      </a:r>
                      <a:r>
                        <a:rPr lang="en-PK" sz="1050">
                          <a:effectLst/>
                        </a:rPr>
                        <a:t>ay Load</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rPr>
                        <a:t>15.5</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rPr>
                        <a:t>19.5</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rPr>
                        <a:t>26.5</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rPr>
                        <a:t>28.5</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rPr>
                        <a:t>35</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3633683"/>
                  </a:ext>
                </a:extLst>
              </a:tr>
              <a:tr h="182880">
                <a:tc gridSpan="6">
                  <a:txBody>
                    <a:bodyPr/>
                    <a:lstStyle/>
                    <a:p>
                      <a:pPr marL="0" marR="0" algn="ctr">
                        <a:lnSpc>
                          <a:spcPct val="115000"/>
                        </a:lnSpc>
                        <a:spcBef>
                          <a:spcPts val="0"/>
                        </a:spcBef>
                        <a:spcAft>
                          <a:spcPts val="0"/>
                        </a:spcAft>
                      </a:pPr>
                      <a:r>
                        <a:rPr lang="en-PK" sz="1200" dirty="0">
                          <a:effectLst/>
                        </a:rPr>
                        <a:t>Karachi – Peshawar, One-way Trip Distance 1550 Km</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4116220300"/>
                  </a:ext>
                </a:extLst>
              </a:tr>
              <a:tr h="182880">
                <a:tc>
                  <a:txBody>
                    <a:bodyPr/>
                    <a:lstStyle/>
                    <a:p>
                      <a:pPr marL="0" marR="0" algn="just">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130,000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163,517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222,216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238,987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293,493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7352389"/>
                  </a:ext>
                </a:extLst>
              </a:tr>
              <a:tr h="182880">
                <a:tc>
                  <a:txBody>
                    <a:bodyPr/>
                    <a:lstStyle/>
                    <a:p>
                      <a:pPr marL="0" marR="0" algn="just">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24025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30225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41075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44175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54250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839417"/>
                  </a:ext>
                </a:extLst>
              </a:tr>
              <a:tr h="182880">
                <a:tc>
                  <a:txBody>
                    <a:bodyPr/>
                    <a:lstStyle/>
                    <a:p>
                      <a:pPr marL="0" marR="0" algn="just">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5.41</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5.41</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highlight>
                            <a:srgbClr val="FFFF00"/>
                          </a:highlight>
                        </a:rPr>
                        <a:t>5.41</a:t>
                      </a:r>
                      <a:endParaRPr lang="en-PK" sz="140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highlight>
                            <a:srgbClr val="FFFF00"/>
                          </a:highlight>
                        </a:rPr>
                        <a:t>5.41</a:t>
                      </a:r>
                      <a:endParaRPr lang="en-PK" sz="140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dirty="0">
                          <a:effectLst/>
                          <a:highlight>
                            <a:srgbClr val="FFFF00"/>
                          </a:highlight>
                        </a:rPr>
                        <a:t>5.41</a:t>
                      </a:r>
                      <a:endParaRPr lang="en-PK" sz="1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5564236"/>
                  </a:ext>
                </a:extLst>
              </a:tr>
              <a:tr h="182880">
                <a:tc gridSpan="6">
                  <a:txBody>
                    <a:bodyPr/>
                    <a:lstStyle/>
                    <a:p>
                      <a:pPr marL="0" marR="0" algn="ctr">
                        <a:lnSpc>
                          <a:spcPct val="115000"/>
                        </a:lnSpc>
                        <a:spcBef>
                          <a:spcPts val="0"/>
                        </a:spcBef>
                        <a:spcAft>
                          <a:spcPts val="0"/>
                        </a:spcAft>
                      </a:pPr>
                      <a:r>
                        <a:rPr lang="en-PK" sz="1200" dirty="0">
                          <a:effectLst/>
                        </a:rPr>
                        <a:t>Karachi – Lahore, One-way Trip Distance 1205 Km</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33842232"/>
                  </a:ext>
                </a:extLst>
              </a:tr>
              <a:tr h="182880">
                <a:tc>
                  <a:txBody>
                    <a:bodyPr/>
                    <a:lstStyle/>
                    <a:p>
                      <a:pPr marL="0" marR="0" algn="just">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107,500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135,108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183,609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197,467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242,506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99200"/>
                  </a:ext>
                </a:extLst>
              </a:tr>
              <a:tr h="182880">
                <a:tc>
                  <a:txBody>
                    <a:bodyPr/>
                    <a:lstStyle/>
                    <a:p>
                      <a:pPr marL="0" marR="0" algn="just">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18677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23497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31932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34342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42175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3027018"/>
                  </a:ext>
                </a:extLst>
              </a:tr>
              <a:tr h="182880">
                <a:tc>
                  <a:txBody>
                    <a:bodyPr/>
                    <a:lstStyle/>
                    <a:p>
                      <a:pPr marL="0" marR="0" algn="just">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5.75</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5.75</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5.75</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5.75</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5.75</a:t>
                      </a:r>
                    </a:p>
                  </a:txBody>
                  <a:tcPr marL="68580" marR="68580" marT="0" marB="0" anchor="ctr"/>
                </a:tc>
                <a:extLst>
                  <a:ext uri="{0D108BD9-81ED-4DB2-BD59-A6C34878D82A}">
                    <a16:rowId xmlns:a16="http://schemas.microsoft.com/office/drawing/2014/main" val="1476654147"/>
                  </a:ext>
                </a:extLst>
              </a:tr>
              <a:tr h="182880">
                <a:tc gridSpan="6">
                  <a:txBody>
                    <a:bodyPr/>
                    <a:lstStyle/>
                    <a:p>
                      <a:pPr marL="0" marR="0" algn="ctr">
                        <a:lnSpc>
                          <a:spcPct val="115000"/>
                        </a:lnSpc>
                        <a:spcBef>
                          <a:spcPts val="0"/>
                        </a:spcBef>
                        <a:spcAft>
                          <a:spcPts val="0"/>
                        </a:spcAft>
                      </a:pPr>
                      <a:r>
                        <a:rPr lang="en-PK" sz="1200">
                          <a:effectLst/>
                        </a:rPr>
                        <a:t>Karachi – Faisalabad, One-way Trip Distance 1100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4146750164"/>
                  </a:ext>
                </a:extLst>
              </a:tr>
              <a:tr h="182880">
                <a:tc>
                  <a:txBody>
                    <a:bodyPr/>
                    <a:lstStyle/>
                    <a:p>
                      <a:pPr marL="0" marR="0" algn="just">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100,000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125,697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170,819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183,711</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225,610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5540607"/>
                  </a:ext>
                </a:extLst>
              </a:tr>
              <a:tr h="182880">
                <a:tc>
                  <a:txBody>
                    <a:bodyPr/>
                    <a:lstStyle/>
                    <a:p>
                      <a:pPr marL="0" marR="0" algn="just">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17050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21450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29150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31350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38500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0625876"/>
                  </a:ext>
                </a:extLst>
              </a:tr>
              <a:tr h="182880">
                <a:tc>
                  <a:txBody>
                    <a:bodyPr/>
                    <a:lstStyle/>
                    <a:p>
                      <a:pPr marL="0" marR="0" algn="just">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5.86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5.86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5.86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5.86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5.86</a:t>
                      </a:r>
                    </a:p>
                  </a:txBody>
                  <a:tcPr marL="68580" marR="68580" marT="0" marB="0" anchor="ctr"/>
                </a:tc>
                <a:extLst>
                  <a:ext uri="{0D108BD9-81ED-4DB2-BD59-A6C34878D82A}">
                    <a16:rowId xmlns:a16="http://schemas.microsoft.com/office/drawing/2014/main" val="2596838923"/>
                  </a:ext>
                </a:extLst>
              </a:tr>
              <a:tr h="182880">
                <a:tc gridSpan="6">
                  <a:txBody>
                    <a:bodyPr/>
                    <a:lstStyle/>
                    <a:p>
                      <a:pPr marL="0" marR="0" algn="ctr">
                        <a:lnSpc>
                          <a:spcPct val="115000"/>
                        </a:lnSpc>
                        <a:spcBef>
                          <a:spcPts val="0"/>
                        </a:spcBef>
                        <a:spcAft>
                          <a:spcPts val="0"/>
                        </a:spcAft>
                      </a:pPr>
                      <a:r>
                        <a:rPr lang="en-PK" sz="1200" dirty="0">
                          <a:effectLst/>
                        </a:rPr>
                        <a:t>Karachi – Quetta, One-way Trip Distance 800 Km</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4226382865"/>
                  </a:ext>
                </a:extLst>
              </a:tr>
              <a:tr h="182880">
                <a:tc>
                  <a:txBody>
                    <a:bodyPr/>
                    <a:lstStyle/>
                    <a:p>
                      <a:pPr marL="0" marR="0" algn="just">
                        <a:lnSpc>
                          <a:spcPct val="115000"/>
                        </a:lnSpc>
                        <a:spcBef>
                          <a:spcPts val="0"/>
                        </a:spcBef>
                        <a:spcAft>
                          <a:spcPts val="0"/>
                        </a:spcAft>
                      </a:pPr>
                      <a:r>
                        <a:rPr lang="en-PK" sz="105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92,500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116,376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158,152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170,088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208,880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1641693"/>
                  </a:ext>
                </a:extLst>
              </a:tr>
              <a:tr h="182880">
                <a:tc>
                  <a:txBody>
                    <a:bodyPr/>
                    <a:lstStyle/>
                    <a:p>
                      <a:pPr marL="0" marR="0" algn="just">
                        <a:lnSpc>
                          <a:spcPct val="115000"/>
                        </a:lnSpc>
                        <a:spcBef>
                          <a:spcPts val="0"/>
                        </a:spcBef>
                        <a:spcAft>
                          <a:spcPts val="0"/>
                        </a:spcAft>
                      </a:pPr>
                      <a:r>
                        <a:rPr lang="en-PK" sz="105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12400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15600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21200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22800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a:effectLst/>
                        </a:rPr>
                        <a:t>28000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2585738"/>
                  </a:ext>
                </a:extLst>
              </a:tr>
              <a:tr h="182880">
                <a:tc>
                  <a:txBody>
                    <a:bodyPr/>
                    <a:lstStyle/>
                    <a:p>
                      <a:pPr marL="0" marR="0" algn="just">
                        <a:lnSpc>
                          <a:spcPct val="115000"/>
                        </a:lnSpc>
                        <a:spcBef>
                          <a:spcPts val="0"/>
                        </a:spcBef>
                        <a:spcAft>
                          <a:spcPts val="0"/>
                        </a:spcAft>
                      </a:pPr>
                      <a:r>
                        <a:rPr lang="en-PK" sz="105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7.46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7.46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7.46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7.46</a:t>
                      </a:r>
                    </a:p>
                  </a:txBody>
                  <a:tcPr marL="68580" marR="68580" marT="0" marB="0" anchor="ctr"/>
                </a:tc>
                <a:tc>
                  <a:txBody>
                    <a:bodyPr/>
                    <a:lstStyle/>
                    <a:p>
                      <a:pPr marL="0" marR="0" algn="ctr">
                        <a:lnSpc>
                          <a:spcPct val="115000"/>
                        </a:lnSpc>
                        <a:spcBef>
                          <a:spcPts val="0"/>
                        </a:spcBef>
                        <a:spcAft>
                          <a:spcPts val="0"/>
                        </a:spcAft>
                      </a:pPr>
                      <a:r>
                        <a:rPr lang="en-PK" sz="1050" b="0" i="0" u="none" strike="noStrike" cap="none" dirty="0">
                          <a:solidFill>
                            <a:schemeClr val="dk1"/>
                          </a:solidFill>
                          <a:effectLst/>
                          <a:highlight>
                            <a:srgbClr val="FFFF00"/>
                          </a:highlight>
                          <a:latin typeface="+mn-lt"/>
                          <a:ea typeface="+mn-ea"/>
                          <a:cs typeface="+mn-cs"/>
                          <a:sym typeface="Arial"/>
                        </a:rPr>
                        <a:t>7.46</a:t>
                      </a:r>
                    </a:p>
                  </a:txBody>
                  <a:tcPr marL="68580" marR="68580" marT="0" marB="0" anchor="ctr"/>
                </a:tc>
                <a:extLst>
                  <a:ext uri="{0D108BD9-81ED-4DB2-BD59-A6C34878D82A}">
                    <a16:rowId xmlns:a16="http://schemas.microsoft.com/office/drawing/2014/main" val="2605064277"/>
                  </a:ext>
                </a:extLst>
              </a:tr>
            </a:tbl>
          </a:graphicData>
        </a:graphic>
      </p:graphicFrame>
      <p:sp>
        <p:nvSpPr>
          <p:cNvPr id="7" name="TextBox 6">
            <a:extLst>
              <a:ext uri="{FF2B5EF4-FFF2-40B4-BE49-F238E27FC236}">
                <a16:creationId xmlns:a16="http://schemas.microsoft.com/office/drawing/2014/main" id="{3777035D-01A0-D69D-2193-266A4EEE2F3F}"/>
              </a:ext>
            </a:extLst>
          </p:cNvPr>
          <p:cNvSpPr txBox="1"/>
          <p:nvPr/>
        </p:nvSpPr>
        <p:spPr>
          <a:xfrm>
            <a:off x="415924" y="6165510"/>
            <a:ext cx="11360150" cy="646331"/>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lnSpc>
                <a:spcPct val="115000"/>
              </a:lnSpc>
              <a:spcAft>
                <a:spcPts val="1000"/>
              </a:spcAft>
              <a:buFont typeface="Arial" panose="020B0604020202020204" pitchFamily="34" charset="0"/>
              <a:buChar char="•"/>
              <a:defRPr sz="16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Tariff in terms of Rs/ ton-km for transportation of containerized products in the country varies from Rs. 5.41 – 7.46 with lowest on Karachi – Peshawar corridor and highest on Karachi – Quetta corridor. </a:t>
            </a:r>
            <a:endParaRPr lang="en-PK" dirty="0"/>
          </a:p>
        </p:txBody>
      </p:sp>
      <p:sp>
        <p:nvSpPr>
          <p:cNvPr id="3" name="Title 1">
            <a:extLst>
              <a:ext uri="{FF2B5EF4-FFF2-40B4-BE49-F238E27FC236}">
                <a16:creationId xmlns:a16="http://schemas.microsoft.com/office/drawing/2014/main" id="{C0D725AB-3FAB-7241-18B0-715ECCCD3AE3}"/>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sp>
        <p:nvSpPr>
          <p:cNvPr id="5" name="TextBox 4">
            <a:extLst>
              <a:ext uri="{FF2B5EF4-FFF2-40B4-BE49-F238E27FC236}">
                <a16:creationId xmlns:a16="http://schemas.microsoft.com/office/drawing/2014/main" id="{F1E3EA1F-DCDA-2DC5-8ED0-ECDDF9D570F2}"/>
              </a:ext>
            </a:extLst>
          </p:cNvPr>
          <p:cNvSpPr txBox="1"/>
          <p:nvPr/>
        </p:nvSpPr>
        <p:spPr>
          <a:xfrm>
            <a:off x="1638299" y="1113186"/>
            <a:ext cx="9163051"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000" dirty="0">
                <a:effectLst/>
                <a:latin typeface="Arial" panose="020B0604020202020204" pitchFamily="34" charset="0"/>
                <a:ea typeface="Arial" panose="020B0604020202020204" pitchFamily="34" charset="0"/>
                <a:cs typeface="Times New Roman" panose="02020603050405020304" pitchFamily="18" charset="0"/>
              </a:rPr>
              <a:t>Tariff (Rs/ton-km) of Containerized Products for Major Routes in Pakistan</a:t>
            </a:r>
            <a:endParaRPr lang="en-PK" sz="2000" dirty="0"/>
          </a:p>
        </p:txBody>
      </p:sp>
      <p:pic>
        <p:nvPicPr>
          <p:cNvPr id="2" name="Picture 6" descr="Challenges and opportunities for the European transport sector">
            <a:extLst>
              <a:ext uri="{FF2B5EF4-FFF2-40B4-BE49-F238E27FC236}">
                <a16:creationId xmlns:a16="http://schemas.microsoft.com/office/drawing/2014/main" id="{EC9ED04F-E779-AB9E-F249-D55CFA37BCDC}"/>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08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6DB8A8-18C6-164C-2A70-857968FE5A5C}"/>
              </a:ext>
            </a:extLst>
          </p:cNvPr>
          <p:cNvSpPr txBox="1"/>
          <p:nvPr/>
        </p:nvSpPr>
        <p:spPr>
          <a:xfrm>
            <a:off x="2242593" y="1151967"/>
            <a:ext cx="7216877" cy="9087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PPr>
            <a:lvl1pPr algn="ctr">
              <a:defRPr sz="2000">
                <a:solidFill>
                  <a:schemeClr val="dk1"/>
                </a:solidFill>
                <a:effectLst/>
                <a:latin typeface="Arial" panose="020B0604020202020204" pitchFamily="34" charset="0"/>
                <a:ea typeface="Arial" panose="020B060402020202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algn="ctr">
              <a:lnSpc>
                <a:spcPct val="115000"/>
              </a:lnSpc>
              <a:spcBef>
                <a:spcPts val="0"/>
              </a:spcBef>
              <a:spcAft>
                <a:spcPts val="1000"/>
              </a:spcAft>
            </a:pPr>
            <a:r>
              <a:rPr lang="en-US" b="1" dirty="0">
                <a:latin typeface="Sabon Next LT" panose="02000500000000000000" pitchFamily="2" charset="0"/>
                <a:cs typeface="Sabon Next LT" panose="02000500000000000000" pitchFamily="2" charset="0"/>
              </a:rPr>
              <a:t>Bulk Cargo Transportation Tariff</a:t>
            </a:r>
          </a:p>
          <a:p>
            <a:pPr marL="0" marR="0" algn="ctr">
              <a:lnSpc>
                <a:spcPct val="115000"/>
              </a:lnSpc>
              <a:spcBef>
                <a:spcPts val="0"/>
              </a:spcBef>
              <a:spcAft>
                <a:spcPts val="1000"/>
              </a:spcAft>
            </a:pPr>
            <a:r>
              <a:rPr lang="en-US" b="1" dirty="0">
                <a:latin typeface="Sabon Next LT" panose="02000500000000000000" pitchFamily="2" charset="0"/>
                <a:cs typeface="Sabon Next LT" panose="02000500000000000000" pitchFamily="2" charset="0"/>
              </a:rPr>
              <a:t>(Source: NTRC Axle Load Survey 2020)</a:t>
            </a:r>
            <a:endParaRPr lang="en-PK" b="1" dirty="0">
              <a:latin typeface="Sabon Next LT" panose="02000500000000000000" pitchFamily="2" charset="0"/>
              <a:cs typeface="Sabon Next LT" panose="02000500000000000000" pitchFamily="2" charset="0"/>
            </a:endParaRPr>
          </a:p>
        </p:txBody>
      </p:sp>
      <p:graphicFrame>
        <p:nvGraphicFramePr>
          <p:cNvPr id="6" name="Table 5">
            <a:extLst>
              <a:ext uri="{FF2B5EF4-FFF2-40B4-BE49-F238E27FC236}">
                <a16:creationId xmlns:a16="http://schemas.microsoft.com/office/drawing/2014/main" id="{CC32E10C-CE97-ADE0-449F-3F179D46B08B}"/>
              </a:ext>
            </a:extLst>
          </p:cNvPr>
          <p:cNvGraphicFramePr>
            <a:graphicFrameLocks noGrp="1"/>
          </p:cNvGraphicFramePr>
          <p:nvPr>
            <p:extLst>
              <p:ext uri="{D42A27DB-BD31-4B8C-83A1-F6EECF244321}">
                <p14:modId xmlns:p14="http://schemas.microsoft.com/office/powerpoint/2010/main" val="166971995"/>
              </p:ext>
            </p:extLst>
          </p:nvPr>
        </p:nvGraphicFramePr>
        <p:xfrm>
          <a:off x="1957822" y="2222569"/>
          <a:ext cx="8276355" cy="2145650"/>
        </p:xfrm>
        <a:graphic>
          <a:graphicData uri="http://schemas.openxmlformats.org/drawingml/2006/table">
            <a:tbl>
              <a:tblPr firstRow="1" firstCol="1" bandRow="1">
                <a:tableStyleId>{3C2FFA5D-87B4-456A-9821-1D502468CF0F}</a:tableStyleId>
              </a:tblPr>
              <a:tblGrid>
                <a:gridCol w="2555475">
                  <a:extLst>
                    <a:ext uri="{9D8B030D-6E8A-4147-A177-3AD203B41FA5}">
                      <a16:colId xmlns:a16="http://schemas.microsoft.com/office/drawing/2014/main" val="1748626450"/>
                    </a:ext>
                  </a:extLst>
                </a:gridCol>
                <a:gridCol w="953480">
                  <a:extLst>
                    <a:ext uri="{9D8B030D-6E8A-4147-A177-3AD203B41FA5}">
                      <a16:colId xmlns:a16="http://schemas.microsoft.com/office/drawing/2014/main" val="1813823740"/>
                    </a:ext>
                  </a:extLst>
                </a:gridCol>
                <a:gridCol w="953480">
                  <a:extLst>
                    <a:ext uri="{9D8B030D-6E8A-4147-A177-3AD203B41FA5}">
                      <a16:colId xmlns:a16="http://schemas.microsoft.com/office/drawing/2014/main" val="3652837739"/>
                    </a:ext>
                  </a:extLst>
                </a:gridCol>
                <a:gridCol w="953480">
                  <a:extLst>
                    <a:ext uri="{9D8B030D-6E8A-4147-A177-3AD203B41FA5}">
                      <a16:colId xmlns:a16="http://schemas.microsoft.com/office/drawing/2014/main" val="3360497077"/>
                    </a:ext>
                  </a:extLst>
                </a:gridCol>
                <a:gridCol w="953480">
                  <a:extLst>
                    <a:ext uri="{9D8B030D-6E8A-4147-A177-3AD203B41FA5}">
                      <a16:colId xmlns:a16="http://schemas.microsoft.com/office/drawing/2014/main" val="841449447"/>
                    </a:ext>
                  </a:extLst>
                </a:gridCol>
                <a:gridCol w="953480">
                  <a:extLst>
                    <a:ext uri="{9D8B030D-6E8A-4147-A177-3AD203B41FA5}">
                      <a16:colId xmlns:a16="http://schemas.microsoft.com/office/drawing/2014/main" val="2914404385"/>
                    </a:ext>
                  </a:extLst>
                </a:gridCol>
                <a:gridCol w="953480">
                  <a:extLst>
                    <a:ext uri="{9D8B030D-6E8A-4147-A177-3AD203B41FA5}">
                      <a16:colId xmlns:a16="http://schemas.microsoft.com/office/drawing/2014/main" val="2334440918"/>
                    </a:ext>
                  </a:extLst>
                </a:gridCol>
              </a:tblGrid>
              <a:tr h="308084">
                <a:tc gridSpan="7">
                  <a:txBody>
                    <a:bodyPr/>
                    <a:lstStyle/>
                    <a:p>
                      <a:pPr marL="0" marR="0" algn="ctr">
                        <a:lnSpc>
                          <a:spcPct val="115000"/>
                        </a:lnSpc>
                        <a:spcBef>
                          <a:spcPts val="0"/>
                        </a:spcBef>
                        <a:spcAft>
                          <a:spcPts val="0"/>
                        </a:spcAft>
                      </a:pPr>
                      <a:r>
                        <a:rPr lang="en-PK" sz="1400" dirty="0">
                          <a:effectLst/>
                        </a:rPr>
                        <a:t>National Highways </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425647163"/>
                  </a:ext>
                </a:extLst>
              </a:tr>
              <a:tr h="414631">
                <a:tc rowSpan="2">
                  <a:txBody>
                    <a:bodyPr/>
                    <a:lstStyle/>
                    <a:p>
                      <a:pPr marL="0" marR="0" algn="ctr">
                        <a:lnSpc>
                          <a:spcPct val="115000"/>
                        </a:lnSpc>
                        <a:spcBef>
                          <a:spcPts val="0"/>
                        </a:spcBef>
                        <a:spcAft>
                          <a:spcPts val="0"/>
                        </a:spcAft>
                      </a:pPr>
                      <a:r>
                        <a:rPr lang="en-PK" sz="1400" dirty="0">
                          <a:effectLst/>
                        </a:rPr>
                        <a:t>In ton</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6-wheeler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10-wheeler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14-wheeler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18-wheeler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18-wheeler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22-wheeler</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474168"/>
                  </a:ext>
                </a:extLst>
              </a:tr>
              <a:tr h="414631">
                <a:tc vMerge="1">
                  <a:txBody>
                    <a:bodyPr/>
                    <a:lstStyle/>
                    <a:p>
                      <a:endParaRPr lang="en-PK"/>
                    </a:p>
                  </a:txBody>
                  <a:tcPr/>
                </a:tc>
                <a:tc>
                  <a:txBody>
                    <a:bodyPr/>
                    <a:lstStyle/>
                    <a:p>
                      <a:pPr marL="0" marR="0" algn="ctr">
                        <a:lnSpc>
                          <a:spcPct val="115000"/>
                        </a:lnSpc>
                        <a:spcBef>
                          <a:spcPts val="0"/>
                        </a:spcBef>
                        <a:spcAft>
                          <a:spcPts val="0"/>
                        </a:spcAft>
                      </a:pPr>
                      <a:r>
                        <a:rPr lang="en-PK" sz="1400">
                          <a:effectLst/>
                        </a:rPr>
                        <a:t>2-Axle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3-Axle</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4-Axle (2S2)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5-Axle (2S3)</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5-Axle (3S2)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6-Axle (3S3)</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78127"/>
                  </a:ext>
                </a:extLst>
              </a:tr>
              <a:tr h="205390">
                <a:tc>
                  <a:txBody>
                    <a:bodyPr/>
                    <a:lstStyle/>
                    <a:p>
                      <a:pPr marL="0" marR="0" algn="l">
                        <a:lnSpc>
                          <a:spcPct val="115000"/>
                        </a:lnSpc>
                        <a:spcBef>
                          <a:spcPts val="0"/>
                        </a:spcBef>
                        <a:spcAft>
                          <a:spcPts val="0"/>
                        </a:spcAft>
                      </a:pPr>
                      <a:r>
                        <a:rPr lang="en-PK" sz="1400">
                          <a:effectLst/>
                        </a:rPr>
                        <a:t>Maximum Allowed</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27.5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39.5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48.5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49.5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58.5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304504"/>
                  </a:ext>
                </a:extLst>
              </a:tr>
              <a:tr h="205390">
                <a:tc>
                  <a:txBody>
                    <a:bodyPr/>
                    <a:lstStyle/>
                    <a:p>
                      <a:pPr marL="0" marR="0" algn="l">
                        <a:lnSpc>
                          <a:spcPct val="115000"/>
                        </a:lnSpc>
                        <a:spcBef>
                          <a:spcPts val="0"/>
                        </a:spcBef>
                        <a:spcAft>
                          <a:spcPts val="0"/>
                        </a:spcAft>
                      </a:pPr>
                      <a:r>
                        <a:rPr lang="en-PK" sz="1400">
                          <a:effectLst/>
                        </a:rPr>
                        <a:t>Average Operating Load </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40.4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41.4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57.4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57.7</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1963276"/>
                  </a:ext>
                </a:extLst>
              </a:tr>
              <a:tr h="205390">
                <a:tc>
                  <a:txBody>
                    <a:bodyPr/>
                    <a:lstStyle/>
                    <a:p>
                      <a:pPr marL="0" marR="0" algn="l">
                        <a:lnSpc>
                          <a:spcPct val="115000"/>
                        </a:lnSpc>
                        <a:spcBef>
                          <a:spcPts val="0"/>
                        </a:spcBef>
                        <a:spcAft>
                          <a:spcPts val="0"/>
                        </a:spcAft>
                      </a:pPr>
                      <a:r>
                        <a:rPr lang="en-PK" sz="1400">
                          <a:effectLst/>
                        </a:rPr>
                        <a:t>Average Empty Load </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22</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21</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23.5</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8404752"/>
                  </a:ext>
                </a:extLst>
              </a:tr>
              <a:tr h="205390">
                <a:tc>
                  <a:txBody>
                    <a:bodyPr/>
                    <a:lstStyle/>
                    <a:p>
                      <a:pPr marL="0" marR="0" algn="l">
                        <a:lnSpc>
                          <a:spcPct val="115000"/>
                        </a:lnSpc>
                        <a:spcBef>
                          <a:spcPts val="0"/>
                        </a:spcBef>
                        <a:spcAft>
                          <a:spcPts val="0"/>
                        </a:spcAft>
                      </a:pPr>
                      <a:r>
                        <a:rPr lang="en-PK" sz="1400">
                          <a:effectLst/>
                        </a:rPr>
                        <a:t>Average Pay Load</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28.4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21.4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35.4</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36.7</a:t>
                      </a:r>
                      <a:endParaRPr lang="en-PK"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rPr>
                        <a:t>51.5</a:t>
                      </a:r>
                      <a:endParaRPr lang="en-PK"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9749687"/>
                  </a:ext>
                </a:extLst>
              </a:tr>
            </a:tbl>
          </a:graphicData>
        </a:graphic>
      </p:graphicFrame>
      <p:sp>
        <p:nvSpPr>
          <p:cNvPr id="2" name="Title 1">
            <a:extLst>
              <a:ext uri="{FF2B5EF4-FFF2-40B4-BE49-F238E27FC236}">
                <a16:creationId xmlns:a16="http://schemas.microsoft.com/office/drawing/2014/main" id="{81F9FE50-6395-8E8B-58C4-27E02515E635}"/>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sp>
        <p:nvSpPr>
          <p:cNvPr id="7" name="TextBox 6">
            <a:extLst>
              <a:ext uri="{FF2B5EF4-FFF2-40B4-BE49-F238E27FC236}">
                <a16:creationId xmlns:a16="http://schemas.microsoft.com/office/drawing/2014/main" id="{F5951474-5038-FBF6-D2B2-241AF065A299}"/>
              </a:ext>
            </a:extLst>
          </p:cNvPr>
          <p:cNvSpPr txBox="1"/>
          <p:nvPr/>
        </p:nvSpPr>
        <p:spPr>
          <a:xfrm>
            <a:off x="462566" y="4615583"/>
            <a:ext cx="10776933" cy="1880515"/>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lnSpc>
                <a:spcPct val="115000"/>
              </a:lnSpc>
              <a:spcAft>
                <a:spcPts val="1000"/>
              </a:spcAft>
              <a:buFont typeface="Arial" panose="020B0604020202020204" pitchFamily="34" charset="0"/>
              <a:buChar char="•"/>
              <a:defRPr sz="16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In bulk cargo transportation there are no fixed tariff charges, and the customer has to settle it with the goods company or the truck owners who operate independently. </a:t>
            </a:r>
          </a:p>
          <a:p>
            <a:r>
              <a:rPr lang="en-US" dirty="0"/>
              <a:t>The driver’s dairy data, </a:t>
            </a:r>
          </a:p>
          <a:p>
            <a:r>
              <a:rPr lang="en-US" dirty="0"/>
              <a:t>Telephonic surveys &amp; Market Analysis</a:t>
            </a:r>
          </a:p>
          <a:p>
            <a:r>
              <a:rPr lang="en-US" dirty="0"/>
              <a:t>Tariffs in terms of Rs / ton-km</a:t>
            </a:r>
            <a:endParaRPr lang="en-PK" dirty="0"/>
          </a:p>
        </p:txBody>
      </p:sp>
      <p:pic>
        <p:nvPicPr>
          <p:cNvPr id="3" name="Picture 6" descr="Challenges and opportunities for the European transport sector">
            <a:extLst>
              <a:ext uri="{FF2B5EF4-FFF2-40B4-BE49-F238E27FC236}">
                <a16:creationId xmlns:a16="http://schemas.microsoft.com/office/drawing/2014/main" id="{166E321D-143F-9EDD-337A-4A7BB4F7075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562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A98BDE-CBB5-64D7-C7FC-DC35B9EA7051}"/>
              </a:ext>
            </a:extLst>
          </p:cNvPr>
          <p:cNvGraphicFramePr>
            <a:graphicFrameLocks noGrp="1"/>
          </p:cNvGraphicFramePr>
          <p:nvPr>
            <p:extLst>
              <p:ext uri="{D42A27DB-BD31-4B8C-83A1-F6EECF244321}">
                <p14:modId xmlns:p14="http://schemas.microsoft.com/office/powerpoint/2010/main" val="1849868883"/>
              </p:ext>
            </p:extLst>
          </p:nvPr>
        </p:nvGraphicFramePr>
        <p:xfrm>
          <a:off x="415924" y="2240439"/>
          <a:ext cx="11360150" cy="4457581"/>
        </p:xfrm>
        <a:graphic>
          <a:graphicData uri="http://schemas.openxmlformats.org/drawingml/2006/table">
            <a:tbl>
              <a:tblPr firstRow="1" firstCol="1" bandRow="1">
                <a:tableStyleId>{3C2FFA5D-87B4-456A-9821-1D502468CF0F}</a:tableStyleId>
              </a:tblPr>
              <a:tblGrid>
                <a:gridCol w="2715076">
                  <a:extLst>
                    <a:ext uri="{9D8B030D-6E8A-4147-A177-3AD203B41FA5}">
                      <a16:colId xmlns:a16="http://schemas.microsoft.com/office/drawing/2014/main" val="1338619739"/>
                    </a:ext>
                  </a:extLst>
                </a:gridCol>
                <a:gridCol w="1440467">
                  <a:extLst>
                    <a:ext uri="{9D8B030D-6E8A-4147-A177-3AD203B41FA5}">
                      <a16:colId xmlns:a16="http://schemas.microsoft.com/office/drawing/2014/main" val="3002882813"/>
                    </a:ext>
                  </a:extLst>
                </a:gridCol>
                <a:gridCol w="1440467">
                  <a:extLst>
                    <a:ext uri="{9D8B030D-6E8A-4147-A177-3AD203B41FA5}">
                      <a16:colId xmlns:a16="http://schemas.microsoft.com/office/drawing/2014/main" val="2381811463"/>
                    </a:ext>
                  </a:extLst>
                </a:gridCol>
                <a:gridCol w="1440467">
                  <a:extLst>
                    <a:ext uri="{9D8B030D-6E8A-4147-A177-3AD203B41FA5}">
                      <a16:colId xmlns:a16="http://schemas.microsoft.com/office/drawing/2014/main" val="3520745681"/>
                    </a:ext>
                  </a:extLst>
                </a:gridCol>
                <a:gridCol w="1440467">
                  <a:extLst>
                    <a:ext uri="{9D8B030D-6E8A-4147-A177-3AD203B41FA5}">
                      <a16:colId xmlns:a16="http://schemas.microsoft.com/office/drawing/2014/main" val="1579899988"/>
                    </a:ext>
                  </a:extLst>
                </a:gridCol>
                <a:gridCol w="1442739">
                  <a:extLst>
                    <a:ext uri="{9D8B030D-6E8A-4147-A177-3AD203B41FA5}">
                      <a16:colId xmlns:a16="http://schemas.microsoft.com/office/drawing/2014/main" val="1090627222"/>
                    </a:ext>
                  </a:extLst>
                </a:gridCol>
                <a:gridCol w="1440467">
                  <a:extLst>
                    <a:ext uri="{9D8B030D-6E8A-4147-A177-3AD203B41FA5}">
                      <a16:colId xmlns:a16="http://schemas.microsoft.com/office/drawing/2014/main" val="2743758570"/>
                    </a:ext>
                  </a:extLst>
                </a:gridCol>
              </a:tblGrid>
              <a:tr h="274320">
                <a:tc gridSpan="7">
                  <a:txBody>
                    <a:bodyPr/>
                    <a:lstStyle/>
                    <a:p>
                      <a:pPr marL="0" marR="0" algn="ctr">
                        <a:lnSpc>
                          <a:spcPct val="115000"/>
                        </a:lnSpc>
                        <a:spcBef>
                          <a:spcPts val="0"/>
                        </a:spcBef>
                        <a:spcAft>
                          <a:spcPts val="0"/>
                        </a:spcAft>
                      </a:pPr>
                      <a:r>
                        <a:rPr lang="en-PK" sz="1800" dirty="0">
                          <a:effectLst/>
                        </a:rPr>
                        <a:t>Karachi – Peshawar, One-way Trip Distance 1550 km</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292737609"/>
                  </a:ext>
                </a:extLst>
              </a:tr>
              <a:tr h="182880">
                <a:tc rowSpan="2">
                  <a:txBody>
                    <a:bodyPr/>
                    <a:lstStyle/>
                    <a:p>
                      <a:pPr marL="0" marR="0" algn="ctr">
                        <a:lnSpc>
                          <a:spcPct val="115000"/>
                        </a:lnSpc>
                        <a:spcBef>
                          <a:spcPts val="0"/>
                        </a:spcBef>
                        <a:spcAft>
                          <a:spcPts val="0"/>
                        </a:spcAft>
                      </a:pPr>
                      <a:r>
                        <a:rPr lang="en-PK" sz="1800">
                          <a:effectLst/>
                        </a:rPr>
                        <a:t>Truck Type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6- 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10-wheeler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14-wheeler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18-wheeler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18-wheeler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22-wheeler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0994984"/>
                  </a:ext>
                </a:extLst>
              </a:tr>
              <a:tr h="182880">
                <a:tc vMerge="1">
                  <a:txBody>
                    <a:bodyPr/>
                    <a:lstStyle/>
                    <a:p>
                      <a:endParaRPr lang="en-PK"/>
                    </a:p>
                  </a:txBody>
                  <a:tcPr/>
                </a:tc>
                <a:tc>
                  <a:txBody>
                    <a:bodyPr/>
                    <a:lstStyle/>
                    <a:p>
                      <a:pPr marL="0" marR="0" algn="ctr">
                        <a:lnSpc>
                          <a:spcPct val="115000"/>
                        </a:lnSpc>
                        <a:spcBef>
                          <a:spcPts val="0"/>
                        </a:spcBef>
                        <a:spcAft>
                          <a:spcPts val="0"/>
                        </a:spcAft>
                      </a:pPr>
                      <a:r>
                        <a:rPr lang="en-PK" sz="1800">
                          <a:effectLst/>
                        </a:rPr>
                        <a:t>2-Axle </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3-Axle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4-Axle (2S2)</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5-Axle (2S3)</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5-Axle (3S2)</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6-Axle (3S3)</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1745695"/>
                  </a:ext>
                </a:extLst>
              </a:tr>
              <a:tr h="182880">
                <a:tc gridSpan="7">
                  <a:txBody>
                    <a:bodyPr/>
                    <a:lstStyle/>
                    <a:p>
                      <a:pPr marL="0" marR="0" algn="ctr">
                        <a:lnSpc>
                          <a:spcPct val="115000"/>
                        </a:lnSpc>
                        <a:spcBef>
                          <a:spcPts val="0"/>
                        </a:spcBef>
                        <a:spcAft>
                          <a:spcPts val="0"/>
                        </a:spcAft>
                      </a:pPr>
                      <a:r>
                        <a:rPr lang="en-PK" sz="1400">
                          <a:effectLst/>
                        </a:rPr>
                        <a:t>Construction Materials</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400483192"/>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67,600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147,524</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111,280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184,080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190,840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267,800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0552182"/>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rPr>
                        <a:t>20150</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44020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33170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54870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56885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79825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9613061"/>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3.35</a:t>
                      </a:r>
                    </a:p>
                  </a:txBody>
                  <a:tcPr marL="68580" marR="68580" marT="0" marB="0" anchor="ctr"/>
                </a:tc>
                <a:extLst>
                  <a:ext uri="{0D108BD9-81ED-4DB2-BD59-A6C34878D82A}">
                    <a16:rowId xmlns:a16="http://schemas.microsoft.com/office/drawing/2014/main" val="622709034"/>
                  </a:ext>
                </a:extLst>
              </a:tr>
              <a:tr h="182880">
                <a:tc gridSpan="7">
                  <a:txBody>
                    <a:bodyPr/>
                    <a:lstStyle/>
                    <a:p>
                      <a:pPr marL="0" marR="0" algn="ctr">
                        <a:lnSpc>
                          <a:spcPct val="115000"/>
                        </a:lnSpc>
                        <a:spcBef>
                          <a:spcPts val="0"/>
                        </a:spcBef>
                        <a:spcAft>
                          <a:spcPts val="0"/>
                        </a:spcAft>
                      </a:pPr>
                      <a:r>
                        <a:rPr lang="en-PK" sz="1400" dirty="0">
                          <a:effectLst/>
                        </a:rPr>
                        <a:t>Textile</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2322815807"/>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65,000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141,850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107,000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177,000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183,500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257,500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8375189"/>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20150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44020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33170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54870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56885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79825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5922336"/>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extLst>
                  <a:ext uri="{0D108BD9-81ED-4DB2-BD59-A6C34878D82A}">
                    <a16:rowId xmlns:a16="http://schemas.microsoft.com/office/drawing/2014/main" val="707645983"/>
                  </a:ext>
                </a:extLst>
              </a:tr>
              <a:tr h="182880">
                <a:tc gridSpan="7">
                  <a:txBody>
                    <a:bodyPr/>
                    <a:lstStyle/>
                    <a:p>
                      <a:pPr marL="0" marR="0" algn="ctr">
                        <a:lnSpc>
                          <a:spcPct val="115000"/>
                        </a:lnSpc>
                        <a:spcBef>
                          <a:spcPts val="0"/>
                        </a:spcBef>
                        <a:spcAft>
                          <a:spcPts val="0"/>
                        </a:spcAft>
                      </a:pPr>
                      <a:r>
                        <a:rPr lang="en-PK" sz="1400">
                          <a:effectLst/>
                        </a:rPr>
                        <a:t>Wheat, Rice, Sugar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90012825"/>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65,000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141,850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107,000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177,000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183,500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257,500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4136358"/>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20150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44020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33170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54870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56885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79825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0638588"/>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3.22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3.22</a:t>
                      </a:r>
                    </a:p>
                  </a:txBody>
                  <a:tcPr marL="68580" marR="68580" marT="0" marB="0" anchor="ctr"/>
                </a:tc>
                <a:extLst>
                  <a:ext uri="{0D108BD9-81ED-4DB2-BD59-A6C34878D82A}">
                    <a16:rowId xmlns:a16="http://schemas.microsoft.com/office/drawing/2014/main" val="3465849480"/>
                  </a:ext>
                </a:extLst>
              </a:tr>
              <a:tr h="182880">
                <a:tc gridSpan="7">
                  <a:txBody>
                    <a:bodyPr/>
                    <a:lstStyle/>
                    <a:p>
                      <a:pPr marL="0" marR="0" algn="ctr">
                        <a:lnSpc>
                          <a:spcPct val="115000"/>
                        </a:lnSpc>
                        <a:spcBef>
                          <a:spcPts val="0"/>
                        </a:spcBef>
                        <a:spcAft>
                          <a:spcPts val="0"/>
                        </a:spcAft>
                      </a:pPr>
                      <a:r>
                        <a:rPr lang="en-PK" sz="1400" dirty="0">
                          <a:effectLst/>
                        </a:rPr>
                        <a:t>Fertilizer</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199691609"/>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52,000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113,480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85,600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141,600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146,800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206,000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3126099"/>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20150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44020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33170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54870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56885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79825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7468253"/>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2.58</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2.58</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2.58</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2.58</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2.58</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2.58</a:t>
                      </a:r>
                    </a:p>
                  </a:txBody>
                  <a:tcPr marL="68580" marR="68580" marT="0" marB="0" anchor="ctr"/>
                </a:tc>
                <a:extLst>
                  <a:ext uri="{0D108BD9-81ED-4DB2-BD59-A6C34878D82A}">
                    <a16:rowId xmlns:a16="http://schemas.microsoft.com/office/drawing/2014/main" val="2694187603"/>
                  </a:ext>
                </a:extLst>
              </a:tr>
            </a:tbl>
          </a:graphicData>
        </a:graphic>
      </p:graphicFrame>
      <p:sp>
        <p:nvSpPr>
          <p:cNvPr id="7" name="TextBox 6">
            <a:extLst>
              <a:ext uri="{FF2B5EF4-FFF2-40B4-BE49-F238E27FC236}">
                <a16:creationId xmlns:a16="http://schemas.microsoft.com/office/drawing/2014/main" id="{6F1B021B-44C4-085F-8A6A-813FDFE5A2AA}"/>
              </a:ext>
            </a:extLst>
          </p:cNvPr>
          <p:cNvSpPr txBox="1"/>
          <p:nvPr/>
        </p:nvSpPr>
        <p:spPr>
          <a:xfrm>
            <a:off x="2647045" y="1122179"/>
            <a:ext cx="6897909" cy="9087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RPr/>
            </a:defPPr>
            <a:lvl1pPr marL="0" algn="ctr">
              <a:lnSpc>
                <a:spcPct val="115000"/>
              </a:lnSpc>
              <a:spcAft>
                <a:spcPts val="1000"/>
              </a:spcAft>
              <a:defRPr sz="2000" b="1">
                <a:solidFill>
                  <a:schemeClr val="dk1"/>
                </a:solidFill>
                <a:effectLst/>
                <a:latin typeface="Sabon Next LT" panose="02000500000000000000" pitchFamily="2" charset="0"/>
                <a:ea typeface="Arial" panose="020B0604020202020204" pitchFamily="34" charset="0"/>
                <a:cs typeface="Sabon Next LT" panose="020005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Commodity Wise Tariff (Rs/ton-km); </a:t>
            </a:r>
          </a:p>
          <a:p>
            <a:r>
              <a:rPr lang="en-US" dirty="0"/>
              <a:t>Route, Karachi - Peshawar</a:t>
            </a:r>
            <a:endParaRPr lang="en-PK" dirty="0"/>
          </a:p>
        </p:txBody>
      </p:sp>
      <p:sp>
        <p:nvSpPr>
          <p:cNvPr id="3" name="Title 1">
            <a:extLst>
              <a:ext uri="{FF2B5EF4-FFF2-40B4-BE49-F238E27FC236}">
                <a16:creationId xmlns:a16="http://schemas.microsoft.com/office/drawing/2014/main" id="{B5A385D5-42A8-BC5D-D485-CFE2553A0DB1}"/>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pic>
        <p:nvPicPr>
          <p:cNvPr id="4" name="Picture 6" descr="Challenges and opportunities for the European transport sector">
            <a:extLst>
              <a:ext uri="{FF2B5EF4-FFF2-40B4-BE49-F238E27FC236}">
                <a16:creationId xmlns:a16="http://schemas.microsoft.com/office/drawing/2014/main" id="{69247950-79F6-AA27-C78C-6B362BF9548A}"/>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225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A8057-162B-9799-A8B8-9487D86021D8}"/>
              </a:ext>
            </a:extLst>
          </p:cNvPr>
          <p:cNvSpPr txBox="1"/>
          <p:nvPr/>
        </p:nvSpPr>
        <p:spPr>
          <a:xfrm>
            <a:off x="3048000" y="1195212"/>
            <a:ext cx="6096000" cy="9087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RPr/>
            </a:defPPr>
            <a:lvl1pPr marL="0" algn="ctr">
              <a:lnSpc>
                <a:spcPct val="115000"/>
              </a:lnSpc>
              <a:spcAft>
                <a:spcPts val="1000"/>
              </a:spcAft>
              <a:defRPr sz="2000" b="1">
                <a:solidFill>
                  <a:schemeClr val="dk1"/>
                </a:solidFill>
                <a:effectLst/>
                <a:latin typeface="Sabon Next LT" panose="02000500000000000000" pitchFamily="2" charset="0"/>
                <a:ea typeface="Arial" panose="020B0604020202020204" pitchFamily="34" charset="0"/>
                <a:cs typeface="Sabon Next LT" panose="020005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Commodity Wise Tariff (Rs/ton-km); </a:t>
            </a:r>
          </a:p>
          <a:p>
            <a:r>
              <a:rPr lang="en-US" dirty="0"/>
              <a:t>Route, Karachi - Lahore</a:t>
            </a:r>
            <a:endParaRPr lang="en-PK" dirty="0"/>
          </a:p>
        </p:txBody>
      </p:sp>
      <p:graphicFrame>
        <p:nvGraphicFramePr>
          <p:cNvPr id="4" name="Table 3">
            <a:extLst>
              <a:ext uri="{FF2B5EF4-FFF2-40B4-BE49-F238E27FC236}">
                <a16:creationId xmlns:a16="http://schemas.microsoft.com/office/drawing/2014/main" id="{8F9B9E0D-B4E8-0600-62D5-B4FBFD837FB9}"/>
              </a:ext>
            </a:extLst>
          </p:cNvPr>
          <p:cNvGraphicFramePr>
            <a:graphicFrameLocks noGrp="1"/>
          </p:cNvGraphicFramePr>
          <p:nvPr>
            <p:extLst>
              <p:ext uri="{D42A27DB-BD31-4B8C-83A1-F6EECF244321}">
                <p14:modId xmlns:p14="http://schemas.microsoft.com/office/powerpoint/2010/main" val="3612711932"/>
              </p:ext>
            </p:extLst>
          </p:nvPr>
        </p:nvGraphicFramePr>
        <p:xfrm>
          <a:off x="415924" y="2309058"/>
          <a:ext cx="11433176" cy="4274406"/>
        </p:xfrm>
        <a:graphic>
          <a:graphicData uri="http://schemas.openxmlformats.org/drawingml/2006/table">
            <a:tbl>
              <a:tblPr firstRow="1" firstCol="1" bandRow="1">
                <a:tableStyleId>{3C2FFA5D-87B4-456A-9821-1D502468CF0F}</a:tableStyleId>
              </a:tblPr>
              <a:tblGrid>
                <a:gridCol w="2961191">
                  <a:extLst>
                    <a:ext uri="{9D8B030D-6E8A-4147-A177-3AD203B41FA5}">
                      <a16:colId xmlns:a16="http://schemas.microsoft.com/office/drawing/2014/main" val="2491195032"/>
                    </a:ext>
                  </a:extLst>
                </a:gridCol>
                <a:gridCol w="1413141">
                  <a:extLst>
                    <a:ext uri="{9D8B030D-6E8A-4147-A177-3AD203B41FA5}">
                      <a16:colId xmlns:a16="http://schemas.microsoft.com/office/drawing/2014/main" val="2916575127"/>
                    </a:ext>
                  </a:extLst>
                </a:gridCol>
                <a:gridCol w="1413141">
                  <a:extLst>
                    <a:ext uri="{9D8B030D-6E8A-4147-A177-3AD203B41FA5}">
                      <a16:colId xmlns:a16="http://schemas.microsoft.com/office/drawing/2014/main" val="2325440785"/>
                    </a:ext>
                  </a:extLst>
                </a:gridCol>
                <a:gridCol w="1413141">
                  <a:extLst>
                    <a:ext uri="{9D8B030D-6E8A-4147-A177-3AD203B41FA5}">
                      <a16:colId xmlns:a16="http://schemas.microsoft.com/office/drawing/2014/main" val="2550235946"/>
                    </a:ext>
                  </a:extLst>
                </a:gridCol>
                <a:gridCol w="1413141">
                  <a:extLst>
                    <a:ext uri="{9D8B030D-6E8A-4147-A177-3AD203B41FA5}">
                      <a16:colId xmlns:a16="http://schemas.microsoft.com/office/drawing/2014/main" val="3125310978"/>
                    </a:ext>
                  </a:extLst>
                </a:gridCol>
                <a:gridCol w="1413141">
                  <a:extLst>
                    <a:ext uri="{9D8B030D-6E8A-4147-A177-3AD203B41FA5}">
                      <a16:colId xmlns:a16="http://schemas.microsoft.com/office/drawing/2014/main" val="2540762008"/>
                    </a:ext>
                  </a:extLst>
                </a:gridCol>
                <a:gridCol w="1406280">
                  <a:extLst>
                    <a:ext uri="{9D8B030D-6E8A-4147-A177-3AD203B41FA5}">
                      <a16:colId xmlns:a16="http://schemas.microsoft.com/office/drawing/2014/main" val="1377061184"/>
                    </a:ext>
                  </a:extLst>
                </a:gridCol>
              </a:tblGrid>
              <a:tr h="299076">
                <a:tc gridSpan="7">
                  <a:txBody>
                    <a:bodyPr/>
                    <a:lstStyle/>
                    <a:p>
                      <a:pPr marL="0" marR="0" algn="ctr">
                        <a:lnSpc>
                          <a:spcPct val="115000"/>
                        </a:lnSpc>
                        <a:spcBef>
                          <a:spcPts val="0"/>
                        </a:spcBef>
                        <a:spcAft>
                          <a:spcPts val="0"/>
                        </a:spcAft>
                      </a:pPr>
                      <a:r>
                        <a:rPr lang="en-PK" sz="1600" dirty="0">
                          <a:effectLst/>
                        </a:rPr>
                        <a:t>Karachi – Lahore, One-way Trip Distance 1205 km</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857781248"/>
                  </a:ext>
                </a:extLst>
              </a:tr>
              <a:tr h="279691">
                <a:tc rowSpan="2">
                  <a:txBody>
                    <a:bodyPr/>
                    <a:lstStyle/>
                    <a:p>
                      <a:pPr marL="0" marR="0" algn="ctr">
                        <a:lnSpc>
                          <a:spcPct val="115000"/>
                        </a:lnSpc>
                        <a:spcBef>
                          <a:spcPts val="0"/>
                        </a:spcBef>
                        <a:spcAft>
                          <a:spcPts val="0"/>
                        </a:spcAft>
                      </a:pPr>
                      <a:r>
                        <a:rPr lang="en-PK" sz="1600">
                          <a:effectLst/>
                        </a:rPr>
                        <a:t>Truck Type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6-wheeler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10- wheeler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14- wheeler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18-wheeler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18- wheeler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22- wheeler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3481751"/>
                  </a:ext>
                </a:extLst>
              </a:tr>
              <a:tr h="279691">
                <a:tc vMerge="1">
                  <a:txBody>
                    <a:bodyPr/>
                    <a:lstStyle/>
                    <a:p>
                      <a:endParaRPr lang="en-PK"/>
                    </a:p>
                  </a:txBody>
                  <a:tcPr/>
                </a:tc>
                <a:tc>
                  <a:txBody>
                    <a:bodyPr/>
                    <a:lstStyle/>
                    <a:p>
                      <a:pPr marL="0" marR="0" algn="ctr">
                        <a:lnSpc>
                          <a:spcPct val="115000"/>
                        </a:lnSpc>
                        <a:spcBef>
                          <a:spcPts val="0"/>
                        </a:spcBef>
                        <a:spcAft>
                          <a:spcPts val="0"/>
                        </a:spcAft>
                      </a:pPr>
                      <a:r>
                        <a:rPr lang="en-PK" sz="1600">
                          <a:effectLst/>
                        </a:rPr>
                        <a:t>2-Axle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3-Axle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4-Axle (2S2)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5-Axle (2S3)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5-Axle (3S2)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600">
                          <a:effectLst/>
                        </a:rPr>
                        <a:t>6-Axle (3S3)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8196887"/>
                  </a:ext>
                </a:extLst>
              </a:tr>
              <a:tr h="209838">
                <a:tc gridSpan="7">
                  <a:txBody>
                    <a:bodyPr/>
                    <a:lstStyle/>
                    <a:p>
                      <a:pPr marL="0" marR="0" algn="ctr">
                        <a:lnSpc>
                          <a:spcPct val="115000"/>
                        </a:lnSpc>
                        <a:spcBef>
                          <a:spcPts val="0"/>
                        </a:spcBef>
                        <a:spcAft>
                          <a:spcPts val="0"/>
                        </a:spcAft>
                      </a:pPr>
                      <a:r>
                        <a:rPr lang="en-PK" sz="1200">
                          <a:effectLst/>
                        </a:rPr>
                        <a:t>Construction Materials</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485324135"/>
                  </a:ext>
                </a:extLst>
              </a:tr>
              <a:tr h="209838">
                <a:tc>
                  <a:txBody>
                    <a:bodyPr/>
                    <a:lstStyle/>
                    <a:p>
                      <a:pPr marL="0" marR="0" algn="l">
                        <a:lnSpc>
                          <a:spcPct val="115000"/>
                        </a:lnSpc>
                        <a:spcBef>
                          <a:spcPts val="0"/>
                        </a:spcBef>
                        <a:spcAft>
                          <a:spcPts val="0"/>
                        </a:spcAft>
                      </a:pPr>
                      <a:r>
                        <a:rPr lang="en-PK" sz="1200">
                          <a:effectLst/>
                        </a:rPr>
                        <a:t>Freight charge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52,000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113,480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85,600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141,600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146,800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206,000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3920028"/>
                  </a:ext>
                </a:extLst>
              </a:tr>
              <a:tr h="209838">
                <a:tc>
                  <a:txBody>
                    <a:bodyPr/>
                    <a:lstStyle/>
                    <a:p>
                      <a:pPr marL="0" marR="0" algn="l">
                        <a:lnSpc>
                          <a:spcPct val="115000"/>
                        </a:lnSpc>
                        <a:spcBef>
                          <a:spcPts val="0"/>
                        </a:spcBef>
                        <a:spcAft>
                          <a:spcPts val="0"/>
                        </a:spcAft>
                      </a:pPr>
                      <a:r>
                        <a:rPr lang="en-PK" sz="1200">
                          <a:effectLst/>
                        </a:rPr>
                        <a:t>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15665</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34222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25787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42657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44223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62057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2573910"/>
                  </a:ext>
                </a:extLst>
              </a:tr>
              <a:tr h="209838">
                <a:tc>
                  <a:txBody>
                    <a:bodyPr/>
                    <a:lstStyle/>
                    <a:p>
                      <a:pPr marL="0" marR="0" algn="l">
                        <a:lnSpc>
                          <a:spcPct val="115000"/>
                        </a:lnSpc>
                        <a:spcBef>
                          <a:spcPts val="0"/>
                        </a:spcBef>
                        <a:spcAft>
                          <a:spcPts val="0"/>
                        </a:spcAft>
                      </a:pPr>
                      <a:r>
                        <a:rPr lang="en-PK" sz="1200">
                          <a:effectLst/>
                        </a:rPr>
                        <a:t>Tariff in Rs/ 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3.17</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3.17</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3.17</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3.17</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3.17</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3.17</a:t>
                      </a:r>
                    </a:p>
                  </a:txBody>
                  <a:tcPr marL="68580" marR="68580" marT="0" marB="0" anchor="ctr"/>
                </a:tc>
                <a:extLst>
                  <a:ext uri="{0D108BD9-81ED-4DB2-BD59-A6C34878D82A}">
                    <a16:rowId xmlns:a16="http://schemas.microsoft.com/office/drawing/2014/main" val="3352687555"/>
                  </a:ext>
                </a:extLst>
              </a:tr>
              <a:tr h="209838">
                <a:tc gridSpan="7">
                  <a:txBody>
                    <a:bodyPr/>
                    <a:lstStyle/>
                    <a:p>
                      <a:pPr marL="0" marR="0" algn="ctr">
                        <a:lnSpc>
                          <a:spcPct val="115000"/>
                        </a:lnSpc>
                        <a:spcBef>
                          <a:spcPts val="0"/>
                        </a:spcBef>
                        <a:spcAft>
                          <a:spcPts val="0"/>
                        </a:spcAft>
                      </a:pPr>
                      <a:r>
                        <a:rPr lang="en-PK" sz="1200">
                          <a:effectLst/>
                        </a:rPr>
                        <a:t>Textile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2924356518"/>
                  </a:ext>
                </a:extLst>
              </a:tr>
              <a:tr h="209838">
                <a:tc>
                  <a:txBody>
                    <a:bodyPr/>
                    <a:lstStyle/>
                    <a:p>
                      <a:pPr marL="0" marR="0" algn="l">
                        <a:lnSpc>
                          <a:spcPct val="115000"/>
                        </a:lnSpc>
                        <a:spcBef>
                          <a:spcPts val="0"/>
                        </a:spcBef>
                        <a:spcAft>
                          <a:spcPts val="0"/>
                        </a:spcAft>
                      </a:pPr>
                      <a:r>
                        <a:rPr lang="en-PK" sz="1200">
                          <a:effectLst/>
                        </a:rPr>
                        <a:t>Freight charge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50,700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110,643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83,460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138,060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143,130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200,850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997319"/>
                  </a:ext>
                </a:extLst>
              </a:tr>
              <a:tr h="209838">
                <a:tc>
                  <a:txBody>
                    <a:bodyPr/>
                    <a:lstStyle/>
                    <a:p>
                      <a:pPr marL="0" marR="0" algn="l">
                        <a:lnSpc>
                          <a:spcPct val="115000"/>
                        </a:lnSpc>
                        <a:spcBef>
                          <a:spcPts val="0"/>
                        </a:spcBef>
                        <a:spcAft>
                          <a:spcPts val="0"/>
                        </a:spcAft>
                      </a:pPr>
                      <a:r>
                        <a:rPr lang="en-PK" sz="1200">
                          <a:effectLst/>
                        </a:rPr>
                        <a:t>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15665</a:t>
                      </a:r>
                      <a:endParaRPr lang="en-PK" sz="1800">
                        <a:effectLst/>
                        <a:latin typeface="Arial" panose="020B0604020202020204" pitchFamily="34" charset="0"/>
                        <a:ea typeface="+mn-ea"/>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34222</a:t>
                      </a:r>
                      <a:endParaRPr lang="en-PK" sz="1800">
                        <a:effectLst/>
                        <a:latin typeface="Arial" panose="020B0604020202020204" pitchFamily="34" charset="0"/>
                        <a:ea typeface="+mn-ea"/>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25787</a:t>
                      </a:r>
                      <a:endParaRPr lang="en-PK" sz="1800">
                        <a:effectLst/>
                        <a:latin typeface="Arial" panose="020B0604020202020204" pitchFamily="34" charset="0"/>
                        <a:ea typeface="+mn-ea"/>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42657</a:t>
                      </a:r>
                      <a:endParaRPr lang="en-PK" sz="1800">
                        <a:effectLst/>
                        <a:latin typeface="Arial" panose="020B0604020202020204" pitchFamily="34" charset="0"/>
                        <a:ea typeface="+mn-ea"/>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44223</a:t>
                      </a:r>
                      <a:endParaRPr lang="en-PK" sz="1800">
                        <a:effectLst/>
                        <a:latin typeface="Arial" panose="020B0604020202020204" pitchFamily="34" charset="0"/>
                        <a:ea typeface="+mn-ea"/>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62057</a:t>
                      </a:r>
                      <a:endParaRPr lang="en-PK" sz="1800">
                        <a:effectLst/>
                        <a:latin typeface="Arial" panose="020B060402020202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684371866"/>
                  </a:ext>
                </a:extLst>
              </a:tr>
              <a:tr h="209838">
                <a:tc>
                  <a:txBody>
                    <a:bodyPr/>
                    <a:lstStyle/>
                    <a:p>
                      <a:pPr marL="0" marR="0" algn="l">
                        <a:lnSpc>
                          <a:spcPct val="115000"/>
                        </a:lnSpc>
                        <a:spcBef>
                          <a:spcPts val="0"/>
                        </a:spcBef>
                        <a:spcAft>
                          <a:spcPts val="0"/>
                        </a:spcAft>
                      </a:pPr>
                      <a:r>
                        <a:rPr lang="en-PK" sz="1200">
                          <a:effectLst/>
                        </a:rPr>
                        <a:t>Tariff in Rs/ 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3.24</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3.24</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3.24</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3.24</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3.24</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3.24</a:t>
                      </a:r>
                    </a:p>
                  </a:txBody>
                  <a:tcPr marL="68580" marR="68580" marT="0" marB="0" anchor="ctr"/>
                </a:tc>
                <a:extLst>
                  <a:ext uri="{0D108BD9-81ED-4DB2-BD59-A6C34878D82A}">
                    <a16:rowId xmlns:a16="http://schemas.microsoft.com/office/drawing/2014/main" val="2334359223"/>
                  </a:ext>
                </a:extLst>
              </a:tr>
              <a:tr h="209838">
                <a:tc gridSpan="7">
                  <a:txBody>
                    <a:bodyPr/>
                    <a:lstStyle/>
                    <a:p>
                      <a:pPr marL="0" marR="0" algn="ctr">
                        <a:lnSpc>
                          <a:spcPct val="115000"/>
                        </a:lnSpc>
                        <a:spcBef>
                          <a:spcPts val="0"/>
                        </a:spcBef>
                        <a:spcAft>
                          <a:spcPts val="0"/>
                        </a:spcAft>
                      </a:pPr>
                      <a:r>
                        <a:rPr lang="en-PK" sz="1200" dirty="0">
                          <a:effectLst/>
                        </a:rPr>
                        <a:t>Wheat, Rice, Sugar</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183728481"/>
                  </a:ext>
                </a:extLst>
              </a:tr>
              <a:tr h="209838">
                <a:tc>
                  <a:txBody>
                    <a:bodyPr/>
                    <a:lstStyle/>
                    <a:p>
                      <a:pPr marL="0" marR="0" algn="l">
                        <a:lnSpc>
                          <a:spcPct val="115000"/>
                        </a:lnSpc>
                        <a:spcBef>
                          <a:spcPts val="0"/>
                        </a:spcBef>
                        <a:spcAft>
                          <a:spcPts val="0"/>
                        </a:spcAft>
                      </a:pPr>
                      <a:r>
                        <a:rPr lang="en-PK" sz="1200">
                          <a:effectLst/>
                        </a:rPr>
                        <a:t>Freight charge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52,000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113,480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85,600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141,600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146,800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206,000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680744"/>
                  </a:ext>
                </a:extLst>
              </a:tr>
              <a:tr h="209838">
                <a:tc>
                  <a:txBody>
                    <a:bodyPr/>
                    <a:lstStyle/>
                    <a:p>
                      <a:pPr marL="0" marR="0" algn="l">
                        <a:lnSpc>
                          <a:spcPct val="115000"/>
                        </a:lnSpc>
                        <a:spcBef>
                          <a:spcPts val="0"/>
                        </a:spcBef>
                        <a:spcAft>
                          <a:spcPts val="0"/>
                        </a:spcAft>
                      </a:pPr>
                      <a:r>
                        <a:rPr lang="en-PK" sz="1200">
                          <a:effectLst/>
                        </a:rPr>
                        <a:t>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15665</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34222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25787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42657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44223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62057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7318709"/>
                  </a:ext>
                </a:extLst>
              </a:tr>
              <a:tr h="209838">
                <a:tc>
                  <a:txBody>
                    <a:bodyPr/>
                    <a:lstStyle/>
                    <a:p>
                      <a:pPr marL="0" marR="0" algn="l">
                        <a:lnSpc>
                          <a:spcPct val="115000"/>
                        </a:lnSpc>
                        <a:spcBef>
                          <a:spcPts val="0"/>
                        </a:spcBef>
                        <a:spcAft>
                          <a:spcPts val="0"/>
                        </a:spcAft>
                      </a:pPr>
                      <a:r>
                        <a:rPr lang="en-PK" sz="1200">
                          <a:effectLst/>
                        </a:rPr>
                        <a:t>Tariff in Rs/ 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a:t>
                      </a:r>
                    </a:p>
                  </a:txBody>
                  <a:tcPr marL="68580" marR="68580" marT="0" marB="0" anchor="ctr"/>
                </a:tc>
                <a:extLst>
                  <a:ext uri="{0D108BD9-81ED-4DB2-BD59-A6C34878D82A}">
                    <a16:rowId xmlns:a16="http://schemas.microsoft.com/office/drawing/2014/main" val="455320175"/>
                  </a:ext>
                </a:extLst>
              </a:tr>
              <a:tr h="209838">
                <a:tc gridSpan="7">
                  <a:txBody>
                    <a:bodyPr/>
                    <a:lstStyle/>
                    <a:p>
                      <a:pPr marL="0" marR="0" algn="ctr">
                        <a:lnSpc>
                          <a:spcPct val="115000"/>
                        </a:lnSpc>
                        <a:spcBef>
                          <a:spcPts val="0"/>
                        </a:spcBef>
                        <a:spcAft>
                          <a:spcPts val="0"/>
                        </a:spcAft>
                      </a:pPr>
                      <a:r>
                        <a:rPr lang="en-PK" sz="1200">
                          <a:effectLst/>
                        </a:rPr>
                        <a:t>Fertilizer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97793388"/>
                  </a:ext>
                </a:extLst>
              </a:tr>
              <a:tr h="209838">
                <a:tc>
                  <a:txBody>
                    <a:bodyPr/>
                    <a:lstStyle/>
                    <a:p>
                      <a:pPr marL="0" marR="0" algn="l">
                        <a:lnSpc>
                          <a:spcPct val="115000"/>
                        </a:lnSpc>
                        <a:spcBef>
                          <a:spcPts val="0"/>
                        </a:spcBef>
                        <a:spcAft>
                          <a:spcPts val="0"/>
                        </a:spcAft>
                      </a:pPr>
                      <a:r>
                        <a:rPr lang="en-PK" sz="1200">
                          <a:effectLst/>
                        </a:rPr>
                        <a:t>Freight charge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52,000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113,480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85,600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141,600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146,800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206,000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3828107"/>
                  </a:ext>
                </a:extLst>
              </a:tr>
              <a:tr h="209838">
                <a:tc>
                  <a:txBody>
                    <a:bodyPr/>
                    <a:lstStyle/>
                    <a:p>
                      <a:pPr marL="0" marR="0" algn="l">
                        <a:lnSpc>
                          <a:spcPct val="115000"/>
                        </a:lnSpc>
                        <a:spcBef>
                          <a:spcPts val="0"/>
                        </a:spcBef>
                        <a:spcAft>
                          <a:spcPts val="0"/>
                        </a:spcAft>
                      </a:pPr>
                      <a:r>
                        <a:rPr lang="en-PK" sz="1200">
                          <a:effectLst/>
                        </a:rPr>
                        <a:t>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15665</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34222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25787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42657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44223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62057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2283475"/>
                  </a:ext>
                </a:extLst>
              </a:tr>
              <a:tr h="209838">
                <a:tc>
                  <a:txBody>
                    <a:bodyPr/>
                    <a:lstStyle/>
                    <a:p>
                      <a:pPr marL="0" marR="0" algn="l">
                        <a:lnSpc>
                          <a:spcPct val="115000"/>
                        </a:lnSpc>
                        <a:spcBef>
                          <a:spcPts val="0"/>
                        </a:spcBef>
                        <a:spcAft>
                          <a:spcPts val="0"/>
                        </a:spcAft>
                      </a:pPr>
                      <a:r>
                        <a:rPr lang="en-PK" sz="1200">
                          <a:effectLst/>
                        </a:rPr>
                        <a:t>Tariff in Rs/ ton-km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3.32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3.32</a:t>
                      </a:r>
                    </a:p>
                  </a:txBody>
                  <a:tcPr marL="68580" marR="68580" marT="0" marB="0" anchor="ctr"/>
                </a:tc>
                <a:extLst>
                  <a:ext uri="{0D108BD9-81ED-4DB2-BD59-A6C34878D82A}">
                    <a16:rowId xmlns:a16="http://schemas.microsoft.com/office/drawing/2014/main" val="3575999661"/>
                  </a:ext>
                </a:extLst>
              </a:tr>
            </a:tbl>
          </a:graphicData>
        </a:graphic>
      </p:graphicFrame>
      <p:sp>
        <p:nvSpPr>
          <p:cNvPr id="2" name="Title 1">
            <a:extLst>
              <a:ext uri="{FF2B5EF4-FFF2-40B4-BE49-F238E27FC236}">
                <a16:creationId xmlns:a16="http://schemas.microsoft.com/office/drawing/2014/main" id="{BB3BD499-BA3B-6A44-66D7-754240B07AF7}"/>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pic>
        <p:nvPicPr>
          <p:cNvPr id="5" name="Picture 6" descr="Challenges and opportunities for the European transport sector">
            <a:extLst>
              <a:ext uri="{FF2B5EF4-FFF2-40B4-BE49-F238E27FC236}">
                <a16:creationId xmlns:a16="http://schemas.microsoft.com/office/drawing/2014/main" id="{1779A4C8-7108-55F9-0CEE-68A45153D3F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20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B12C6A-DD5D-1BB4-F150-53C673FCCE43}"/>
              </a:ext>
            </a:extLst>
          </p:cNvPr>
          <p:cNvSpPr txBox="1"/>
          <p:nvPr/>
        </p:nvSpPr>
        <p:spPr>
          <a:xfrm>
            <a:off x="2066003" y="1071434"/>
            <a:ext cx="8059993" cy="9087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RPr/>
            </a:defPPr>
            <a:lvl1pPr marL="0" algn="ctr">
              <a:lnSpc>
                <a:spcPct val="115000"/>
              </a:lnSpc>
              <a:spcAft>
                <a:spcPts val="1000"/>
              </a:spcAft>
              <a:defRPr sz="2000" b="1">
                <a:solidFill>
                  <a:schemeClr val="dk1"/>
                </a:solidFill>
                <a:effectLst/>
                <a:latin typeface="Sabon Next LT" panose="02000500000000000000" pitchFamily="2" charset="0"/>
                <a:ea typeface="Arial" panose="020B0604020202020204" pitchFamily="34" charset="0"/>
                <a:cs typeface="Sabon Next LT" panose="020005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Commodity Wise Tariff (Rs/ton-km); </a:t>
            </a:r>
          </a:p>
          <a:p>
            <a:r>
              <a:rPr lang="en-US" dirty="0"/>
              <a:t>Route, Karachi - Faisalabad</a:t>
            </a:r>
            <a:endParaRPr lang="en-PK" dirty="0"/>
          </a:p>
        </p:txBody>
      </p:sp>
      <p:graphicFrame>
        <p:nvGraphicFramePr>
          <p:cNvPr id="6" name="Table 5">
            <a:extLst>
              <a:ext uri="{FF2B5EF4-FFF2-40B4-BE49-F238E27FC236}">
                <a16:creationId xmlns:a16="http://schemas.microsoft.com/office/drawing/2014/main" id="{85E17D68-207B-E911-345B-F5421A3EA51D}"/>
              </a:ext>
            </a:extLst>
          </p:cNvPr>
          <p:cNvGraphicFramePr>
            <a:graphicFrameLocks noGrp="1"/>
          </p:cNvGraphicFramePr>
          <p:nvPr>
            <p:extLst>
              <p:ext uri="{D42A27DB-BD31-4B8C-83A1-F6EECF244321}">
                <p14:modId xmlns:p14="http://schemas.microsoft.com/office/powerpoint/2010/main" val="2749510364"/>
              </p:ext>
            </p:extLst>
          </p:nvPr>
        </p:nvGraphicFramePr>
        <p:xfrm>
          <a:off x="415924" y="2061502"/>
          <a:ext cx="11360150" cy="4721463"/>
        </p:xfrm>
        <a:graphic>
          <a:graphicData uri="http://schemas.openxmlformats.org/drawingml/2006/table">
            <a:tbl>
              <a:tblPr firstRow="1" firstCol="1" bandRow="1">
                <a:tableStyleId>{3C2FFA5D-87B4-456A-9821-1D502468CF0F}</a:tableStyleId>
              </a:tblPr>
              <a:tblGrid>
                <a:gridCol w="2946158">
                  <a:extLst>
                    <a:ext uri="{9D8B030D-6E8A-4147-A177-3AD203B41FA5}">
                      <a16:colId xmlns:a16="http://schemas.microsoft.com/office/drawing/2014/main" val="3803480782"/>
                    </a:ext>
                  </a:extLst>
                </a:gridCol>
                <a:gridCol w="1402332">
                  <a:extLst>
                    <a:ext uri="{9D8B030D-6E8A-4147-A177-3AD203B41FA5}">
                      <a16:colId xmlns:a16="http://schemas.microsoft.com/office/drawing/2014/main" val="1950490700"/>
                    </a:ext>
                  </a:extLst>
                </a:gridCol>
                <a:gridCol w="1402332">
                  <a:extLst>
                    <a:ext uri="{9D8B030D-6E8A-4147-A177-3AD203B41FA5}">
                      <a16:colId xmlns:a16="http://schemas.microsoft.com/office/drawing/2014/main" val="3282739788"/>
                    </a:ext>
                  </a:extLst>
                </a:gridCol>
                <a:gridCol w="1402332">
                  <a:extLst>
                    <a:ext uri="{9D8B030D-6E8A-4147-A177-3AD203B41FA5}">
                      <a16:colId xmlns:a16="http://schemas.microsoft.com/office/drawing/2014/main" val="831514370"/>
                    </a:ext>
                  </a:extLst>
                </a:gridCol>
                <a:gridCol w="1402332">
                  <a:extLst>
                    <a:ext uri="{9D8B030D-6E8A-4147-A177-3AD203B41FA5}">
                      <a16:colId xmlns:a16="http://schemas.microsoft.com/office/drawing/2014/main" val="3704854120"/>
                    </a:ext>
                  </a:extLst>
                </a:gridCol>
                <a:gridCol w="1402332">
                  <a:extLst>
                    <a:ext uri="{9D8B030D-6E8A-4147-A177-3AD203B41FA5}">
                      <a16:colId xmlns:a16="http://schemas.microsoft.com/office/drawing/2014/main" val="3404376409"/>
                    </a:ext>
                  </a:extLst>
                </a:gridCol>
                <a:gridCol w="1402332">
                  <a:extLst>
                    <a:ext uri="{9D8B030D-6E8A-4147-A177-3AD203B41FA5}">
                      <a16:colId xmlns:a16="http://schemas.microsoft.com/office/drawing/2014/main" val="1202365474"/>
                    </a:ext>
                  </a:extLst>
                </a:gridCol>
              </a:tblGrid>
              <a:tr h="215762">
                <a:tc gridSpan="7">
                  <a:txBody>
                    <a:bodyPr/>
                    <a:lstStyle/>
                    <a:p>
                      <a:pPr marL="0" marR="0" algn="ctr">
                        <a:lnSpc>
                          <a:spcPct val="115000"/>
                        </a:lnSpc>
                        <a:spcBef>
                          <a:spcPts val="0"/>
                        </a:spcBef>
                        <a:spcAft>
                          <a:spcPts val="0"/>
                        </a:spcAft>
                      </a:pPr>
                      <a:r>
                        <a:rPr lang="en-PK" sz="1200" dirty="0">
                          <a:effectLst/>
                        </a:rPr>
                        <a:t>Karachi – Faisalabad, One-way Trip Distance 1100 km </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41038160"/>
                  </a:ext>
                </a:extLst>
              </a:tr>
              <a:tr h="442011">
                <a:tc rowSpan="2">
                  <a:txBody>
                    <a:bodyPr/>
                    <a:lstStyle/>
                    <a:p>
                      <a:pPr marL="0" marR="0" algn="ctr">
                        <a:lnSpc>
                          <a:spcPct val="115000"/>
                        </a:lnSpc>
                        <a:spcBef>
                          <a:spcPts val="0"/>
                        </a:spcBef>
                        <a:spcAft>
                          <a:spcPts val="0"/>
                        </a:spcAft>
                      </a:pPr>
                      <a:r>
                        <a:rPr lang="en-PK" sz="1200">
                          <a:effectLst/>
                        </a:rPr>
                        <a:t>Truck Type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6-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10-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14-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18-wheeler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18-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22- wheeler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1291044439"/>
                  </a:ext>
                </a:extLst>
              </a:tr>
              <a:tr h="290378">
                <a:tc vMerge="1">
                  <a:txBody>
                    <a:bodyPr/>
                    <a:lstStyle/>
                    <a:p>
                      <a:endParaRPr lang="en-PK"/>
                    </a:p>
                  </a:txBody>
                  <a:tcPr/>
                </a:tc>
                <a:tc>
                  <a:txBody>
                    <a:bodyPr/>
                    <a:lstStyle/>
                    <a:p>
                      <a:pPr marL="0" marR="0" algn="ctr">
                        <a:lnSpc>
                          <a:spcPct val="115000"/>
                        </a:lnSpc>
                        <a:spcBef>
                          <a:spcPts val="0"/>
                        </a:spcBef>
                        <a:spcAft>
                          <a:spcPts val="0"/>
                        </a:spcAft>
                      </a:pPr>
                      <a:r>
                        <a:rPr lang="en-PK" sz="1200">
                          <a:effectLst/>
                        </a:rPr>
                        <a:t>2-Axle </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3-Axle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dirty="0">
                          <a:effectLst/>
                        </a:rPr>
                        <a:t>4-Axle (2S2)</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5-Axle (2S3)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5-Axle (3S2)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6-Axle (3S3)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1804144726"/>
                  </a:ext>
                </a:extLst>
              </a:tr>
              <a:tr h="153401">
                <a:tc gridSpan="7">
                  <a:txBody>
                    <a:bodyPr/>
                    <a:lstStyle/>
                    <a:p>
                      <a:pPr marL="0" marR="0" algn="ctr">
                        <a:lnSpc>
                          <a:spcPct val="115000"/>
                        </a:lnSpc>
                        <a:spcBef>
                          <a:spcPts val="0"/>
                        </a:spcBef>
                        <a:spcAft>
                          <a:spcPts val="0"/>
                        </a:spcAft>
                      </a:pPr>
                      <a:r>
                        <a:rPr lang="en-PK" sz="1200" dirty="0">
                          <a:effectLst/>
                        </a:rPr>
                        <a:t>Construction Materials</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252298044"/>
                  </a:ext>
                </a:extLst>
              </a:tr>
              <a:tr h="279195">
                <a:tc>
                  <a:txBody>
                    <a:bodyPr/>
                    <a:lstStyle/>
                    <a:p>
                      <a:pPr marL="0" marR="0" algn="l">
                        <a:lnSpc>
                          <a:spcPct val="115000"/>
                        </a:lnSpc>
                        <a:spcBef>
                          <a:spcPts val="0"/>
                        </a:spcBef>
                        <a:spcAft>
                          <a:spcPts val="0"/>
                        </a:spcAft>
                      </a:pPr>
                      <a:r>
                        <a:rPr lang="en-PK" sz="120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dirty="0">
                          <a:effectLst/>
                        </a:rPr>
                        <a:t>46,800</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102,132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77,040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127,440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132,120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185,400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2140415970"/>
                  </a:ext>
                </a:extLst>
              </a:tr>
              <a:tr h="153401">
                <a:tc>
                  <a:txBody>
                    <a:bodyPr/>
                    <a:lstStyle/>
                    <a:p>
                      <a:pPr marL="0" marR="0" algn="l">
                        <a:lnSpc>
                          <a:spcPct val="115000"/>
                        </a:lnSpc>
                        <a:spcBef>
                          <a:spcPts val="0"/>
                        </a:spcBef>
                        <a:spcAft>
                          <a:spcPts val="0"/>
                        </a:spcAft>
                      </a:pPr>
                      <a:r>
                        <a:rPr lang="en-PK" sz="120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14300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31240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23540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38940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40370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56650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3575888659"/>
                  </a:ext>
                </a:extLst>
              </a:tr>
              <a:tr h="279195">
                <a:tc>
                  <a:txBody>
                    <a:bodyPr/>
                    <a:lstStyle/>
                    <a:p>
                      <a:pPr marL="0" marR="0" algn="l">
                        <a:lnSpc>
                          <a:spcPct val="115000"/>
                        </a:lnSpc>
                        <a:spcBef>
                          <a:spcPts val="0"/>
                        </a:spcBef>
                        <a:spcAft>
                          <a:spcPts val="0"/>
                        </a:spcAft>
                      </a:pPr>
                      <a:r>
                        <a:rPr lang="en-PK" sz="120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3.27</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3.27</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3.27</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3.27</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3.27</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3.27</a:t>
                      </a:r>
                    </a:p>
                  </a:txBody>
                  <a:tcPr marL="58347" marR="58347" marT="0" marB="0" anchor="ctr"/>
                </a:tc>
                <a:extLst>
                  <a:ext uri="{0D108BD9-81ED-4DB2-BD59-A6C34878D82A}">
                    <a16:rowId xmlns:a16="http://schemas.microsoft.com/office/drawing/2014/main" val="3377164806"/>
                  </a:ext>
                </a:extLst>
              </a:tr>
              <a:tr h="153401">
                <a:tc gridSpan="7">
                  <a:txBody>
                    <a:bodyPr/>
                    <a:lstStyle/>
                    <a:p>
                      <a:pPr marL="0" marR="0" algn="ctr">
                        <a:lnSpc>
                          <a:spcPct val="115000"/>
                        </a:lnSpc>
                        <a:spcBef>
                          <a:spcPts val="0"/>
                        </a:spcBef>
                        <a:spcAft>
                          <a:spcPts val="0"/>
                        </a:spcAft>
                      </a:pPr>
                      <a:r>
                        <a:rPr lang="en-PK" sz="1200" b="1" i="0" u="none" strike="noStrike" cap="none" dirty="0">
                          <a:solidFill>
                            <a:schemeClr val="dk1"/>
                          </a:solidFill>
                          <a:effectLst/>
                          <a:latin typeface="+mn-lt"/>
                          <a:ea typeface="+mn-ea"/>
                          <a:cs typeface="+mn-cs"/>
                          <a:sym typeface="Arial"/>
                        </a:rPr>
                        <a:t>Textile</a:t>
                      </a:r>
                    </a:p>
                  </a:txBody>
                  <a:tcPr marL="58347" marR="58347"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2920052652"/>
                  </a:ext>
                </a:extLst>
              </a:tr>
              <a:tr h="279195">
                <a:tc>
                  <a:txBody>
                    <a:bodyPr/>
                    <a:lstStyle/>
                    <a:p>
                      <a:pPr marL="0" marR="0" algn="l">
                        <a:lnSpc>
                          <a:spcPct val="115000"/>
                        </a:lnSpc>
                        <a:spcBef>
                          <a:spcPts val="0"/>
                        </a:spcBef>
                        <a:spcAft>
                          <a:spcPts val="0"/>
                        </a:spcAft>
                      </a:pPr>
                      <a:r>
                        <a:rPr lang="en-PK" sz="120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49,400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107,806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81,320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134,520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139,460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195,700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1831891237"/>
                  </a:ext>
                </a:extLst>
              </a:tr>
              <a:tr h="153401">
                <a:tc>
                  <a:txBody>
                    <a:bodyPr/>
                    <a:lstStyle/>
                    <a:p>
                      <a:pPr marL="0" marR="0" algn="l">
                        <a:lnSpc>
                          <a:spcPct val="115000"/>
                        </a:lnSpc>
                        <a:spcBef>
                          <a:spcPts val="0"/>
                        </a:spcBef>
                        <a:spcAft>
                          <a:spcPts val="0"/>
                        </a:spcAft>
                      </a:pPr>
                      <a:r>
                        <a:rPr lang="en-PK" sz="120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14300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31240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23540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38940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40370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56650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702592196"/>
                  </a:ext>
                </a:extLst>
              </a:tr>
              <a:tr h="279195">
                <a:tc>
                  <a:txBody>
                    <a:bodyPr/>
                    <a:lstStyle/>
                    <a:p>
                      <a:pPr marL="0" marR="0" algn="l">
                        <a:lnSpc>
                          <a:spcPct val="115000"/>
                        </a:lnSpc>
                        <a:spcBef>
                          <a:spcPts val="0"/>
                        </a:spcBef>
                        <a:spcAft>
                          <a:spcPts val="0"/>
                        </a:spcAft>
                      </a:pPr>
                      <a:r>
                        <a:rPr lang="en-PK" sz="120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3.45</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3.45</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3.45</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3.45</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3.45</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3.45</a:t>
                      </a:r>
                    </a:p>
                  </a:txBody>
                  <a:tcPr marL="58347" marR="58347" marT="0" marB="0" anchor="ctr"/>
                </a:tc>
                <a:extLst>
                  <a:ext uri="{0D108BD9-81ED-4DB2-BD59-A6C34878D82A}">
                    <a16:rowId xmlns:a16="http://schemas.microsoft.com/office/drawing/2014/main" val="2612315148"/>
                  </a:ext>
                </a:extLst>
              </a:tr>
              <a:tr h="153401">
                <a:tc gridSpan="7">
                  <a:txBody>
                    <a:bodyPr/>
                    <a:lstStyle/>
                    <a:p>
                      <a:pPr marL="0" marR="0" algn="ctr">
                        <a:lnSpc>
                          <a:spcPct val="115000"/>
                        </a:lnSpc>
                        <a:spcBef>
                          <a:spcPts val="0"/>
                        </a:spcBef>
                        <a:spcAft>
                          <a:spcPts val="0"/>
                        </a:spcAft>
                      </a:pPr>
                      <a:r>
                        <a:rPr lang="en-PK" sz="1200">
                          <a:effectLst/>
                        </a:rPr>
                        <a:t>Wheat, Rice, Sugar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773741813"/>
                  </a:ext>
                </a:extLst>
              </a:tr>
              <a:tr h="279195">
                <a:tc>
                  <a:txBody>
                    <a:bodyPr/>
                    <a:lstStyle/>
                    <a:p>
                      <a:pPr marL="0" marR="0" algn="l">
                        <a:lnSpc>
                          <a:spcPct val="115000"/>
                        </a:lnSpc>
                        <a:spcBef>
                          <a:spcPts val="0"/>
                        </a:spcBef>
                        <a:spcAft>
                          <a:spcPts val="0"/>
                        </a:spcAft>
                      </a:pPr>
                      <a:r>
                        <a:rPr lang="en-PK" sz="120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48,100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104,969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79,180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130,980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135,790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190,550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654791509"/>
                  </a:ext>
                </a:extLst>
              </a:tr>
              <a:tr h="153401">
                <a:tc>
                  <a:txBody>
                    <a:bodyPr/>
                    <a:lstStyle/>
                    <a:p>
                      <a:pPr marL="0" marR="0" algn="l">
                        <a:lnSpc>
                          <a:spcPct val="115000"/>
                        </a:lnSpc>
                        <a:spcBef>
                          <a:spcPts val="0"/>
                        </a:spcBef>
                        <a:spcAft>
                          <a:spcPts val="0"/>
                        </a:spcAft>
                      </a:pPr>
                      <a:r>
                        <a:rPr lang="en-PK" sz="120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14300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31240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23540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38940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40370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56650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3927137606"/>
                  </a:ext>
                </a:extLst>
              </a:tr>
              <a:tr h="279195">
                <a:tc>
                  <a:txBody>
                    <a:bodyPr/>
                    <a:lstStyle/>
                    <a:p>
                      <a:pPr marL="0" marR="0" algn="l">
                        <a:lnSpc>
                          <a:spcPct val="115000"/>
                        </a:lnSpc>
                        <a:spcBef>
                          <a:spcPts val="0"/>
                        </a:spcBef>
                        <a:spcAft>
                          <a:spcPts val="0"/>
                        </a:spcAft>
                      </a:pPr>
                      <a:r>
                        <a:rPr lang="en-PK" sz="120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3.36</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3.36</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3.36</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3.36</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3.36</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3.36</a:t>
                      </a:r>
                    </a:p>
                  </a:txBody>
                  <a:tcPr marL="58347" marR="58347" marT="0" marB="0" anchor="ctr"/>
                </a:tc>
                <a:extLst>
                  <a:ext uri="{0D108BD9-81ED-4DB2-BD59-A6C34878D82A}">
                    <a16:rowId xmlns:a16="http://schemas.microsoft.com/office/drawing/2014/main" val="3858563988"/>
                  </a:ext>
                </a:extLst>
              </a:tr>
              <a:tr h="153401">
                <a:tc gridSpan="7">
                  <a:txBody>
                    <a:bodyPr/>
                    <a:lstStyle/>
                    <a:p>
                      <a:pPr marL="0" marR="0" algn="ctr">
                        <a:lnSpc>
                          <a:spcPct val="115000"/>
                        </a:lnSpc>
                        <a:spcBef>
                          <a:spcPts val="0"/>
                        </a:spcBef>
                        <a:spcAft>
                          <a:spcPts val="0"/>
                        </a:spcAft>
                      </a:pPr>
                      <a:r>
                        <a:rPr lang="en-PK" sz="1200">
                          <a:effectLst/>
                        </a:rPr>
                        <a:t>Fertilizer</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652701304"/>
                  </a:ext>
                </a:extLst>
              </a:tr>
              <a:tr h="279195">
                <a:tc>
                  <a:txBody>
                    <a:bodyPr/>
                    <a:lstStyle/>
                    <a:p>
                      <a:pPr marL="0" marR="0" algn="l">
                        <a:lnSpc>
                          <a:spcPct val="115000"/>
                        </a:lnSpc>
                        <a:spcBef>
                          <a:spcPts val="0"/>
                        </a:spcBef>
                        <a:spcAft>
                          <a:spcPts val="0"/>
                        </a:spcAft>
                      </a:pPr>
                      <a:r>
                        <a:rPr lang="en-PK" sz="1200">
                          <a:effectLst/>
                        </a:rPr>
                        <a:t>Freight charge</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50,700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110,643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83,460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138,060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143,130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200,850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3230032305"/>
                  </a:ext>
                </a:extLst>
              </a:tr>
              <a:tr h="153401">
                <a:tc>
                  <a:txBody>
                    <a:bodyPr/>
                    <a:lstStyle/>
                    <a:p>
                      <a:pPr marL="0" marR="0" algn="l">
                        <a:lnSpc>
                          <a:spcPct val="115000"/>
                        </a:lnSpc>
                        <a:spcBef>
                          <a:spcPts val="0"/>
                        </a:spcBef>
                        <a:spcAft>
                          <a:spcPts val="0"/>
                        </a:spcAft>
                      </a:pPr>
                      <a:r>
                        <a:rPr lang="en-PK" sz="1200">
                          <a:effectLst/>
                        </a:rPr>
                        <a:t>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14300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31240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23540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38940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40370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200">
                          <a:effectLst/>
                        </a:rPr>
                        <a:t>56650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extLst>
                  <a:ext uri="{0D108BD9-81ED-4DB2-BD59-A6C34878D82A}">
                    <a16:rowId xmlns:a16="http://schemas.microsoft.com/office/drawing/2014/main" val="1410495669"/>
                  </a:ext>
                </a:extLst>
              </a:tr>
              <a:tr h="279195">
                <a:tc>
                  <a:txBody>
                    <a:bodyPr/>
                    <a:lstStyle/>
                    <a:p>
                      <a:pPr marL="0" marR="0" algn="l">
                        <a:lnSpc>
                          <a:spcPct val="115000"/>
                        </a:lnSpc>
                        <a:spcBef>
                          <a:spcPts val="0"/>
                        </a:spcBef>
                        <a:spcAft>
                          <a:spcPts val="0"/>
                        </a:spcAft>
                      </a:pPr>
                      <a:r>
                        <a:rPr lang="en-PK" sz="1200">
                          <a:effectLst/>
                        </a:rPr>
                        <a:t>Tariff in Rs/ ton-km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3.54</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3.54</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3.54</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3.54</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3.54</a:t>
                      </a:r>
                    </a:p>
                  </a:txBody>
                  <a:tcPr marL="58347" marR="58347"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3.54</a:t>
                      </a:r>
                    </a:p>
                  </a:txBody>
                  <a:tcPr marL="58347" marR="58347" marT="0" marB="0" anchor="ctr"/>
                </a:tc>
                <a:extLst>
                  <a:ext uri="{0D108BD9-81ED-4DB2-BD59-A6C34878D82A}">
                    <a16:rowId xmlns:a16="http://schemas.microsoft.com/office/drawing/2014/main" val="105876976"/>
                  </a:ext>
                </a:extLst>
              </a:tr>
            </a:tbl>
          </a:graphicData>
        </a:graphic>
      </p:graphicFrame>
      <p:sp>
        <p:nvSpPr>
          <p:cNvPr id="2" name="Title 1">
            <a:extLst>
              <a:ext uri="{FF2B5EF4-FFF2-40B4-BE49-F238E27FC236}">
                <a16:creationId xmlns:a16="http://schemas.microsoft.com/office/drawing/2014/main" id="{B9C57053-8903-2655-80D9-41D6C5CF936E}"/>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pic>
        <p:nvPicPr>
          <p:cNvPr id="5" name="Picture 6" descr="Challenges and opportunities for the European transport sector">
            <a:extLst>
              <a:ext uri="{FF2B5EF4-FFF2-40B4-BE49-F238E27FC236}">
                <a16:creationId xmlns:a16="http://schemas.microsoft.com/office/drawing/2014/main" id="{879111F7-4296-71D7-2B2D-DF6CA89AFDB5}"/>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563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244241-3F4C-D1FB-0E56-457D3DED744F}"/>
              </a:ext>
            </a:extLst>
          </p:cNvPr>
          <p:cNvSpPr txBox="1"/>
          <p:nvPr/>
        </p:nvSpPr>
        <p:spPr>
          <a:xfrm>
            <a:off x="2236837" y="1179952"/>
            <a:ext cx="7718323" cy="9087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RPr/>
            </a:defPPr>
            <a:lvl1pPr marL="0" algn="ctr">
              <a:lnSpc>
                <a:spcPct val="115000"/>
              </a:lnSpc>
              <a:spcAft>
                <a:spcPts val="1000"/>
              </a:spcAft>
              <a:defRPr sz="2000" b="1">
                <a:solidFill>
                  <a:schemeClr val="dk1"/>
                </a:solidFill>
                <a:effectLst/>
                <a:latin typeface="Sabon Next LT" panose="02000500000000000000" pitchFamily="2" charset="0"/>
                <a:ea typeface="Arial" panose="020B0604020202020204" pitchFamily="34" charset="0"/>
                <a:cs typeface="Sabon Next LT" panose="020005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Commodity Wise Tariff (Rs/ton-km); </a:t>
            </a:r>
          </a:p>
          <a:p>
            <a:r>
              <a:rPr lang="en-US" dirty="0"/>
              <a:t>Route, Karachi - Quetta</a:t>
            </a:r>
            <a:endParaRPr lang="en-PK" dirty="0"/>
          </a:p>
        </p:txBody>
      </p:sp>
      <p:graphicFrame>
        <p:nvGraphicFramePr>
          <p:cNvPr id="4" name="Table 3">
            <a:extLst>
              <a:ext uri="{FF2B5EF4-FFF2-40B4-BE49-F238E27FC236}">
                <a16:creationId xmlns:a16="http://schemas.microsoft.com/office/drawing/2014/main" id="{ABFBD915-D1A1-CBB3-80B6-3531617D6834}"/>
              </a:ext>
            </a:extLst>
          </p:cNvPr>
          <p:cNvGraphicFramePr>
            <a:graphicFrameLocks noGrp="1"/>
          </p:cNvGraphicFramePr>
          <p:nvPr>
            <p:extLst>
              <p:ext uri="{D42A27DB-BD31-4B8C-83A1-F6EECF244321}">
                <p14:modId xmlns:p14="http://schemas.microsoft.com/office/powerpoint/2010/main" val="2414256732"/>
              </p:ext>
            </p:extLst>
          </p:nvPr>
        </p:nvGraphicFramePr>
        <p:xfrm>
          <a:off x="415925" y="2278539"/>
          <a:ext cx="11360148" cy="4457581"/>
        </p:xfrm>
        <a:graphic>
          <a:graphicData uri="http://schemas.openxmlformats.org/drawingml/2006/table">
            <a:tbl>
              <a:tblPr firstRow="1" firstCol="1" bandRow="1">
                <a:tableStyleId>{3C2FFA5D-87B4-456A-9821-1D502468CF0F}</a:tableStyleId>
              </a:tblPr>
              <a:tblGrid>
                <a:gridCol w="2596930">
                  <a:extLst>
                    <a:ext uri="{9D8B030D-6E8A-4147-A177-3AD203B41FA5}">
                      <a16:colId xmlns:a16="http://schemas.microsoft.com/office/drawing/2014/main" val="3312387274"/>
                    </a:ext>
                  </a:extLst>
                </a:gridCol>
                <a:gridCol w="1460915">
                  <a:extLst>
                    <a:ext uri="{9D8B030D-6E8A-4147-A177-3AD203B41FA5}">
                      <a16:colId xmlns:a16="http://schemas.microsoft.com/office/drawing/2014/main" val="765717412"/>
                    </a:ext>
                  </a:extLst>
                </a:gridCol>
                <a:gridCol w="1460915">
                  <a:extLst>
                    <a:ext uri="{9D8B030D-6E8A-4147-A177-3AD203B41FA5}">
                      <a16:colId xmlns:a16="http://schemas.microsoft.com/office/drawing/2014/main" val="1610788072"/>
                    </a:ext>
                  </a:extLst>
                </a:gridCol>
                <a:gridCol w="1460915">
                  <a:extLst>
                    <a:ext uri="{9D8B030D-6E8A-4147-A177-3AD203B41FA5}">
                      <a16:colId xmlns:a16="http://schemas.microsoft.com/office/drawing/2014/main" val="2286915485"/>
                    </a:ext>
                  </a:extLst>
                </a:gridCol>
                <a:gridCol w="1460915">
                  <a:extLst>
                    <a:ext uri="{9D8B030D-6E8A-4147-A177-3AD203B41FA5}">
                      <a16:colId xmlns:a16="http://schemas.microsoft.com/office/drawing/2014/main" val="2777652186"/>
                    </a:ext>
                  </a:extLst>
                </a:gridCol>
                <a:gridCol w="1460915">
                  <a:extLst>
                    <a:ext uri="{9D8B030D-6E8A-4147-A177-3AD203B41FA5}">
                      <a16:colId xmlns:a16="http://schemas.microsoft.com/office/drawing/2014/main" val="1587442975"/>
                    </a:ext>
                  </a:extLst>
                </a:gridCol>
                <a:gridCol w="1458643">
                  <a:extLst>
                    <a:ext uri="{9D8B030D-6E8A-4147-A177-3AD203B41FA5}">
                      <a16:colId xmlns:a16="http://schemas.microsoft.com/office/drawing/2014/main" val="3623953640"/>
                    </a:ext>
                  </a:extLst>
                </a:gridCol>
              </a:tblGrid>
              <a:tr h="274320">
                <a:tc gridSpan="7">
                  <a:txBody>
                    <a:bodyPr/>
                    <a:lstStyle/>
                    <a:p>
                      <a:pPr marL="0" marR="0" algn="ctr">
                        <a:lnSpc>
                          <a:spcPct val="115000"/>
                        </a:lnSpc>
                        <a:spcBef>
                          <a:spcPts val="0"/>
                        </a:spcBef>
                        <a:spcAft>
                          <a:spcPts val="0"/>
                        </a:spcAft>
                      </a:pPr>
                      <a:r>
                        <a:rPr lang="en-PK" sz="1800" dirty="0">
                          <a:effectLst/>
                        </a:rPr>
                        <a:t>Karachi – Quetta, One-way Trip Distance 800 Km</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255358504"/>
                  </a:ext>
                </a:extLst>
              </a:tr>
              <a:tr h="182880">
                <a:tc rowSpan="2">
                  <a:txBody>
                    <a:bodyPr/>
                    <a:lstStyle/>
                    <a:p>
                      <a:pPr marL="0" marR="0" algn="ctr">
                        <a:lnSpc>
                          <a:spcPct val="115000"/>
                        </a:lnSpc>
                        <a:spcBef>
                          <a:spcPts val="0"/>
                        </a:spcBef>
                        <a:spcAft>
                          <a:spcPts val="0"/>
                        </a:spcAft>
                      </a:pPr>
                      <a:r>
                        <a:rPr lang="en-PK" sz="1800">
                          <a:effectLst/>
                        </a:rPr>
                        <a:t>Truck Type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6- 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10- 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14- 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18-wheeler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18- 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22- wheeler</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7632390"/>
                  </a:ext>
                </a:extLst>
              </a:tr>
              <a:tr h="182880">
                <a:tc vMerge="1">
                  <a:txBody>
                    <a:bodyPr/>
                    <a:lstStyle/>
                    <a:p>
                      <a:endParaRPr lang="en-PK"/>
                    </a:p>
                  </a:txBody>
                  <a:tcPr/>
                </a:tc>
                <a:tc>
                  <a:txBody>
                    <a:bodyPr/>
                    <a:lstStyle/>
                    <a:p>
                      <a:pPr marL="0" marR="0" algn="ctr">
                        <a:lnSpc>
                          <a:spcPct val="115000"/>
                        </a:lnSpc>
                        <a:spcBef>
                          <a:spcPts val="0"/>
                        </a:spcBef>
                        <a:spcAft>
                          <a:spcPts val="0"/>
                        </a:spcAft>
                      </a:pPr>
                      <a:r>
                        <a:rPr lang="en-PK" sz="1800">
                          <a:effectLst/>
                        </a:rPr>
                        <a:t>2-Axle </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3-Axle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4-Axle (2S2)</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5-Axle (2S3)</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5-Axle (3S2)</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800">
                          <a:effectLst/>
                        </a:rPr>
                        <a:t>6-Axle (3S3)</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9625805"/>
                  </a:ext>
                </a:extLst>
              </a:tr>
              <a:tr h="182880">
                <a:tc gridSpan="7">
                  <a:txBody>
                    <a:bodyPr/>
                    <a:lstStyle/>
                    <a:p>
                      <a:pPr marL="0" marR="0" algn="ctr">
                        <a:lnSpc>
                          <a:spcPct val="115000"/>
                        </a:lnSpc>
                        <a:spcBef>
                          <a:spcPts val="0"/>
                        </a:spcBef>
                        <a:spcAft>
                          <a:spcPts val="0"/>
                        </a:spcAft>
                      </a:pPr>
                      <a:r>
                        <a:rPr lang="en-PK" sz="1400">
                          <a:effectLst/>
                        </a:rPr>
                        <a:t>Construction Materials</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768136177"/>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46,800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102,132</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77,040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127,440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132,120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185,400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6905141"/>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10400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22720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17120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28320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29360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41200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1992155"/>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4.5</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2657948"/>
                  </a:ext>
                </a:extLst>
              </a:tr>
              <a:tr h="182880">
                <a:tc gridSpan="7">
                  <a:txBody>
                    <a:bodyPr/>
                    <a:lstStyle/>
                    <a:p>
                      <a:pPr marL="0" marR="0" algn="ctr">
                        <a:lnSpc>
                          <a:spcPct val="115000"/>
                        </a:lnSpc>
                        <a:spcBef>
                          <a:spcPts val="0"/>
                        </a:spcBef>
                        <a:spcAft>
                          <a:spcPts val="0"/>
                        </a:spcAft>
                      </a:pPr>
                      <a:r>
                        <a:rPr lang="en-PK" sz="1400">
                          <a:effectLst/>
                        </a:rPr>
                        <a:t>Textile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3201572381"/>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49,400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107,806</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81,320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134,520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139,460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195,700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7481251"/>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10400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22720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17120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28320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29360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41200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010448"/>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4.75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4.75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4.75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4.75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a:solidFill>
                            <a:schemeClr val="dk1"/>
                          </a:solidFill>
                          <a:effectLst/>
                          <a:highlight>
                            <a:srgbClr val="FFFF00"/>
                          </a:highlight>
                          <a:latin typeface="+mn-lt"/>
                          <a:ea typeface="+mn-ea"/>
                          <a:cs typeface="+mn-cs"/>
                          <a:sym typeface="Arial"/>
                        </a:rPr>
                        <a:t>4.75</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4.75</a:t>
                      </a:r>
                    </a:p>
                  </a:txBody>
                  <a:tcPr marL="68580" marR="68580" marT="0" marB="0" anchor="ctr"/>
                </a:tc>
                <a:extLst>
                  <a:ext uri="{0D108BD9-81ED-4DB2-BD59-A6C34878D82A}">
                    <a16:rowId xmlns:a16="http://schemas.microsoft.com/office/drawing/2014/main" val="160318591"/>
                  </a:ext>
                </a:extLst>
              </a:tr>
              <a:tr h="182880">
                <a:tc gridSpan="7">
                  <a:txBody>
                    <a:bodyPr/>
                    <a:lstStyle/>
                    <a:p>
                      <a:pPr marL="0" marR="0" algn="ctr">
                        <a:lnSpc>
                          <a:spcPct val="115000"/>
                        </a:lnSpc>
                        <a:spcBef>
                          <a:spcPts val="0"/>
                        </a:spcBef>
                        <a:spcAft>
                          <a:spcPts val="0"/>
                        </a:spcAft>
                      </a:pPr>
                      <a:r>
                        <a:rPr lang="en-PK" sz="1400" dirty="0">
                          <a:effectLst/>
                        </a:rPr>
                        <a:t>Wheat, Rice, Sugar</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795314413"/>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rPr>
                        <a:t>48,100</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104,969</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79,180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130,980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135,790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190,550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0224256"/>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10400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22720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17120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28320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29360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41200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7897529"/>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4.62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4.62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4.62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4.62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4.62</a:t>
                      </a:r>
                    </a:p>
                  </a:txBody>
                  <a:tcPr marL="68580" marR="68580" marT="0" marB="0" anchor="ctr"/>
                </a:tc>
                <a:tc>
                  <a:txBody>
                    <a:bodyPr/>
                    <a:lstStyle/>
                    <a:p>
                      <a:pPr marL="0" marR="0" algn="ctr">
                        <a:lnSpc>
                          <a:spcPct val="115000"/>
                        </a:lnSpc>
                        <a:spcBef>
                          <a:spcPts val="0"/>
                        </a:spcBef>
                        <a:spcAft>
                          <a:spcPts val="0"/>
                        </a:spcAft>
                      </a:pPr>
                      <a:r>
                        <a:rPr lang="en-PK" sz="1400" b="0" i="0" u="none" strike="noStrike" cap="none" dirty="0">
                          <a:solidFill>
                            <a:schemeClr val="dk1"/>
                          </a:solidFill>
                          <a:effectLst/>
                          <a:highlight>
                            <a:srgbClr val="FFFF00"/>
                          </a:highlight>
                          <a:latin typeface="+mn-lt"/>
                          <a:ea typeface="+mn-ea"/>
                          <a:cs typeface="+mn-cs"/>
                          <a:sym typeface="Arial"/>
                        </a:rPr>
                        <a:t>4.62</a:t>
                      </a:r>
                    </a:p>
                  </a:txBody>
                  <a:tcPr marL="68580" marR="68580" marT="0" marB="0" anchor="ctr"/>
                </a:tc>
                <a:extLst>
                  <a:ext uri="{0D108BD9-81ED-4DB2-BD59-A6C34878D82A}">
                    <a16:rowId xmlns:a16="http://schemas.microsoft.com/office/drawing/2014/main" val="2981488724"/>
                  </a:ext>
                </a:extLst>
              </a:tr>
              <a:tr h="182880">
                <a:tc gridSpan="7">
                  <a:txBody>
                    <a:bodyPr/>
                    <a:lstStyle/>
                    <a:p>
                      <a:pPr marL="0" marR="0" algn="ctr">
                        <a:lnSpc>
                          <a:spcPct val="115000"/>
                        </a:lnSpc>
                        <a:spcBef>
                          <a:spcPts val="0"/>
                        </a:spcBef>
                        <a:spcAft>
                          <a:spcPts val="0"/>
                        </a:spcAft>
                      </a:pPr>
                      <a:r>
                        <a:rPr lang="en-PK" sz="1400" dirty="0">
                          <a:effectLst/>
                        </a:rPr>
                        <a:t>Fertilizer</a:t>
                      </a:r>
                      <a:endParaRPr lang="en-PK"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1790495629"/>
                  </a:ext>
                </a:extLst>
              </a:tr>
              <a:tr h="182880">
                <a:tc>
                  <a:txBody>
                    <a:bodyPr/>
                    <a:lstStyle/>
                    <a:p>
                      <a:pPr marL="0" marR="0" algn="l">
                        <a:lnSpc>
                          <a:spcPct val="115000"/>
                        </a:lnSpc>
                        <a:spcBef>
                          <a:spcPts val="0"/>
                        </a:spcBef>
                        <a:spcAft>
                          <a:spcPts val="0"/>
                        </a:spcAft>
                      </a:pPr>
                      <a:r>
                        <a:rPr lang="en-PK" sz="1400">
                          <a:effectLst/>
                        </a:rPr>
                        <a:t>Freight charge</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50,700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110,643</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83,460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138,060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143,130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200,850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7499622"/>
                  </a:ext>
                </a:extLst>
              </a:tr>
              <a:tr h="182880">
                <a:tc>
                  <a:txBody>
                    <a:bodyPr/>
                    <a:lstStyle/>
                    <a:p>
                      <a:pPr marL="0" marR="0" algn="l">
                        <a:lnSpc>
                          <a:spcPct val="115000"/>
                        </a:lnSpc>
                        <a:spcBef>
                          <a:spcPts val="0"/>
                        </a:spcBef>
                        <a:spcAft>
                          <a:spcPts val="0"/>
                        </a:spcAft>
                      </a:pPr>
                      <a:r>
                        <a:rPr lang="en-PK" sz="1400">
                          <a:effectLst/>
                        </a:rPr>
                        <a:t>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10400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22720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17120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28320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29360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a:effectLst/>
                        </a:rPr>
                        <a:t>41200</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9808823"/>
                  </a:ext>
                </a:extLst>
              </a:tr>
              <a:tr h="182880">
                <a:tc>
                  <a:txBody>
                    <a:bodyPr/>
                    <a:lstStyle/>
                    <a:p>
                      <a:pPr marL="0" marR="0" algn="l">
                        <a:lnSpc>
                          <a:spcPct val="115000"/>
                        </a:lnSpc>
                        <a:spcBef>
                          <a:spcPts val="0"/>
                        </a:spcBef>
                        <a:spcAft>
                          <a:spcPts val="0"/>
                        </a:spcAft>
                      </a:pPr>
                      <a:r>
                        <a:rPr lang="en-PK" sz="1400">
                          <a:effectLst/>
                        </a:rPr>
                        <a:t>Tariff in Rs/ ton-km</a:t>
                      </a:r>
                      <a:endParaRPr lang="en-PK"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4.87</a:t>
                      </a:r>
                      <a:endParaRPr lang="en-PK" sz="2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4.87</a:t>
                      </a:r>
                      <a:endParaRPr lang="en-PK" sz="2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4.87</a:t>
                      </a:r>
                      <a:endParaRPr lang="en-PK" sz="2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4.87</a:t>
                      </a:r>
                      <a:endParaRPr lang="en-PK" sz="2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4.87</a:t>
                      </a:r>
                      <a:endParaRPr lang="en-PK" sz="2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400" dirty="0">
                          <a:effectLst/>
                          <a:highlight>
                            <a:srgbClr val="FFFF00"/>
                          </a:highlight>
                        </a:rPr>
                        <a:t>4.87</a:t>
                      </a:r>
                      <a:endParaRPr lang="en-PK" sz="2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5411262"/>
                  </a:ext>
                </a:extLst>
              </a:tr>
            </a:tbl>
          </a:graphicData>
        </a:graphic>
      </p:graphicFrame>
      <p:sp>
        <p:nvSpPr>
          <p:cNvPr id="2" name="Title 1">
            <a:extLst>
              <a:ext uri="{FF2B5EF4-FFF2-40B4-BE49-F238E27FC236}">
                <a16:creationId xmlns:a16="http://schemas.microsoft.com/office/drawing/2014/main" id="{BFC915FA-6890-6C94-4407-52459004495A}"/>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pic>
        <p:nvPicPr>
          <p:cNvPr id="5" name="Picture 6" descr="Challenges and opportunities for the European transport sector">
            <a:extLst>
              <a:ext uri="{FF2B5EF4-FFF2-40B4-BE49-F238E27FC236}">
                <a16:creationId xmlns:a16="http://schemas.microsoft.com/office/drawing/2014/main" id="{6BF1B033-A5AB-2B68-EF1B-BB9D56D793A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64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15FA-6890-6C94-4407-52459004495A}"/>
              </a:ext>
            </a:extLst>
          </p:cNvPr>
          <p:cNvSpPr txBox="1">
            <a:spLocks/>
          </p:cNvSpPr>
          <p:nvPr/>
        </p:nvSpPr>
        <p:spPr>
          <a:xfrm>
            <a:off x="700692" y="333074"/>
            <a:ext cx="6897909" cy="657002"/>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Staatliches"/>
              <a:buNone/>
              <a:defRPr sz="30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2800" b="1">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pPr lvl="2"/>
            <a:r>
              <a:rPr lang="en-US" dirty="0"/>
              <a:t>Road freight transport prices </a:t>
            </a:r>
            <a:r>
              <a:rPr lang="en-US" b="0" dirty="0">
                <a:latin typeface="Rockwell Condensed" panose="02060603050405020104" pitchFamily="18" charset="0"/>
              </a:rPr>
              <a:t>(cont.)</a:t>
            </a:r>
            <a:endParaRPr lang="en-PK" b="0" dirty="0">
              <a:latin typeface="Rockwell Condensed" panose="02060603050405020104" pitchFamily="18" charset="0"/>
            </a:endParaRPr>
          </a:p>
        </p:txBody>
      </p:sp>
      <p:sp>
        <p:nvSpPr>
          <p:cNvPr id="6" name="TextBox 5">
            <a:extLst>
              <a:ext uri="{FF2B5EF4-FFF2-40B4-BE49-F238E27FC236}">
                <a16:creationId xmlns:a16="http://schemas.microsoft.com/office/drawing/2014/main" id="{C0289811-E354-1AC5-AD2F-1DBE8F404A8A}"/>
              </a:ext>
            </a:extLst>
          </p:cNvPr>
          <p:cNvSpPr txBox="1"/>
          <p:nvPr/>
        </p:nvSpPr>
        <p:spPr>
          <a:xfrm>
            <a:off x="700691" y="1316124"/>
            <a:ext cx="6897909" cy="4941866"/>
          </a:xfrm>
          <a:prstGeom prst="rect">
            <a:avLst/>
          </a:prstGeom>
          <a:noFill/>
        </p:spPr>
        <p:txBody>
          <a:bodyPr wrap="square">
            <a:spAutoFit/>
          </a:bodyPr>
          <a:lstStyle/>
          <a:p>
            <a:pPr marL="342900" marR="0" indent="-342900" algn="just">
              <a:lnSpc>
                <a:spcPct val="115000"/>
              </a:lnSpc>
              <a:spcBef>
                <a:spcPts val="0"/>
              </a:spcBef>
              <a:spcAft>
                <a:spcPts val="1000"/>
              </a:spcAft>
              <a:buFont typeface="Arial" panose="020B0604020202020204" pitchFamily="34" charset="0"/>
              <a:buChar char="•"/>
            </a:pPr>
            <a:r>
              <a:rPr lang="en-US" sz="1600" b="1"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Travel Time </a:t>
            </a: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is a better indicator of efficiency, </a:t>
            </a:r>
            <a:r>
              <a:rPr lang="en-US" sz="1600" dirty="0">
                <a:latin typeface="Varela Round" panose="00000500000000000000" pitchFamily="2" charset="-79"/>
                <a:ea typeface="Arial" panose="020B0604020202020204" pitchFamily="34" charset="0"/>
                <a:cs typeface="Varela Round" panose="00000500000000000000" pitchFamily="2" charset="-79"/>
              </a:rPr>
              <a:t>compared to Transport Price</a:t>
            </a:r>
            <a:endPar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endParaRPr>
          </a:p>
          <a:p>
            <a:pPr marL="342900" marR="0" indent="-34290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Trucks operate long hours in Pakistan </a:t>
            </a:r>
          </a:p>
          <a:p>
            <a:pPr marL="342900" marR="0" indent="-34290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Excessive loads at low speeds in the country, </a:t>
            </a:r>
            <a:r>
              <a:rPr lang="en-US" sz="1600" dirty="0">
                <a:solidFill>
                  <a:srgbClr val="000000"/>
                </a:solidFill>
                <a:effectLst/>
                <a:highlight>
                  <a:srgbClr val="FFFF00"/>
                </a:highlight>
                <a:latin typeface="Varela Round" panose="00000500000000000000" pitchFamily="2" charset="-79"/>
                <a:ea typeface="Arial" panose="020B0604020202020204" pitchFamily="34" charset="0"/>
                <a:cs typeface="Varela Round" panose="00000500000000000000" pitchFamily="2" charset="-79"/>
              </a:rPr>
              <a:t>20 and 25 kph</a:t>
            </a:r>
          </a:p>
          <a:p>
            <a:pPr marL="342900" marR="0" indent="-342900" algn="just">
              <a:lnSpc>
                <a:spcPct val="115000"/>
              </a:lnSpc>
              <a:spcBef>
                <a:spcPts val="0"/>
              </a:spcBef>
              <a:spcAft>
                <a:spcPts val="1000"/>
              </a:spcAft>
              <a:buFont typeface="Arial" panose="020B0604020202020204" pitchFamily="34" charset="0"/>
              <a:buChar char="•"/>
            </a:pPr>
            <a:r>
              <a:rPr lang="en-US" sz="1600" dirty="0">
                <a:latin typeface="Varela Round" panose="00000500000000000000" pitchFamily="2" charset="-79"/>
                <a:ea typeface="Arial" panose="020B0604020202020204" pitchFamily="34" charset="0"/>
                <a:cs typeface="Varela Round" panose="00000500000000000000" pitchFamily="2" charset="-79"/>
              </a:rPr>
              <a:t>Average of </a:t>
            </a: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80-90 kph in Europe</a:t>
            </a:r>
          </a:p>
          <a:p>
            <a:pPr marL="342900" marR="0" indent="-342900" algn="just">
              <a:lnSpc>
                <a:spcPct val="115000"/>
              </a:lnSpc>
              <a:spcBef>
                <a:spcPts val="0"/>
              </a:spcBef>
              <a:spcAft>
                <a:spcPts val="1000"/>
              </a:spcAft>
              <a:buFont typeface="Arial" panose="020B0604020202020204" pitchFamily="34" charset="0"/>
              <a:buChar char="•"/>
            </a:pPr>
            <a:r>
              <a:rPr lang="en-US" sz="1600" dirty="0">
                <a:solidFill>
                  <a:srgbClr val="000000"/>
                </a:solidFill>
                <a:effectLst/>
                <a:highlight>
                  <a:srgbClr val="FFFF00"/>
                </a:highlight>
                <a:latin typeface="Varela Round" panose="00000500000000000000" pitchFamily="2" charset="-79"/>
                <a:ea typeface="Arial" panose="020B0604020202020204" pitchFamily="34" charset="0"/>
                <a:cs typeface="Varela Round" panose="00000500000000000000" pitchFamily="2" charset="-79"/>
              </a:rPr>
              <a:t>Journey Time – </a:t>
            </a:r>
            <a:r>
              <a:rPr lang="en-US" sz="1600" b="1" dirty="0">
                <a:solidFill>
                  <a:srgbClr val="000000"/>
                </a:solidFill>
                <a:effectLst/>
                <a:highlight>
                  <a:srgbClr val="FFFF00"/>
                </a:highlight>
                <a:latin typeface="Varela Round" panose="00000500000000000000" pitchFamily="2" charset="-79"/>
                <a:ea typeface="Arial" panose="020B0604020202020204" pitchFamily="34" charset="0"/>
                <a:cs typeface="Varela Round" panose="00000500000000000000" pitchFamily="2" charset="-79"/>
              </a:rPr>
              <a:t>three times </a:t>
            </a:r>
            <a:r>
              <a:rPr lang="en-US" sz="1600" dirty="0">
                <a:solidFill>
                  <a:srgbClr val="000000"/>
                </a:solidFill>
                <a:effectLst/>
                <a:highlight>
                  <a:srgbClr val="FFFF00"/>
                </a:highlight>
                <a:latin typeface="Varela Round" panose="00000500000000000000" pitchFamily="2" charset="-79"/>
                <a:ea typeface="Arial" panose="020B0604020202020204" pitchFamily="34" charset="0"/>
                <a:cs typeface="Varela Round" panose="00000500000000000000" pitchFamily="2" charset="-79"/>
              </a:rPr>
              <a:t>longer than in Europe</a:t>
            </a:r>
          </a:p>
          <a:p>
            <a:pPr marL="342900" marR="0" indent="-34290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Road freight takes 5-7 days between ports and the north of Pakistan (approximately 1,400-1,800 kms),  </a:t>
            </a:r>
            <a:r>
              <a:rPr lang="en-US" sz="1600" dirty="0">
                <a:solidFill>
                  <a:srgbClr val="000000"/>
                </a:solidFill>
                <a:effectLst/>
                <a:highlight>
                  <a:srgbClr val="FFFF00"/>
                </a:highlight>
                <a:latin typeface="Varela Round" panose="00000500000000000000" pitchFamily="2" charset="-79"/>
                <a:ea typeface="Arial" panose="020B0604020202020204" pitchFamily="34" charset="0"/>
                <a:cs typeface="Varela Round" panose="00000500000000000000" pitchFamily="2" charset="-79"/>
              </a:rPr>
              <a:t>- twice what it takes in Asia and Europe</a:t>
            </a:r>
          </a:p>
          <a:p>
            <a:pPr marL="342900" marR="0" indent="-34290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Trucks’ repairs need due to overloading also extends the transport time</a:t>
            </a:r>
          </a:p>
          <a:p>
            <a:pPr marL="342900" marR="0" indent="-342900" algn="just">
              <a:lnSpc>
                <a:spcPct val="115000"/>
              </a:lnSpc>
              <a:spcBef>
                <a:spcPts val="0"/>
              </a:spcBef>
              <a:spcAft>
                <a:spcPts val="1000"/>
              </a:spcAft>
              <a:buFont typeface="Arial" panose="020B0604020202020204" pitchFamily="34" charset="0"/>
              <a:buChar char="•"/>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In a globally integrated market, a comparison between Pakistan and developed countries is not out of context as it is with these economies that Pakistan competes internationally. </a:t>
            </a:r>
            <a:endParaRPr lang="en-PK" sz="1600" dirty="0">
              <a:effectLst/>
              <a:latin typeface="Varela Round" panose="00000500000000000000" pitchFamily="2" charset="-79"/>
              <a:ea typeface="Arial" panose="020B0604020202020204" pitchFamily="34" charset="0"/>
              <a:cs typeface="Varela Round" panose="00000500000000000000" pitchFamily="2" charset="-79"/>
            </a:endParaRPr>
          </a:p>
        </p:txBody>
      </p:sp>
      <p:pic>
        <p:nvPicPr>
          <p:cNvPr id="7" name="Picture 2" descr="5,466 Travelling Truck Photos - Free &amp; Royalty-Free Stock Photos from  Dreamstime">
            <a:extLst>
              <a:ext uri="{FF2B5EF4-FFF2-40B4-BE49-F238E27FC236}">
                <a16:creationId xmlns:a16="http://schemas.microsoft.com/office/drawing/2014/main" id="{FF4AB070-8CC5-1B08-A39D-EAFAEEB1E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69" r="-2" b="-2"/>
          <a:stretch/>
        </p:blipFill>
        <p:spPr bwMode="auto">
          <a:xfrm>
            <a:off x="7677150" y="4149722"/>
            <a:ext cx="4533616" cy="2708267"/>
          </a:xfrm>
          <a:custGeom>
            <a:avLst/>
            <a:gdLst/>
            <a:ahLst/>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401F363-9D7C-BB67-A3A2-A4040BD9DE65}"/>
              </a:ext>
            </a:extLst>
          </p:cNvPr>
          <p:cNvPicPr>
            <a:picLocks noChangeAspect="1"/>
          </p:cNvPicPr>
          <p:nvPr/>
        </p:nvPicPr>
        <p:blipFill rotWithShape="1">
          <a:blip r:embed="rId3"/>
          <a:srcRect r="6339" b="-4"/>
          <a:stretch/>
        </p:blipFill>
        <p:spPr>
          <a:xfrm>
            <a:off x="8216863" y="11"/>
            <a:ext cx="3993903" cy="3326196"/>
          </a:xfrm>
          <a:custGeom>
            <a:avLst/>
            <a:gdLst/>
            <a:ahLst/>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p:spPr>
      </p:pic>
      <p:pic>
        <p:nvPicPr>
          <p:cNvPr id="3" name="Picture 6" descr="Challenges and opportunities for the European transport sector">
            <a:extLst>
              <a:ext uri="{FF2B5EF4-FFF2-40B4-BE49-F238E27FC236}">
                <a16:creationId xmlns:a16="http://schemas.microsoft.com/office/drawing/2014/main" id="{AEFCA900-0AAA-2104-A7AE-15E48043EBE4}"/>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35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12F22D-2119-4FB6-9311-9F16A2F1CA2F}"/>
              </a:ext>
            </a:extLst>
          </p:cNvPr>
          <p:cNvSpPr>
            <a:spLocks noGrp="1"/>
          </p:cNvSpPr>
          <p:nvPr>
            <p:ph type="title" idx="8"/>
          </p:nvPr>
        </p:nvSpPr>
        <p:spPr>
          <a:xfrm>
            <a:off x="957766" y="404984"/>
            <a:ext cx="5907533" cy="861600"/>
          </a:xfrm>
        </p:spPr>
        <p:txBody>
          <a:bodyPr/>
          <a:lstStyle/>
          <a:p>
            <a:r>
              <a:rPr lang="en-US" sz="3600" dirty="0"/>
              <a:t>TRUCKING INDUSTRY IN PAKISTAN</a:t>
            </a:r>
          </a:p>
        </p:txBody>
      </p:sp>
      <p:sp>
        <p:nvSpPr>
          <p:cNvPr id="2" name="Text Placeholder 2">
            <a:extLst>
              <a:ext uri="{FF2B5EF4-FFF2-40B4-BE49-F238E27FC236}">
                <a16:creationId xmlns:a16="http://schemas.microsoft.com/office/drawing/2014/main" id="{18846E5B-D84A-9D89-7EC2-73948A16D323}"/>
              </a:ext>
            </a:extLst>
          </p:cNvPr>
          <p:cNvSpPr txBox="1">
            <a:spLocks/>
          </p:cNvSpPr>
          <p:nvPr/>
        </p:nvSpPr>
        <p:spPr>
          <a:xfrm>
            <a:off x="957766" y="1257059"/>
            <a:ext cx="6214560" cy="508659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RPr/>
            </a:defPPr>
            <a:lvl1pPr marL="342900" indent="-228600" algn="just">
              <a:lnSpc>
                <a:spcPct val="90000"/>
              </a:lnSpc>
              <a:spcBef>
                <a:spcPts val="600"/>
              </a:spcBef>
              <a:spcAft>
                <a:spcPts val="600"/>
              </a:spcAft>
              <a:buFont typeface="Arial" panose="020B0604020202020204" pitchFamily="34" charset="0"/>
              <a:buChar char="•"/>
              <a:defRPr sz="1600">
                <a:solidFill>
                  <a:schemeClr val="tx1"/>
                </a:solidFill>
                <a:effectLst/>
                <a:latin typeface="+mn-lt"/>
                <a:ea typeface="+mn-ea"/>
                <a:cs typeface="+mn-cs"/>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dirty="0"/>
              <a:t>Fragmented Nature - privately-owned companies and individual owners &amp; operators</a:t>
            </a:r>
          </a:p>
          <a:p>
            <a:r>
              <a:rPr lang="en-US" sz="1800" dirty="0"/>
              <a:t>Free Market - “Hire &amp; Reward System”</a:t>
            </a:r>
          </a:p>
          <a:p>
            <a:r>
              <a:rPr lang="en-US" sz="1800" dirty="0"/>
              <a:t>Un-organized, informal and low barriers</a:t>
            </a:r>
          </a:p>
          <a:p>
            <a:r>
              <a:rPr lang="en-US" sz="1800" dirty="0"/>
              <a:t>High Competition &amp; Low Profits</a:t>
            </a:r>
          </a:p>
          <a:p>
            <a:r>
              <a:rPr lang="en-US" sz="1800" dirty="0"/>
              <a:t>Trucking companies - Price takers in the market rather than price givers</a:t>
            </a:r>
          </a:p>
          <a:p>
            <a:r>
              <a:rPr lang="en-US" sz="1800" dirty="0"/>
              <a:t>Overloading to maximize profits</a:t>
            </a:r>
          </a:p>
          <a:p>
            <a:r>
              <a:rPr lang="en-US" sz="1800" dirty="0"/>
              <a:t>Local Modifications and Alterations</a:t>
            </a:r>
          </a:p>
          <a:p>
            <a:r>
              <a:rPr lang="en-US" sz="1800" dirty="0"/>
              <a:t>A “Trucking Policy” in 2009 - to recognize trucking sector as an industry – Never Implemented.</a:t>
            </a:r>
          </a:p>
        </p:txBody>
      </p:sp>
      <p:pic>
        <p:nvPicPr>
          <p:cNvPr id="4" name="Picture 3" descr="A picture containing text, road, truck, tree&#10;&#10;Description automatically generated">
            <a:extLst>
              <a:ext uri="{FF2B5EF4-FFF2-40B4-BE49-F238E27FC236}">
                <a16:creationId xmlns:a16="http://schemas.microsoft.com/office/drawing/2014/main" id="{9117248D-EEAA-C383-F828-CDC7012E0476}"/>
              </a:ext>
            </a:extLst>
          </p:cNvPr>
          <p:cNvPicPr>
            <a:picLocks noChangeAspect="1"/>
          </p:cNvPicPr>
          <p:nvPr/>
        </p:nvPicPr>
        <p:blipFill rotWithShape="1">
          <a:blip r:embed="rId2">
            <a:extLst>
              <a:ext uri="{28A0092B-C50C-407E-A947-70E740481C1C}">
                <a14:useLocalDpi xmlns:a14="http://schemas.microsoft.com/office/drawing/2010/main" val="0"/>
              </a:ext>
            </a:extLst>
          </a:blip>
          <a:srcRect t="19758" r="-2" b="19967"/>
          <a:stretch/>
        </p:blipFill>
        <p:spPr>
          <a:xfrm>
            <a:off x="8010523" y="3736814"/>
            <a:ext cx="4181477" cy="3121186"/>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pic>
        <p:nvPicPr>
          <p:cNvPr id="7" name="Picture 6" descr="A picture containing text, colorful&#10;&#10;Description automatically generated">
            <a:extLst>
              <a:ext uri="{FF2B5EF4-FFF2-40B4-BE49-F238E27FC236}">
                <a16:creationId xmlns:a16="http://schemas.microsoft.com/office/drawing/2014/main" id="{0C6D99BA-D872-15C5-0AF0-111317C8940B}"/>
              </a:ext>
            </a:extLst>
          </p:cNvPr>
          <p:cNvPicPr>
            <a:picLocks noChangeAspect="1"/>
          </p:cNvPicPr>
          <p:nvPr/>
        </p:nvPicPr>
        <p:blipFill rotWithShape="1">
          <a:blip r:embed="rId3">
            <a:extLst>
              <a:ext uri="{28A0092B-C50C-407E-A947-70E740481C1C}">
                <a14:useLocalDpi xmlns:a14="http://schemas.microsoft.com/office/drawing/2010/main" val="0"/>
              </a:ext>
            </a:extLst>
          </a:blip>
          <a:srcRect l="5255" r="7595" b="3"/>
          <a:stretch/>
        </p:blipFill>
        <p:spPr>
          <a:xfrm>
            <a:off x="8143875" y="11"/>
            <a:ext cx="4048127" cy="3100456"/>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3" name="Picture 6" descr="Challenges and opportunities for the European transport sector">
            <a:extLst>
              <a:ext uri="{FF2B5EF4-FFF2-40B4-BE49-F238E27FC236}">
                <a16:creationId xmlns:a16="http://schemas.microsoft.com/office/drawing/2014/main" id="{0A565E06-B954-A958-4519-79F04A545807}"/>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366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0ED6C-2495-BF7B-5D62-001E9E573816}"/>
              </a:ext>
            </a:extLst>
          </p:cNvPr>
          <p:cNvSpPr txBox="1"/>
          <p:nvPr/>
        </p:nvSpPr>
        <p:spPr>
          <a:xfrm>
            <a:off x="757084" y="244182"/>
            <a:ext cx="6096000" cy="416204"/>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Road Freight Transport Costs</a:t>
            </a:r>
            <a:endParaRPr lang="en-PK" dirty="0"/>
          </a:p>
        </p:txBody>
      </p:sp>
      <p:pic>
        <p:nvPicPr>
          <p:cNvPr id="4" name="Picture 3" descr="Graphical user interface, text, application&#10;&#10;Description automatically generated">
            <a:extLst>
              <a:ext uri="{FF2B5EF4-FFF2-40B4-BE49-F238E27FC236}">
                <a16:creationId xmlns:a16="http://schemas.microsoft.com/office/drawing/2014/main" id="{C2CB2BAC-AFDF-9AEC-B7C1-A3EBAACFA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079" y="328459"/>
            <a:ext cx="4211955" cy="2651760"/>
          </a:xfrm>
          <a:prstGeom prst="rect">
            <a:avLst/>
          </a:prstGeom>
          <a:ln>
            <a:solidFill>
              <a:schemeClr val="tx1"/>
            </a:solidFill>
          </a:ln>
        </p:spPr>
      </p:pic>
      <p:pic>
        <p:nvPicPr>
          <p:cNvPr id="5" name="Picture 4">
            <a:extLst>
              <a:ext uri="{FF2B5EF4-FFF2-40B4-BE49-F238E27FC236}">
                <a16:creationId xmlns:a16="http://schemas.microsoft.com/office/drawing/2014/main" id="{F8A56A43-EC85-392A-C575-C9C6ACEC0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729" y="854564"/>
            <a:ext cx="6188710" cy="2322195"/>
          </a:xfrm>
          <a:prstGeom prst="rect">
            <a:avLst/>
          </a:prstGeom>
          <a:noFill/>
          <a:ln>
            <a:noFill/>
          </a:ln>
        </p:spPr>
      </p:pic>
      <p:graphicFrame>
        <p:nvGraphicFramePr>
          <p:cNvPr id="7" name="Table 6">
            <a:extLst>
              <a:ext uri="{FF2B5EF4-FFF2-40B4-BE49-F238E27FC236}">
                <a16:creationId xmlns:a16="http://schemas.microsoft.com/office/drawing/2014/main" id="{699FFF16-0E4E-2010-EE7F-D67F207BCA20}"/>
              </a:ext>
            </a:extLst>
          </p:cNvPr>
          <p:cNvGraphicFramePr>
            <a:graphicFrameLocks noGrp="1"/>
          </p:cNvGraphicFramePr>
          <p:nvPr>
            <p:extLst>
              <p:ext uri="{D42A27DB-BD31-4B8C-83A1-F6EECF244321}">
                <p14:modId xmlns:p14="http://schemas.microsoft.com/office/powerpoint/2010/main" val="580393240"/>
              </p:ext>
            </p:extLst>
          </p:nvPr>
        </p:nvGraphicFramePr>
        <p:xfrm>
          <a:off x="198966" y="3249475"/>
          <a:ext cx="11794068" cy="3514625"/>
        </p:xfrm>
        <a:graphic>
          <a:graphicData uri="http://schemas.openxmlformats.org/drawingml/2006/table">
            <a:tbl>
              <a:tblPr firstRow="1" firstCol="1" bandRow="1">
                <a:tableStyleId>{3C2FFA5D-87B4-456A-9821-1D502468CF0F}</a:tableStyleId>
              </a:tblPr>
              <a:tblGrid>
                <a:gridCol w="2573467">
                  <a:extLst>
                    <a:ext uri="{9D8B030D-6E8A-4147-A177-3AD203B41FA5}">
                      <a16:colId xmlns:a16="http://schemas.microsoft.com/office/drawing/2014/main" val="2567317247"/>
                    </a:ext>
                  </a:extLst>
                </a:gridCol>
                <a:gridCol w="768973">
                  <a:extLst>
                    <a:ext uri="{9D8B030D-6E8A-4147-A177-3AD203B41FA5}">
                      <a16:colId xmlns:a16="http://schemas.microsoft.com/office/drawing/2014/main" val="1489708439"/>
                    </a:ext>
                  </a:extLst>
                </a:gridCol>
                <a:gridCol w="768973">
                  <a:extLst>
                    <a:ext uri="{9D8B030D-6E8A-4147-A177-3AD203B41FA5}">
                      <a16:colId xmlns:a16="http://schemas.microsoft.com/office/drawing/2014/main" val="1200614299"/>
                    </a:ext>
                  </a:extLst>
                </a:gridCol>
                <a:gridCol w="768973">
                  <a:extLst>
                    <a:ext uri="{9D8B030D-6E8A-4147-A177-3AD203B41FA5}">
                      <a16:colId xmlns:a16="http://schemas.microsoft.com/office/drawing/2014/main" val="1065264123"/>
                    </a:ext>
                  </a:extLst>
                </a:gridCol>
                <a:gridCol w="768973">
                  <a:extLst>
                    <a:ext uri="{9D8B030D-6E8A-4147-A177-3AD203B41FA5}">
                      <a16:colId xmlns:a16="http://schemas.microsoft.com/office/drawing/2014/main" val="2966944816"/>
                    </a:ext>
                  </a:extLst>
                </a:gridCol>
                <a:gridCol w="768973">
                  <a:extLst>
                    <a:ext uri="{9D8B030D-6E8A-4147-A177-3AD203B41FA5}">
                      <a16:colId xmlns:a16="http://schemas.microsoft.com/office/drawing/2014/main" val="2921571593"/>
                    </a:ext>
                  </a:extLst>
                </a:gridCol>
                <a:gridCol w="768973">
                  <a:extLst>
                    <a:ext uri="{9D8B030D-6E8A-4147-A177-3AD203B41FA5}">
                      <a16:colId xmlns:a16="http://schemas.microsoft.com/office/drawing/2014/main" val="257926940"/>
                    </a:ext>
                  </a:extLst>
                </a:gridCol>
                <a:gridCol w="768973">
                  <a:extLst>
                    <a:ext uri="{9D8B030D-6E8A-4147-A177-3AD203B41FA5}">
                      <a16:colId xmlns:a16="http://schemas.microsoft.com/office/drawing/2014/main" val="169241441"/>
                    </a:ext>
                  </a:extLst>
                </a:gridCol>
                <a:gridCol w="768973">
                  <a:extLst>
                    <a:ext uri="{9D8B030D-6E8A-4147-A177-3AD203B41FA5}">
                      <a16:colId xmlns:a16="http://schemas.microsoft.com/office/drawing/2014/main" val="2681929611"/>
                    </a:ext>
                  </a:extLst>
                </a:gridCol>
                <a:gridCol w="768973">
                  <a:extLst>
                    <a:ext uri="{9D8B030D-6E8A-4147-A177-3AD203B41FA5}">
                      <a16:colId xmlns:a16="http://schemas.microsoft.com/office/drawing/2014/main" val="745646792"/>
                    </a:ext>
                  </a:extLst>
                </a:gridCol>
                <a:gridCol w="768973">
                  <a:extLst>
                    <a:ext uri="{9D8B030D-6E8A-4147-A177-3AD203B41FA5}">
                      <a16:colId xmlns:a16="http://schemas.microsoft.com/office/drawing/2014/main" val="1298206828"/>
                    </a:ext>
                  </a:extLst>
                </a:gridCol>
                <a:gridCol w="768973">
                  <a:extLst>
                    <a:ext uri="{9D8B030D-6E8A-4147-A177-3AD203B41FA5}">
                      <a16:colId xmlns:a16="http://schemas.microsoft.com/office/drawing/2014/main" val="4213010737"/>
                    </a:ext>
                  </a:extLst>
                </a:gridCol>
                <a:gridCol w="761898">
                  <a:extLst>
                    <a:ext uri="{9D8B030D-6E8A-4147-A177-3AD203B41FA5}">
                      <a16:colId xmlns:a16="http://schemas.microsoft.com/office/drawing/2014/main" val="3935150734"/>
                    </a:ext>
                  </a:extLst>
                </a:gridCol>
              </a:tblGrid>
              <a:tr h="589244">
                <a:tc>
                  <a:txBody>
                    <a:bodyPr/>
                    <a:lstStyle/>
                    <a:p>
                      <a:pPr marL="0" marR="0" algn="ctr">
                        <a:lnSpc>
                          <a:spcPct val="115000"/>
                        </a:lnSpc>
                        <a:spcBef>
                          <a:spcPts val="0"/>
                        </a:spcBef>
                        <a:spcAft>
                          <a:spcPts val="0"/>
                        </a:spcAft>
                      </a:pPr>
                      <a:r>
                        <a:rPr lang="en-US" sz="1400">
                          <a:effectLst/>
                        </a:rPr>
                        <a:t> </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Motorcycle</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effectLst/>
                        </a:rPr>
                        <a:t>Small Car</a:t>
                      </a:r>
                      <a:endParaRPr lang="en-PK"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Medium Car</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Wagon / HiAce</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4-Wheel Drive</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light Truck</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Medium 2-Axle Truck</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Heavy 3-Axle Truck</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Articulated Truck</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Small Bus</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Medium Bus</a:t>
                      </a:r>
                      <a:endParaRPr lang="en-PK"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effectLst/>
                        </a:rPr>
                        <a:t>Large Bus</a:t>
                      </a:r>
                      <a:endParaRPr lang="en-PK"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7135194"/>
                  </a:ext>
                </a:extLst>
              </a:tr>
              <a:tr h="368514">
                <a:tc>
                  <a:txBody>
                    <a:bodyPr/>
                    <a:lstStyle/>
                    <a:p>
                      <a:pPr marL="0" marR="0" algn="l">
                        <a:lnSpc>
                          <a:spcPct val="115000"/>
                        </a:lnSpc>
                        <a:spcBef>
                          <a:spcPts val="0"/>
                        </a:spcBef>
                        <a:spcAft>
                          <a:spcPts val="0"/>
                        </a:spcAft>
                      </a:pPr>
                      <a:r>
                        <a:rPr lang="en-US" sz="1100">
                          <a:effectLst/>
                        </a:rPr>
                        <a:t>Vehicle Operating Cost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7160</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18881</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28803</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51969</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42934</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37608</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70528</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137206</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160793</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highlight>
                            <a:srgbClr val="FFFF00"/>
                          </a:highlight>
                        </a:rPr>
                        <a:t>61260</a:t>
                      </a:r>
                      <a:endParaRPr lang="en-PK" sz="240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72298</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highlight>
                            <a:srgbClr val="FFFF00"/>
                          </a:highlight>
                        </a:rPr>
                        <a:t>98342</a:t>
                      </a:r>
                      <a:endParaRPr lang="en-PK" sz="24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5869176"/>
                  </a:ext>
                </a:extLst>
              </a:tr>
              <a:tr h="271959">
                <a:tc>
                  <a:txBody>
                    <a:bodyPr/>
                    <a:lstStyle/>
                    <a:p>
                      <a:pPr marL="0" marR="0" algn="l">
                        <a:lnSpc>
                          <a:spcPct val="115000"/>
                        </a:lnSpc>
                        <a:spcBef>
                          <a:spcPts val="0"/>
                        </a:spcBef>
                        <a:spcAft>
                          <a:spcPts val="0"/>
                        </a:spcAft>
                      </a:pPr>
                      <a:r>
                        <a:rPr lang="en-US" sz="1100" dirty="0">
                          <a:effectLst/>
                        </a:rPr>
                        <a:t>Fuel (Rs/1000 vehicle-km)</a:t>
                      </a:r>
                      <a:endParaRPr lang="en-PK"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5834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11999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13855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18153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14805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20346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37298</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85595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80632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18622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26963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41803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2924794"/>
                  </a:ext>
                </a:extLst>
              </a:tr>
              <a:tr h="271959">
                <a:tc>
                  <a:txBody>
                    <a:bodyPr/>
                    <a:lstStyle/>
                    <a:p>
                      <a:pPr marL="0" marR="0" algn="l">
                        <a:lnSpc>
                          <a:spcPct val="115000"/>
                        </a:lnSpc>
                        <a:spcBef>
                          <a:spcPts val="0"/>
                        </a:spcBef>
                        <a:spcAft>
                          <a:spcPts val="0"/>
                        </a:spcAft>
                      </a:pPr>
                      <a:r>
                        <a:rPr lang="en-US" sz="1100">
                          <a:effectLst/>
                        </a:rPr>
                        <a:t>Lubricant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209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603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713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1087</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1016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849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1165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2670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2549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1236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1312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1904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87216952"/>
                  </a:ext>
                </a:extLst>
              </a:tr>
              <a:tr h="271959">
                <a:tc>
                  <a:txBody>
                    <a:bodyPr/>
                    <a:lstStyle/>
                    <a:p>
                      <a:pPr marL="0" marR="0" algn="l">
                        <a:lnSpc>
                          <a:spcPct val="115000"/>
                        </a:lnSpc>
                        <a:spcBef>
                          <a:spcPts val="0"/>
                        </a:spcBef>
                        <a:spcAft>
                          <a:spcPts val="0"/>
                        </a:spcAft>
                      </a:pPr>
                      <a:r>
                        <a:rPr lang="en-US" sz="1100">
                          <a:effectLst/>
                        </a:rPr>
                        <a:t>Tire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432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756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756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1883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1452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1921</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3783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12716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1628</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2473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5246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6090082"/>
                  </a:ext>
                </a:extLst>
              </a:tr>
              <a:tr h="271959">
                <a:tc>
                  <a:txBody>
                    <a:bodyPr/>
                    <a:lstStyle/>
                    <a:p>
                      <a:pPr marL="0" marR="0" algn="l">
                        <a:lnSpc>
                          <a:spcPct val="115000"/>
                        </a:lnSpc>
                        <a:spcBef>
                          <a:spcPts val="0"/>
                        </a:spcBef>
                        <a:spcAft>
                          <a:spcPts val="0"/>
                        </a:spcAft>
                      </a:pPr>
                      <a:r>
                        <a:rPr lang="en-US" sz="1100">
                          <a:effectLst/>
                        </a:rPr>
                        <a:t>Maintenance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2191</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6674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21852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11965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5186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14166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29380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45450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21955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22996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29216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1621065"/>
                  </a:ext>
                </a:extLst>
              </a:tr>
              <a:tr h="368514">
                <a:tc>
                  <a:txBody>
                    <a:bodyPr/>
                    <a:lstStyle/>
                    <a:p>
                      <a:pPr marL="0" marR="0" algn="l">
                        <a:lnSpc>
                          <a:spcPct val="115000"/>
                        </a:lnSpc>
                        <a:spcBef>
                          <a:spcPts val="0"/>
                        </a:spcBef>
                        <a:spcAft>
                          <a:spcPts val="0"/>
                        </a:spcAft>
                      </a:pPr>
                      <a:r>
                        <a:rPr lang="en-US" sz="1100">
                          <a:effectLst/>
                        </a:rPr>
                        <a:t>Maintenance Labor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334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1302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1352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1532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1124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3345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6159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9533</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9506</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5929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6139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7730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94098"/>
                  </a:ext>
                </a:extLst>
              </a:tr>
              <a:tr h="271959">
                <a:tc>
                  <a:txBody>
                    <a:bodyPr/>
                    <a:lstStyle/>
                    <a:p>
                      <a:pPr marL="0" marR="0" algn="l">
                        <a:lnSpc>
                          <a:spcPct val="115000"/>
                        </a:lnSpc>
                        <a:spcBef>
                          <a:spcPts val="0"/>
                        </a:spcBef>
                        <a:spcAft>
                          <a:spcPts val="0"/>
                        </a:spcAft>
                      </a:pPr>
                      <a:r>
                        <a:rPr lang="en-US" sz="1100">
                          <a:effectLst/>
                        </a:rPr>
                        <a:t>Crew Time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1340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1212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1211</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1445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1605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1177</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1217</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1639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3447502"/>
                  </a:ext>
                </a:extLst>
              </a:tr>
              <a:tr h="271959">
                <a:tc>
                  <a:txBody>
                    <a:bodyPr/>
                    <a:lstStyle/>
                    <a:p>
                      <a:pPr marL="0" marR="0" algn="l">
                        <a:lnSpc>
                          <a:spcPct val="115000"/>
                        </a:lnSpc>
                        <a:spcBef>
                          <a:spcPts val="0"/>
                        </a:spcBef>
                        <a:spcAft>
                          <a:spcPts val="0"/>
                        </a:spcAft>
                      </a:pPr>
                      <a:r>
                        <a:rPr lang="en-US" sz="1100">
                          <a:effectLst/>
                        </a:rPr>
                        <a:t>Depreciation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555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2355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5424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6765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12192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4908</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4799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4352</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7919</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10058</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10665</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10338</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7041994"/>
                  </a:ext>
                </a:extLst>
              </a:tr>
              <a:tr h="271959">
                <a:tc>
                  <a:txBody>
                    <a:bodyPr/>
                    <a:lstStyle/>
                    <a:p>
                      <a:pPr marL="0" marR="0" algn="l">
                        <a:lnSpc>
                          <a:spcPct val="115000"/>
                        </a:lnSpc>
                        <a:spcBef>
                          <a:spcPts val="0"/>
                        </a:spcBef>
                        <a:spcAft>
                          <a:spcPts val="0"/>
                        </a:spcAft>
                      </a:pPr>
                      <a:r>
                        <a:rPr lang="en-US" sz="1100">
                          <a:effectLst/>
                        </a:rPr>
                        <a:t>Interest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9657100"/>
                  </a:ext>
                </a:extLst>
              </a:tr>
              <a:tr h="283290">
                <a:tc>
                  <a:txBody>
                    <a:bodyPr/>
                    <a:lstStyle/>
                    <a:p>
                      <a:pPr marL="0" marR="0" algn="l">
                        <a:lnSpc>
                          <a:spcPct val="115000"/>
                        </a:lnSpc>
                        <a:spcBef>
                          <a:spcPts val="0"/>
                        </a:spcBef>
                        <a:spcAft>
                          <a:spcPts val="0"/>
                        </a:spcAft>
                      </a:pPr>
                      <a:r>
                        <a:rPr lang="en-US" sz="1100">
                          <a:effectLst/>
                        </a:rPr>
                        <a:t>Overhead (Rs/1000 vehicle-km)</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484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311</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581</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448</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417</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654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534</a:t>
                      </a:r>
                      <a:endParaRPr lang="en-PK"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466</a:t>
                      </a:r>
                      <a:endParaRPr lang="en-PK"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8820059"/>
                  </a:ext>
                </a:extLst>
              </a:tr>
            </a:tbl>
          </a:graphicData>
        </a:graphic>
      </p:graphicFrame>
      <p:pic>
        <p:nvPicPr>
          <p:cNvPr id="2" name="Picture 6" descr="Challenges and opportunities for the European transport sector">
            <a:extLst>
              <a:ext uri="{FF2B5EF4-FFF2-40B4-BE49-F238E27FC236}">
                <a16:creationId xmlns:a16="http://schemas.microsoft.com/office/drawing/2014/main" id="{EF45F34C-0352-33EB-476F-AFB2581B29E4}"/>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195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0ED6C-2495-BF7B-5D62-001E9E573816}"/>
              </a:ext>
            </a:extLst>
          </p:cNvPr>
          <p:cNvSpPr txBox="1"/>
          <p:nvPr/>
        </p:nvSpPr>
        <p:spPr>
          <a:xfrm>
            <a:off x="757084" y="244181"/>
            <a:ext cx="6096000" cy="562975"/>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Road Freight Transport Costs</a:t>
            </a:r>
            <a:endParaRPr lang="en-PK" dirty="0"/>
          </a:p>
        </p:txBody>
      </p:sp>
      <p:graphicFrame>
        <p:nvGraphicFramePr>
          <p:cNvPr id="2" name="Table 1">
            <a:extLst>
              <a:ext uri="{FF2B5EF4-FFF2-40B4-BE49-F238E27FC236}">
                <a16:creationId xmlns:a16="http://schemas.microsoft.com/office/drawing/2014/main" id="{1F9A78F1-5843-2F02-8CE2-4A552DE5C07C}"/>
              </a:ext>
            </a:extLst>
          </p:cNvPr>
          <p:cNvGraphicFramePr>
            <a:graphicFrameLocks noGrp="1"/>
          </p:cNvGraphicFramePr>
          <p:nvPr>
            <p:extLst>
              <p:ext uri="{D42A27DB-BD31-4B8C-83A1-F6EECF244321}">
                <p14:modId xmlns:p14="http://schemas.microsoft.com/office/powerpoint/2010/main" val="3805846261"/>
              </p:ext>
            </p:extLst>
          </p:nvPr>
        </p:nvGraphicFramePr>
        <p:xfrm>
          <a:off x="415924" y="1493806"/>
          <a:ext cx="11360150" cy="1496749"/>
        </p:xfrm>
        <a:graphic>
          <a:graphicData uri="http://schemas.openxmlformats.org/drawingml/2006/table">
            <a:tbl>
              <a:tblPr firstRow="1" firstCol="1" bandRow="1">
                <a:tableStyleId>{3C2FFA5D-87B4-456A-9821-1D502468CF0F}</a:tableStyleId>
              </a:tblPr>
              <a:tblGrid>
                <a:gridCol w="4301814">
                  <a:extLst>
                    <a:ext uri="{9D8B030D-6E8A-4147-A177-3AD203B41FA5}">
                      <a16:colId xmlns:a16="http://schemas.microsoft.com/office/drawing/2014/main" val="879317950"/>
                    </a:ext>
                  </a:extLst>
                </a:gridCol>
                <a:gridCol w="1763448">
                  <a:extLst>
                    <a:ext uri="{9D8B030D-6E8A-4147-A177-3AD203B41FA5}">
                      <a16:colId xmlns:a16="http://schemas.microsoft.com/office/drawing/2014/main" val="1577309708"/>
                    </a:ext>
                  </a:extLst>
                </a:gridCol>
                <a:gridCol w="1765720">
                  <a:extLst>
                    <a:ext uri="{9D8B030D-6E8A-4147-A177-3AD203B41FA5}">
                      <a16:colId xmlns:a16="http://schemas.microsoft.com/office/drawing/2014/main" val="2204830112"/>
                    </a:ext>
                  </a:extLst>
                </a:gridCol>
                <a:gridCol w="1763448">
                  <a:extLst>
                    <a:ext uri="{9D8B030D-6E8A-4147-A177-3AD203B41FA5}">
                      <a16:colId xmlns:a16="http://schemas.microsoft.com/office/drawing/2014/main" val="2333528994"/>
                    </a:ext>
                  </a:extLst>
                </a:gridCol>
                <a:gridCol w="1765720">
                  <a:extLst>
                    <a:ext uri="{9D8B030D-6E8A-4147-A177-3AD203B41FA5}">
                      <a16:colId xmlns:a16="http://schemas.microsoft.com/office/drawing/2014/main" val="3069224732"/>
                    </a:ext>
                  </a:extLst>
                </a:gridCol>
              </a:tblGrid>
              <a:tr h="514157">
                <a:tc>
                  <a:txBody>
                    <a:bodyPr/>
                    <a:lstStyle/>
                    <a:p>
                      <a:pPr marL="0" marR="0" algn="ctr">
                        <a:lnSpc>
                          <a:spcPct val="115000"/>
                        </a:lnSpc>
                        <a:spcBef>
                          <a:spcPts val="0"/>
                        </a:spcBef>
                        <a:spcAft>
                          <a:spcPts val="0"/>
                        </a:spcAft>
                      </a:pPr>
                      <a:r>
                        <a:rPr lang="en-PK" sz="1200" dirty="0">
                          <a:effectLst/>
                        </a:rPr>
                        <a:t>Route</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Light</a:t>
                      </a:r>
                      <a:endParaRPr lang="en-PK" sz="1400">
                        <a:effectLst/>
                      </a:endParaRPr>
                    </a:p>
                    <a:p>
                      <a:pPr marL="0" marR="0" algn="ctr">
                        <a:lnSpc>
                          <a:spcPct val="115000"/>
                        </a:lnSpc>
                        <a:spcBef>
                          <a:spcPts val="0"/>
                        </a:spcBef>
                        <a:spcAft>
                          <a:spcPts val="0"/>
                        </a:spcAft>
                      </a:pPr>
                      <a:r>
                        <a:rPr lang="en-PK" sz="1200">
                          <a:effectLst/>
                        </a:rPr>
                        <a:t>Truck</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Medium</a:t>
                      </a:r>
                      <a:endParaRPr lang="en-PK" sz="1400">
                        <a:effectLst/>
                      </a:endParaRPr>
                    </a:p>
                    <a:p>
                      <a:pPr marL="0" marR="0" algn="ctr">
                        <a:lnSpc>
                          <a:spcPct val="115000"/>
                        </a:lnSpc>
                        <a:spcBef>
                          <a:spcPts val="0"/>
                        </a:spcBef>
                        <a:spcAft>
                          <a:spcPts val="0"/>
                        </a:spcAft>
                      </a:pPr>
                      <a:r>
                        <a:rPr lang="en-PK" sz="1200">
                          <a:effectLst/>
                        </a:rPr>
                        <a:t>2-Axle Truck</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Heavy</a:t>
                      </a:r>
                      <a:endParaRPr lang="en-PK" sz="1400">
                        <a:effectLst/>
                      </a:endParaRPr>
                    </a:p>
                    <a:p>
                      <a:pPr marL="0" marR="0" algn="ctr">
                        <a:lnSpc>
                          <a:spcPct val="115000"/>
                        </a:lnSpc>
                        <a:spcBef>
                          <a:spcPts val="0"/>
                        </a:spcBef>
                        <a:spcAft>
                          <a:spcPts val="0"/>
                        </a:spcAft>
                      </a:pPr>
                      <a:r>
                        <a:rPr lang="en-PK" sz="1200">
                          <a:effectLst/>
                        </a:rPr>
                        <a:t>3-Axle Truck</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Articulated</a:t>
                      </a:r>
                      <a:endParaRPr lang="en-PK" sz="1400">
                        <a:effectLst/>
                      </a:endParaRPr>
                    </a:p>
                    <a:p>
                      <a:pPr marL="0" marR="0" algn="ctr">
                        <a:lnSpc>
                          <a:spcPct val="115000"/>
                        </a:lnSpc>
                        <a:spcBef>
                          <a:spcPts val="0"/>
                        </a:spcBef>
                        <a:spcAft>
                          <a:spcPts val="0"/>
                        </a:spcAft>
                      </a:pPr>
                      <a:r>
                        <a:rPr lang="en-PK" sz="1200">
                          <a:effectLst/>
                        </a:rPr>
                        <a:t>Truck</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5025597"/>
                  </a:ext>
                </a:extLst>
              </a:tr>
              <a:tr h="245648">
                <a:tc>
                  <a:txBody>
                    <a:bodyPr/>
                    <a:lstStyle/>
                    <a:p>
                      <a:pPr marL="0" marR="0" algn="just">
                        <a:lnSpc>
                          <a:spcPct val="115000"/>
                        </a:lnSpc>
                        <a:spcBef>
                          <a:spcPts val="0"/>
                        </a:spcBef>
                        <a:spcAft>
                          <a:spcPts val="0"/>
                        </a:spcAft>
                      </a:pPr>
                      <a:r>
                        <a:rPr lang="en-PK" sz="1200">
                          <a:effectLst/>
                        </a:rPr>
                        <a:t>Karachi - Peshawar ,1550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58,293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109,319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212,669</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249,229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6552382"/>
                  </a:ext>
                </a:extLst>
              </a:tr>
              <a:tr h="245648">
                <a:tc>
                  <a:txBody>
                    <a:bodyPr/>
                    <a:lstStyle/>
                    <a:p>
                      <a:pPr marL="0" marR="0" algn="just">
                        <a:lnSpc>
                          <a:spcPct val="115000"/>
                        </a:lnSpc>
                        <a:spcBef>
                          <a:spcPts val="0"/>
                        </a:spcBef>
                        <a:spcAft>
                          <a:spcPts val="0"/>
                        </a:spcAft>
                      </a:pPr>
                      <a:r>
                        <a:rPr lang="en-PK" sz="1200">
                          <a:effectLst/>
                        </a:rPr>
                        <a:t>Karachi – Lahore, 1205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45,318</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84,986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165,333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193,756</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915470"/>
                  </a:ext>
                </a:extLst>
              </a:tr>
              <a:tr h="245648">
                <a:tc>
                  <a:txBody>
                    <a:bodyPr/>
                    <a:lstStyle/>
                    <a:p>
                      <a:pPr marL="0" marR="0" algn="just">
                        <a:lnSpc>
                          <a:spcPct val="115000"/>
                        </a:lnSpc>
                        <a:spcBef>
                          <a:spcPts val="0"/>
                        </a:spcBef>
                        <a:spcAft>
                          <a:spcPts val="0"/>
                        </a:spcAft>
                      </a:pPr>
                      <a:r>
                        <a:rPr lang="en-PK" sz="1200">
                          <a:effectLst/>
                        </a:rPr>
                        <a:t>Karachi – Faisalabad, 1100 Km</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41,369</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77,581</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150,927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176,872</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2521411"/>
                  </a:ext>
                </a:extLst>
              </a:tr>
              <a:tr h="245648">
                <a:tc>
                  <a:txBody>
                    <a:bodyPr/>
                    <a:lstStyle/>
                    <a:p>
                      <a:pPr marL="0" marR="0" algn="just">
                        <a:lnSpc>
                          <a:spcPct val="115000"/>
                        </a:lnSpc>
                        <a:spcBef>
                          <a:spcPts val="0"/>
                        </a:spcBef>
                        <a:spcAft>
                          <a:spcPts val="0"/>
                        </a:spcAft>
                      </a:pPr>
                      <a:r>
                        <a:rPr lang="en-PK" sz="1200">
                          <a:effectLst/>
                        </a:rPr>
                        <a:t>Karachi – Quetta, 800</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30,087</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56,423</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a:effectLst/>
                        </a:rPr>
                        <a:t>109,765</a:t>
                      </a:r>
                      <a:endParaRPr lang="en-PK"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200" dirty="0">
                          <a:effectLst/>
                        </a:rPr>
                        <a:t>128,635</a:t>
                      </a:r>
                      <a:endParaRPr lang="en-PK"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8595180"/>
                  </a:ext>
                </a:extLst>
              </a:tr>
            </a:tbl>
          </a:graphicData>
        </a:graphic>
      </p:graphicFrame>
      <p:sp>
        <p:nvSpPr>
          <p:cNvPr id="8" name="TextBox 7">
            <a:extLst>
              <a:ext uri="{FF2B5EF4-FFF2-40B4-BE49-F238E27FC236}">
                <a16:creationId xmlns:a16="http://schemas.microsoft.com/office/drawing/2014/main" id="{22982B70-0CD0-F033-3A4B-2A5F506D7DF7}"/>
              </a:ext>
            </a:extLst>
          </p:cNvPr>
          <p:cNvSpPr txBox="1"/>
          <p:nvPr/>
        </p:nvSpPr>
        <p:spPr>
          <a:xfrm>
            <a:off x="2128682" y="938340"/>
            <a:ext cx="7934632" cy="42428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RPr/>
            </a:defPPr>
            <a:lvl1pPr marL="0" algn="ctr">
              <a:lnSpc>
                <a:spcPct val="115000"/>
              </a:lnSpc>
              <a:spcAft>
                <a:spcPts val="1000"/>
              </a:spcAft>
              <a:defRPr sz="2000" b="1">
                <a:solidFill>
                  <a:schemeClr val="dk1"/>
                </a:solidFill>
                <a:effectLst/>
                <a:latin typeface="Sabon Next LT" panose="02000500000000000000" pitchFamily="2" charset="0"/>
                <a:ea typeface="Arial" panose="020B0604020202020204" pitchFamily="34" charset="0"/>
                <a:cs typeface="Sabon Next LT" panose="020005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Transport Cost of Trucks by Type in Rs for Route Length Km</a:t>
            </a:r>
            <a:endParaRPr lang="en-PK" dirty="0"/>
          </a:p>
        </p:txBody>
      </p:sp>
      <p:graphicFrame>
        <p:nvGraphicFramePr>
          <p:cNvPr id="9" name="Table 8">
            <a:extLst>
              <a:ext uri="{FF2B5EF4-FFF2-40B4-BE49-F238E27FC236}">
                <a16:creationId xmlns:a16="http://schemas.microsoft.com/office/drawing/2014/main" id="{1367006C-C1FB-A301-2E70-5E3B75603390}"/>
              </a:ext>
            </a:extLst>
          </p:cNvPr>
          <p:cNvGraphicFramePr>
            <a:graphicFrameLocks noGrp="1"/>
          </p:cNvGraphicFramePr>
          <p:nvPr>
            <p:extLst>
              <p:ext uri="{D42A27DB-BD31-4B8C-83A1-F6EECF244321}">
                <p14:modId xmlns:p14="http://schemas.microsoft.com/office/powerpoint/2010/main" val="4003180882"/>
              </p:ext>
            </p:extLst>
          </p:nvPr>
        </p:nvGraphicFramePr>
        <p:xfrm>
          <a:off x="415922" y="3686181"/>
          <a:ext cx="11360151" cy="2132332"/>
        </p:xfrm>
        <a:graphic>
          <a:graphicData uri="http://schemas.openxmlformats.org/drawingml/2006/table">
            <a:tbl>
              <a:tblPr firstRow="1" firstCol="1" bandRow="1">
                <a:tableStyleId>{3C2FFA5D-87B4-456A-9821-1D502468CF0F}</a:tableStyleId>
              </a:tblPr>
              <a:tblGrid>
                <a:gridCol w="2940006">
                  <a:extLst>
                    <a:ext uri="{9D8B030D-6E8A-4147-A177-3AD203B41FA5}">
                      <a16:colId xmlns:a16="http://schemas.microsoft.com/office/drawing/2014/main" val="2152562533"/>
                    </a:ext>
                  </a:extLst>
                </a:gridCol>
                <a:gridCol w="1406387">
                  <a:extLst>
                    <a:ext uri="{9D8B030D-6E8A-4147-A177-3AD203B41FA5}">
                      <a16:colId xmlns:a16="http://schemas.microsoft.com/office/drawing/2014/main" val="2569707754"/>
                    </a:ext>
                  </a:extLst>
                </a:gridCol>
                <a:gridCol w="1404115">
                  <a:extLst>
                    <a:ext uri="{9D8B030D-6E8A-4147-A177-3AD203B41FA5}">
                      <a16:colId xmlns:a16="http://schemas.microsoft.com/office/drawing/2014/main" val="332808120"/>
                    </a:ext>
                  </a:extLst>
                </a:gridCol>
                <a:gridCol w="93980">
                  <a:extLst>
                    <a:ext uri="{9D8B030D-6E8A-4147-A177-3AD203B41FA5}">
                      <a16:colId xmlns:a16="http://schemas.microsoft.com/office/drawing/2014/main" val="495537817"/>
                    </a:ext>
                  </a:extLst>
                </a:gridCol>
                <a:gridCol w="1404115">
                  <a:extLst>
                    <a:ext uri="{9D8B030D-6E8A-4147-A177-3AD203B41FA5}">
                      <a16:colId xmlns:a16="http://schemas.microsoft.com/office/drawing/2014/main" val="2055914412"/>
                    </a:ext>
                  </a:extLst>
                </a:gridCol>
                <a:gridCol w="1401843">
                  <a:extLst>
                    <a:ext uri="{9D8B030D-6E8A-4147-A177-3AD203B41FA5}">
                      <a16:colId xmlns:a16="http://schemas.microsoft.com/office/drawing/2014/main" val="930517909"/>
                    </a:ext>
                  </a:extLst>
                </a:gridCol>
                <a:gridCol w="93980">
                  <a:extLst>
                    <a:ext uri="{9D8B030D-6E8A-4147-A177-3AD203B41FA5}">
                      <a16:colId xmlns:a16="http://schemas.microsoft.com/office/drawing/2014/main" val="511612270"/>
                    </a:ext>
                  </a:extLst>
                </a:gridCol>
                <a:gridCol w="1406387">
                  <a:extLst>
                    <a:ext uri="{9D8B030D-6E8A-4147-A177-3AD203B41FA5}">
                      <a16:colId xmlns:a16="http://schemas.microsoft.com/office/drawing/2014/main" val="3780638258"/>
                    </a:ext>
                  </a:extLst>
                </a:gridCol>
                <a:gridCol w="1209338">
                  <a:extLst>
                    <a:ext uri="{9D8B030D-6E8A-4147-A177-3AD203B41FA5}">
                      <a16:colId xmlns:a16="http://schemas.microsoft.com/office/drawing/2014/main" val="2855287597"/>
                    </a:ext>
                  </a:extLst>
                </a:gridCol>
              </a:tblGrid>
              <a:tr h="182880">
                <a:tc rowSpan="4">
                  <a:txBody>
                    <a:bodyPr/>
                    <a:lstStyle/>
                    <a:p>
                      <a:pPr marL="0" marR="0" algn="ctr">
                        <a:lnSpc>
                          <a:spcPct val="115000"/>
                        </a:lnSpc>
                        <a:spcBef>
                          <a:spcPts val="0"/>
                        </a:spcBef>
                        <a:spcAft>
                          <a:spcPts val="0"/>
                        </a:spcAft>
                      </a:pPr>
                      <a:r>
                        <a:rPr lang="en-US" sz="1200">
                          <a:effectLst/>
                        </a:rPr>
                        <a:t>Route</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   Transport Cost (Rs/ trip length)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gridSpan="3">
                  <a:txBody>
                    <a:bodyPr/>
                    <a:lstStyle/>
                    <a:p>
                      <a:pPr marL="0" marR="0" algn="ctr">
                        <a:lnSpc>
                          <a:spcPct val="115000"/>
                        </a:lnSpc>
                        <a:spcBef>
                          <a:spcPts val="0"/>
                        </a:spcBef>
                        <a:spcAft>
                          <a:spcPts val="0"/>
                        </a:spcAft>
                      </a:pPr>
                      <a:r>
                        <a:rPr lang="en-US" sz="1200">
                          <a:effectLst/>
                        </a:rPr>
                        <a:t>Transport Price (Rs/ trip length)</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tc gridSpan="3">
                  <a:txBody>
                    <a:bodyPr/>
                    <a:lstStyle/>
                    <a:p>
                      <a:pPr marL="0" marR="0" algn="ctr">
                        <a:lnSpc>
                          <a:spcPct val="115000"/>
                        </a:lnSpc>
                        <a:spcBef>
                          <a:spcPts val="0"/>
                        </a:spcBef>
                        <a:spcAft>
                          <a:spcPts val="0"/>
                        </a:spcAft>
                      </a:pPr>
                      <a:r>
                        <a:rPr lang="en-US" sz="1200" dirty="0">
                          <a:effectLst/>
                          <a:highlight>
                            <a:srgbClr val="008500"/>
                          </a:highlight>
                        </a:rPr>
                        <a:t>Profit in Rs/ trip</a:t>
                      </a:r>
                      <a:endParaRPr lang="en-PK" sz="1800" dirty="0">
                        <a:effectLst/>
                        <a:highlight>
                          <a:srgbClr val="0085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hMerge="1">
                  <a:txBody>
                    <a:bodyPr/>
                    <a:lstStyle/>
                    <a:p>
                      <a:endParaRPr lang="en-PK"/>
                    </a:p>
                  </a:txBody>
                  <a:tcPr/>
                </a:tc>
                <a:extLst>
                  <a:ext uri="{0D108BD9-81ED-4DB2-BD59-A6C34878D82A}">
                    <a16:rowId xmlns:a16="http://schemas.microsoft.com/office/drawing/2014/main" val="426940625"/>
                  </a:ext>
                </a:extLst>
              </a:tr>
              <a:tr h="182880">
                <a:tc vMerge="1">
                  <a:txBody>
                    <a:bodyPr/>
                    <a:lstStyle/>
                    <a:p>
                      <a:endParaRPr lang="en-PK"/>
                    </a:p>
                  </a:txBody>
                  <a:tcPr/>
                </a:tc>
                <a:tc>
                  <a:txBody>
                    <a:bodyPr/>
                    <a:lstStyle/>
                    <a:p>
                      <a:pPr marL="0" marR="0" algn="ctr">
                        <a:lnSpc>
                          <a:spcPct val="115000"/>
                        </a:lnSpc>
                        <a:spcBef>
                          <a:spcPts val="0"/>
                        </a:spcBef>
                        <a:spcAft>
                          <a:spcPts val="0"/>
                        </a:spcAft>
                      </a:pPr>
                      <a:r>
                        <a:rPr lang="en-US" sz="1100" dirty="0">
                          <a:effectLst/>
                        </a:rPr>
                        <a:t>Heavy</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100">
                          <a:effectLst/>
                        </a:rPr>
                        <a:t>Articulated</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100">
                          <a:effectLst/>
                        </a:rPr>
                        <a:t>Heavy</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100">
                          <a:effectLst/>
                        </a:rPr>
                        <a:t>Articulated</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100" b="1" dirty="0">
                          <a:effectLst/>
                        </a:rPr>
                        <a:t>Heavy</a:t>
                      </a:r>
                      <a:endParaRPr lang="en-PK"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b="1">
                          <a:effectLst/>
                        </a:rPr>
                        <a:t>Articulated</a:t>
                      </a:r>
                      <a:endParaRPr lang="en-PK" sz="1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8455217"/>
                  </a:ext>
                </a:extLst>
              </a:tr>
              <a:tr h="182880">
                <a:tc vMerge="1">
                  <a:txBody>
                    <a:bodyPr/>
                    <a:lstStyle/>
                    <a:p>
                      <a:endParaRPr lang="en-PK"/>
                    </a:p>
                  </a:txBody>
                  <a:tcPr/>
                </a:tc>
                <a:tc>
                  <a:txBody>
                    <a:bodyPr/>
                    <a:lstStyle/>
                    <a:p>
                      <a:pPr marL="0" marR="0" algn="ctr">
                        <a:lnSpc>
                          <a:spcPct val="115000"/>
                        </a:lnSpc>
                        <a:spcBef>
                          <a:spcPts val="0"/>
                        </a:spcBef>
                        <a:spcAft>
                          <a:spcPts val="0"/>
                        </a:spcAft>
                      </a:pPr>
                      <a:r>
                        <a:rPr lang="en-US" sz="1200">
                          <a:effectLst/>
                        </a:rPr>
                        <a:t>3-Axle Truck</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2" gridSpan="2">
                  <a:txBody>
                    <a:bodyPr/>
                    <a:lstStyle/>
                    <a:p>
                      <a:pPr marL="0" marR="0" algn="ctr">
                        <a:lnSpc>
                          <a:spcPct val="115000"/>
                        </a:lnSpc>
                        <a:spcBef>
                          <a:spcPts val="0"/>
                        </a:spcBef>
                        <a:spcAft>
                          <a:spcPts val="0"/>
                        </a:spcAft>
                      </a:pPr>
                      <a:r>
                        <a:rPr lang="en-US" sz="1200">
                          <a:effectLst/>
                        </a:rPr>
                        <a:t>Truck 40’ Container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2" hMerge="1">
                  <a:txBody>
                    <a:bodyPr/>
                    <a:lstStyle/>
                    <a:p>
                      <a:endParaRPr lang="en-PK"/>
                    </a:p>
                  </a:txBody>
                  <a:tcPr/>
                </a:tc>
                <a:tc>
                  <a:txBody>
                    <a:bodyPr/>
                    <a:lstStyle/>
                    <a:p>
                      <a:pPr marL="0" marR="0" algn="ctr">
                        <a:lnSpc>
                          <a:spcPct val="115000"/>
                        </a:lnSpc>
                        <a:spcBef>
                          <a:spcPts val="0"/>
                        </a:spcBef>
                        <a:spcAft>
                          <a:spcPts val="0"/>
                        </a:spcAft>
                      </a:pPr>
                      <a:r>
                        <a:rPr lang="en-US" sz="1200">
                          <a:effectLst/>
                        </a:rPr>
                        <a:t>3-Axle Truck</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2" gridSpan="2">
                  <a:txBody>
                    <a:bodyPr/>
                    <a:lstStyle/>
                    <a:p>
                      <a:pPr marL="0" marR="0" algn="ctr">
                        <a:lnSpc>
                          <a:spcPct val="115000"/>
                        </a:lnSpc>
                        <a:spcBef>
                          <a:spcPts val="0"/>
                        </a:spcBef>
                        <a:spcAft>
                          <a:spcPts val="0"/>
                        </a:spcAft>
                      </a:pPr>
                      <a:r>
                        <a:rPr lang="en-US" sz="1200">
                          <a:effectLst/>
                        </a:rPr>
                        <a:t>Truck </a:t>
                      </a:r>
                      <a:endParaRPr lang="en-PK" sz="1800">
                        <a:effectLst/>
                      </a:endParaRPr>
                    </a:p>
                    <a:p>
                      <a:pPr marL="0" marR="0" algn="ctr">
                        <a:lnSpc>
                          <a:spcPct val="115000"/>
                        </a:lnSpc>
                        <a:spcBef>
                          <a:spcPts val="0"/>
                        </a:spcBef>
                        <a:spcAft>
                          <a:spcPts val="0"/>
                        </a:spcAft>
                      </a:pPr>
                      <a:r>
                        <a:rPr lang="en-US" sz="1200">
                          <a:effectLst/>
                        </a:rPr>
                        <a:t>40’ Container </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2" hMerge="1">
                  <a:txBody>
                    <a:bodyPr/>
                    <a:lstStyle/>
                    <a:p>
                      <a:endParaRPr lang="en-PK"/>
                    </a:p>
                  </a:txBody>
                  <a:tcPr/>
                </a:tc>
                <a:tc>
                  <a:txBody>
                    <a:bodyPr/>
                    <a:lstStyle/>
                    <a:p>
                      <a:pPr marL="0" marR="0" algn="ctr">
                        <a:lnSpc>
                          <a:spcPct val="115000"/>
                        </a:lnSpc>
                        <a:spcBef>
                          <a:spcPts val="0"/>
                        </a:spcBef>
                        <a:spcAft>
                          <a:spcPts val="0"/>
                        </a:spcAft>
                      </a:pPr>
                      <a:r>
                        <a:rPr lang="en-US" sz="1200" b="1" dirty="0">
                          <a:effectLst/>
                        </a:rPr>
                        <a:t>3-Axle Truck</a:t>
                      </a:r>
                      <a:endParaRPr lang="en-PK"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200" b="1">
                          <a:effectLst/>
                        </a:rPr>
                        <a:t>Truck 40’ Container</a:t>
                      </a:r>
                      <a:endParaRPr lang="en-PK" sz="1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3456827"/>
                  </a:ext>
                </a:extLst>
              </a:tr>
              <a:tr h="182880">
                <a:tc vMerge="1">
                  <a:txBody>
                    <a:bodyPr/>
                    <a:lstStyle/>
                    <a:p>
                      <a:endParaRPr lang="en-PK"/>
                    </a:p>
                  </a:txBody>
                  <a:tcPr/>
                </a:tc>
                <a:tc>
                  <a:txBody>
                    <a:bodyPr/>
                    <a:lstStyle/>
                    <a:p>
                      <a:pPr marL="0" marR="0" algn="ctr">
                        <a:lnSpc>
                          <a:spcPct val="115000"/>
                        </a:lnSpc>
                        <a:spcBef>
                          <a:spcPts val="0"/>
                        </a:spcBef>
                        <a:spcAft>
                          <a:spcPts val="0"/>
                        </a:spcAft>
                      </a:pPr>
                      <a:r>
                        <a:rPr lang="en-US" sz="1200">
                          <a:effectLst/>
                        </a:rPr>
                        <a:t>20’ Container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vMerge="1">
                  <a:txBody>
                    <a:bodyPr/>
                    <a:lstStyle/>
                    <a:p>
                      <a:endParaRPr lang="en-PK"/>
                    </a:p>
                  </a:txBody>
                  <a:tcPr/>
                </a:tc>
                <a:tc hMerge="1" vMerge="1">
                  <a:txBody>
                    <a:bodyPr/>
                    <a:lstStyle/>
                    <a:p>
                      <a:endParaRPr lang="en-PK"/>
                    </a:p>
                  </a:txBody>
                  <a:tcPr/>
                </a:tc>
                <a:tc>
                  <a:txBody>
                    <a:bodyPr/>
                    <a:lstStyle/>
                    <a:p>
                      <a:pPr marL="0" marR="0" algn="ctr">
                        <a:lnSpc>
                          <a:spcPct val="115000"/>
                        </a:lnSpc>
                        <a:spcBef>
                          <a:spcPts val="0"/>
                        </a:spcBef>
                        <a:spcAft>
                          <a:spcPts val="0"/>
                        </a:spcAft>
                      </a:pPr>
                      <a:r>
                        <a:rPr lang="en-US" sz="1200">
                          <a:effectLst/>
                        </a:rPr>
                        <a:t>20’ Container</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vMerge="1">
                  <a:txBody>
                    <a:bodyPr/>
                    <a:lstStyle/>
                    <a:p>
                      <a:endParaRPr lang="en-PK"/>
                    </a:p>
                  </a:txBody>
                  <a:tcPr/>
                </a:tc>
                <a:tc hMerge="1" vMerge="1">
                  <a:txBody>
                    <a:bodyPr/>
                    <a:lstStyle/>
                    <a:p>
                      <a:endParaRPr lang="en-PK"/>
                    </a:p>
                  </a:txBody>
                  <a:tcPr/>
                </a:tc>
                <a:tc>
                  <a:txBody>
                    <a:bodyPr/>
                    <a:lstStyle/>
                    <a:p>
                      <a:pPr marL="0" marR="0" algn="ctr">
                        <a:lnSpc>
                          <a:spcPct val="115000"/>
                        </a:lnSpc>
                        <a:spcBef>
                          <a:spcPts val="0"/>
                        </a:spcBef>
                        <a:spcAft>
                          <a:spcPts val="0"/>
                        </a:spcAft>
                      </a:pPr>
                      <a:r>
                        <a:rPr lang="en-US" sz="1200" b="1" dirty="0">
                          <a:effectLst/>
                        </a:rPr>
                        <a:t>20’ Container</a:t>
                      </a:r>
                      <a:endParaRPr lang="en-PK"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vMerge="1">
                  <a:txBody>
                    <a:bodyPr/>
                    <a:lstStyle/>
                    <a:p>
                      <a:endParaRPr lang="en-PK"/>
                    </a:p>
                  </a:txBody>
                  <a:tcPr/>
                </a:tc>
                <a:extLst>
                  <a:ext uri="{0D108BD9-81ED-4DB2-BD59-A6C34878D82A}">
                    <a16:rowId xmlns:a16="http://schemas.microsoft.com/office/drawing/2014/main" val="1539426530"/>
                  </a:ext>
                </a:extLst>
              </a:tr>
              <a:tr h="274320">
                <a:tc>
                  <a:txBody>
                    <a:bodyPr/>
                    <a:lstStyle/>
                    <a:p>
                      <a:pPr marL="0" marR="0" algn="l">
                        <a:lnSpc>
                          <a:spcPct val="115000"/>
                        </a:lnSpc>
                        <a:spcBef>
                          <a:spcPts val="0"/>
                        </a:spcBef>
                        <a:spcAft>
                          <a:spcPts val="0"/>
                        </a:spcAft>
                      </a:pPr>
                      <a:r>
                        <a:rPr lang="en-US" sz="1200">
                          <a:effectLst/>
                        </a:rPr>
                        <a:t>Karachi – Peshawar, 1550 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212,669</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249,229</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a:effectLst/>
                        </a:rPr>
                        <a:t>130,000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293,493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b="1" dirty="0">
                          <a:effectLst/>
                          <a:highlight>
                            <a:srgbClr val="FFFF00"/>
                          </a:highlight>
                        </a:rPr>
                        <a:t>-82,669</a:t>
                      </a:r>
                      <a:endParaRPr lang="en-PK"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highlight>
                            <a:srgbClr val="FFFF00"/>
                          </a:highlight>
                        </a:rPr>
                        <a:t>44,264</a:t>
                      </a:r>
                      <a:endParaRPr lang="en-PK"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9847674"/>
                  </a:ext>
                </a:extLst>
              </a:tr>
              <a:tr h="274320">
                <a:tc>
                  <a:txBody>
                    <a:bodyPr/>
                    <a:lstStyle/>
                    <a:p>
                      <a:pPr marL="0" marR="0" algn="l">
                        <a:lnSpc>
                          <a:spcPct val="115000"/>
                        </a:lnSpc>
                        <a:spcBef>
                          <a:spcPts val="0"/>
                        </a:spcBef>
                        <a:spcAft>
                          <a:spcPts val="0"/>
                        </a:spcAft>
                      </a:pPr>
                      <a:r>
                        <a:rPr lang="en-US" sz="1200">
                          <a:effectLst/>
                        </a:rPr>
                        <a:t>Karachi – Lahore, 1205 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165,333</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193,756</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a:effectLst/>
                        </a:rPr>
                        <a:t>107,500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242,506</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b="1">
                          <a:effectLst/>
                          <a:highlight>
                            <a:srgbClr val="FFFF00"/>
                          </a:highlight>
                        </a:rPr>
                        <a:t>-57,833</a:t>
                      </a:r>
                      <a:endParaRPr lang="en-PK" sz="1800" b="1">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highlight>
                            <a:srgbClr val="FFFF00"/>
                          </a:highlight>
                        </a:rPr>
                        <a:t>48,750</a:t>
                      </a:r>
                      <a:endParaRPr lang="en-PK"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6013449"/>
                  </a:ext>
                </a:extLst>
              </a:tr>
              <a:tr h="335598">
                <a:tc>
                  <a:txBody>
                    <a:bodyPr/>
                    <a:lstStyle/>
                    <a:p>
                      <a:pPr marL="0" marR="0" algn="l">
                        <a:lnSpc>
                          <a:spcPct val="115000"/>
                        </a:lnSpc>
                        <a:spcBef>
                          <a:spcPts val="0"/>
                        </a:spcBef>
                        <a:spcAft>
                          <a:spcPts val="0"/>
                        </a:spcAft>
                      </a:pPr>
                      <a:r>
                        <a:rPr lang="en-US" sz="1200">
                          <a:effectLst/>
                        </a:rPr>
                        <a:t>Karachi – Faisalabad,</a:t>
                      </a:r>
                      <a:endParaRPr lang="en-PK" sz="1800">
                        <a:effectLst/>
                      </a:endParaRPr>
                    </a:p>
                    <a:p>
                      <a:pPr marL="0" marR="0" algn="l">
                        <a:lnSpc>
                          <a:spcPct val="115000"/>
                        </a:lnSpc>
                        <a:spcBef>
                          <a:spcPts val="0"/>
                        </a:spcBef>
                        <a:spcAft>
                          <a:spcPts val="0"/>
                        </a:spcAft>
                      </a:pPr>
                      <a:r>
                        <a:rPr lang="en-US" sz="1200">
                          <a:effectLst/>
                        </a:rPr>
                        <a:t>1100 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150,927</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176,872</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a:effectLst/>
                        </a:rPr>
                        <a:t>100,000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225,610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b="1">
                          <a:effectLst/>
                          <a:highlight>
                            <a:srgbClr val="FFFF00"/>
                          </a:highlight>
                        </a:rPr>
                        <a:t>-50,927</a:t>
                      </a:r>
                      <a:endParaRPr lang="en-PK" sz="1800" b="1">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highlight>
                            <a:srgbClr val="FFFF00"/>
                          </a:highlight>
                        </a:rPr>
                        <a:t>48,738</a:t>
                      </a:r>
                      <a:endParaRPr lang="en-PK"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0668331"/>
                  </a:ext>
                </a:extLst>
              </a:tr>
              <a:tr h="335598">
                <a:tc>
                  <a:txBody>
                    <a:bodyPr/>
                    <a:lstStyle/>
                    <a:p>
                      <a:pPr marL="0" marR="0" algn="l">
                        <a:lnSpc>
                          <a:spcPct val="115000"/>
                        </a:lnSpc>
                        <a:spcBef>
                          <a:spcPts val="0"/>
                        </a:spcBef>
                        <a:spcAft>
                          <a:spcPts val="0"/>
                        </a:spcAft>
                      </a:pPr>
                      <a:r>
                        <a:rPr lang="en-US" sz="1200">
                          <a:effectLst/>
                        </a:rPr>
                        <a:t>Karachi – Quetta, </a:t>
                      </a:r>
                      <a:endParaRPr lang="en-PK" sz="1800">
                        <a:effectLst/>
                      </a:endParaRPr>
                    </a:p>
                    <a:p>
                      <a:pPr marL="0" marR="0" algn="l">
                        <a:lnSpc>
                          <a:spcPct val="115000"/>
                        </a:lnSpc>
                        <a:spcBef>
                          <a:spcPts val="0"/>
                        </a:spcBef>
                        <a:spcAft>
                          <a:spcPts val="0"/>
                        </a:spcAft>
                      </a:pPr>
                      <a:r>
                        <a:rPr lang="en-US" sz="1200">
                          <a:effectLst/>
                        </a:rPr>
                        <a:t>800 Km</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109,765</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128,635</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dirty="0">
                          <a:effectLst/>
                        </a:rPr>
                        <a:t>92,500</a:t>
                      </a:r>
                      <a:endParaRPr lang="en-PK"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208,880</a:t>
                      </a:r>
                      <a:endParaRPr lang="en-PK"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a:txBody>
                    <a:bodyPr/>
                    <a:lstStyle/>
                    <a:p>
                      <a:pPr marL="0" marR="0" algn="ctr">
                        <a:lnSpc>
                          <a:spcPct val="115000"/>
                        </a:lnSpc>
                        <a:spcBef>
                          <a:spcPts val="0"/>
                        </a:spcBef>
                        <a:spcAft>
                          <a:spcPts val="0"/>
                        </a:spcAft>
                      </a:pPr>
                      <a:r>
                        <a:rPr lang="en-US" sz="1200" b="1">
                          <a:effectLst/>
                          <a:highlight>
                            <a:srgbClr val="FFFF00"/>
                          </a:highlight>
                        </a:rPr>
                        <a:t>-17,265</a:t>
                      </a:r>
                      <a:endParaRPr lang="en-PK" sz="1800" b="1">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highlight>
                            <a:srgbClr val="FFFF00"/>
                          </a:highlight>
                        </a:rPr>
                        <a:t>80,245</a:t>
                      </a:r>
                      <a:endParaRPr lang="en-PK" sz="1800" b="1" dirty="0">
                        <a:effectLst/>
                        <a:highlight>
                          <a:srgbClr val="FFFF0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3769621"/>
                  </a:ext>
                </a:extLst>
              </a:tr>
            </a:tbl>
          </a:graphicData>
        </a:graphic>
      </p:graphicFrame>
      <p:sp>
        <p:nvSpPr>
          <p:cNvPr id="11" name="TextBox 10">
            <a:extLst>
              <a:ext uri="{FF2B5EF4-FFF2-40B4-BE49-F238E27FC236}">
                <a16:creationId xmlns:a16="http://schemas.microsoft.com/office/drawing/2014/main" id="{240A26A3-82AA-EF25-13EE-8DF3E90D9C79}"/>
              </a:ext>
            </a:extLst>
          </p:cNvPr>
          <p:cNvSpPr txBox="1"/>
          <p:nvPr/>
        </p:nvSpPr>
        <p:spPr>
          <a:xfrm>
            <a:off x="1902542" y="3133438"/>
            <a:ext cx="8386916" cy="42652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RPr/>
            </a:defPPr>
            <a:lvl1pPr marL="0" algn="ctr">
              <a:lnSpc>
                <a:spcPct val="115000"/>
              </a:lnSpc>
              <a:spcAft>
                <a:spcPts val="1000"/>
              </a:spcAft>
              <a:defRPr sz="2000" b="1">
                <a:solidFill>
                  <a:schemeClr val="dk1"/>
                </a:solidFill>
                <a:effectLst/>
                <a:latin typeface="Sabon Next LT" panose="02000500000000000000" pitchFamily="2" charset="0"/>
                <a:ea typeface="Arial" panose="020B0604020202020204" pitchFamily="34" charset="0"/>
                <a:cs typeface="Sabon Next LT" panose="020005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Profit in Rs/ trip by Truck Type for Carriage of Construction Materials</a:t>
            </a:r>
            <a:endParaRPr lang="en-PK" dirty="0"/>
          </a:p>
        </p:txBody>
      </p:sp>
      <p:sp>
        <p:nvSpPr>
          <p:cNvPr id="5" name="TextBox 4">
            <a:extLst>
              <a:ext uri="{FF2B5EF4-FFF2-40B4-BE49-F238E27FC236}">
                <a16:creationId xmlns:a16="http://schemas.microsoft.com/office/drawing/2014/main" id="{183AF64A-582B-EA7F-A495-AEA81F7B2352}"/>
              </a:ext>
            </a:extLst>
          </p:cNvPr>
          <p:cNvSpPr txBox="1"/>
          <p:nvPr/>
        </p:nvSpPr>
        <p:spPr>
          <a:xfrm>
            <a:off x="336547" y="5887579"/>
            <a:ext cx="11439526" cy="929485"/>
          </a:xfrm>
          <a:prstGeom prst="rect">
            <a:avLst/>
          </a:prstGeom>
          <a:noFill/>
        </p:spPr>
        <p:txBody>
          <a:bodyPr wrap="square">
            <a:spAutoFit/>
          </a:bodyPr>
          <a:lstStyle>
            <a:defPPr marR="0" lvl="0" algn="l" rtl="0">
              <a:lnSpc>
                <a:spcPct val="100000"/>
              </a:lnSpc>
              <a:spcBef>
                <a:spcPts val="0"/>
              </a:spcBef>
              <a:spcAft>
                <a:spcPts val="0"/>
              </a:spcAft>
            </a:defPPr>
            <a:lvl1pPr marL="342900" indent="-342900" algn="just">
              <a:lnSpc>
                <a:spcPct val="115000"/>
              </a:lnSpc>
              <a:spcAft>
                <a:spcPts val="1000"/>
              </a:spcAft>
              <a:buFont typeface="Arial" panose="020B0604020202020204" pitchFamily="34" charset="0"/>
              <a:buChar char="•"/>
              <a:defRPr sz="1600" b="1">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b="0" dirty="0"/>
              <a:t>Three-axle rigid trucks appeared to be in the loss while larger capacity six-axle trucks get very nominal profit. With its low wage levels, Pakistan’s transport costs and prices are much lower—probably the lowest in the world—since the trucking industry is still a labor-intensive activity</a:t>
            </a:r>
            <a:endParaRPr lang="en-PK" b="0" dirty="0"/>
          </a:p>
        </p:txBody>
      </p:sp>
      <p:pic>
        <p:nvPicPr>
          <p:cNvPr id="6" name="Picture 6" descr="Challenges and opportunities for the European transport sector">
            <a:extLst>
              <a:ext uri="{FF2B5EF4-FFF2-40B4-BE49-F238E27FC236}">
                <a16:creationId xmlns:a16="http://schemas.microsoft.com/office/drawing/2014/main" id="{5972AF5E-E80F-6517-E5DB-ABA9409F7503}"/>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0129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ckers Cite Corruption, Distress At Pakistan-Afghanistan Border">
            <a:extLst>
              <a:ext uri="{FF2B5EF4-FFF2-40B4-BE49-F238E27FC236}">
                <a16:creationId xmlns:a16="http://schemas.microsoft.com/office/drawing/2014/main" id="{48F00F3C-EC79-57FD-F8D0-EE64E18D53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
          <a:stretch/>
        </p:blipFill>
        <p:spPr bwMode="auto">
          <a:xfrm>
            <a:off x="20" y="10"/>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C4F3C3-40AD-1E40-CF4E-2BD3AD82E758}"/>
              </a:ext>
            </a:extLst>
          </p:cNvPr>
          <p:cNvSpPr txBox="1"/>
          <p:nvPr/>
        </p:nvSpPr>
        <p:spPr>
          <a:xfrm>
            <a:off x="1576387" y="2770088"/>
            <a:ext cx="9039226" cy="2003625"/>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PPr>
            <a:lvl1pPr algn="ctr">
              <a:lnSpc>
                <a:spcPct val="90000"/>
              </a:lnSpc>
              <a:spcBef>
                <a:spcPct val="0"/>
              </a:spcBef>
              <a:spcAft>
                <a:spcPts val="600"/>
              </a:spcAft>
              <a:defRPr sz="4800" b="1" cap="all" spc="200">
                <a:solidFill>
                  <a:srgbClr val="00B05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FFFF00"/>
                </a:solidFill>
              </a:rPr>
              <a:t>Contemporary Challenges for Local Trucking Industry</a:t>
            </a:r>
          </a:p>
        </p:txBody>
      </p:sp>
    </p:spTree>
    <p:extLst>
      <p:ext uri="{BB962C8B-B14F-4D97-AF65-F5344CB8AC3E}">
        <p14:creationId xmlns:p14="http://schemas.microsoft.com/office/powerpoint/2010/main" val="1706707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87C64-D13A-EF7B-DAD8-DDDDCF42B8CF}"/>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a:t>
            </a:r>
          </a:p>
        </p:txBody>
      </p:sp>
      <p:sp>
        <p:nvSpPr>
          <p:cNvPr id="8" name="TextBox 7">
            <a:extLst>
              <a:ext uri="{FF2B5EF4-FFF2-40B4-BE49-F238E27FC236}">
                <a16:creationId xmlns:a16="http://schemas.microsoft.com/office/drawing/2014/main" id="{626D5C55-618E-1D0E-D1C0-519904181914}"/>
              </a:ext>
            </a:extLst>
          </p:cNvPr>
          <p:cNvSpPr txBox="1"/>
          <p:nvPr/>
        </p:nvSpPr>
        <p:spPr>
          <a:xfrm>
            <a:off x="700692" y="1073488"/>
            <a:ext cx="10902028" cy="4746941"/>
          </a:xfrm>
          <a:prstGeom prst="rect">
            <a:avLst/>
          </a:prstGeom>
          <a:noFill/>
        </p:spPr>
        <p:txBody>
          <a:bodyPr wrap="square">
            <a:spAutoFit/>
          </a:bodyPr>
          <a:lstStyle/>
          <a:p>
            <a:pPr marR="0" lvl="0" algn="just">
              <a:lnSpc>
                <a:spcPct val="115000"/>
              </a:lnSpc>
              <a:spcBef>
                <a:spcPts val="0"/>
              </a:spcBef>
              <a:spcAft>
                <a:spcPts val="1000"/>
              </a:spcAft>
            </a:pPr>
            <a:r>
              <a:rPr lang="en-US" sz="18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Truck Standards</a:t>
            </a:r>
          </a:p>
          <a:p>
            <a:pPr marL="342900" indent="-342900" algn="just">
              <a:lnSpc>
                <a:spcPct val="115000"/>
              </a:lnSpc>
              <a:spcAft>
                <a:spcPts val="1000"/>
              </a:spcAft>
              <a:buFont typeface="Wingdings" panose="05000000000000000000" pitchFamily="2" charset="2"/>
              <a:buChar char="Ø"/>
            </a:pPr>
            <a:r>
              <a:rPr lang="en-US" sz="1400" dirty="0">
                <a:latin typeface="Varela Round" panose="00000500000000000000" pitchFamily="2" charset="-79"/>
                <a:cs typeface="Varela Round" panose="00000500000000000000" pitchFamily="2" charset="-79"/>
              </a:rPr>
              <a:t>National standards for the manufacturing of rigid trucks do not exist</a:t>
            </a:r>
          </a:p>
          <a:p>
            <a:pPr marL="342900" indent="-342900" algn="just">
              <a:lnSpc>
                <a:spcPct val="115000"/>
              </a:lnSpc>
              <a:spcAft>
                <a:spcPts val="1000"/>
              </a:spcAft>
              <a:buFont typeface="Wingdings" panose="05000000000000000000" pitchFamily="2" charset="2"/>
              <a:buChar char="Ø"/>
            </a:pPr>
            <a:r>
              <a:rPr lang="en-US" sz="1400" dirty="0">
                <a:latin typeface="Varela Round" panose="00000500000000000000" pitchFamily="2" charset="-79"/>
                <a:cs typeface="Varela Round" panose="00000500000000000000" pitchFamily="2" charset="-79"/>
              </a:rPr>
              <a:t>Roadside retrofitters</a:t>
            </a:r>
          </a:p>
          <a:p>
            <a:pPr marL="342900" indent="-342900" algn="just">
              <a:lnSpc>
                <a:spcPct val="115000"/>
              </a:lnSpc>
              <a:spcAft>
                <a:spcPts val="1000"/>
              </a:spcAft>
              <a:buFont typeface="Wingdings" panose="05000000000000000000" pitchFamily="2" charset="2"/>
              <a:buChar char="Ø"/>
            </a:pPr>
            <a:r>
              <a:rPr lang="en-US" sz="1400" dirty="0">
                <a:latin typeface="Varela Round" panose="00000500000000000000" pitchFamily="2" charset="-79"/>
                <a:cs typeface="Varela Round" panose="00000500000000000000" pitchFamily="2" charset="-79"/>
              </a:rPr>
              <a:t>Vehicle safety laws on the standards for better braking systems are not present</a:t>
            </a:r>
          </a:p>
          <a:p>
            <a:pPr marL="342900" indent="-342900" algn="just">
              <a:lnSpc>
                <a:spcPct val="115000"/>
              </a:lnSpc>
              <a:spcAft>
                <a:spcPts val="1000"/>
              </a:spcAft>
              <a:buFont typeface="Wingdings" panose="05000000000000000000" pitchFamily="2" charset="2"/>
              <a:buChar char="Ø"/>
            </a:pPr>
            <a:r>
              <a:rPr lang="en-US" sz="1400" dirty="0">
                <a:latin typeface="Varela Round" panose="00000500000000000000" pitchFamily="2" charset="-79"/>
                <a:cs typeface="Varela Round" panose="00000500000000000000" pitchFamily="2" charset="-79"/>
              </a:rPr>
              <a:t>Technical standards also do not exist for locally manufactured trailers or prime movers </a:t>
            </a:r>
            <a:endParaRPr lang="en-PK" sz="1400" dirty="0">
              <a:latin typeface="Varela Round" panose="00000500000000000000" pitchFamily="2" charset="-79"/>
              <a:cs typeface="Varela Round" panose="00000500000000000000" pitchFamily="2" charset="-79"/>
            </a:endParaRPr>
          </a:p>
          <a:p>
            <a:pPr marL="342900" indent="-342900" algn="just">
              <a:lnSpc>
                <a:spcPct val="115000"/>
              </a:lnSpc>
              <a:spcAft>
                <a:spcPts val="1000"/>
              </a:spcAft>
              <a:buFont typeface="Wingdings" panose="05000000000000000000" pitchFamily="2" charset="2"/>
              <a:buChar char="Ø"/>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Technical standards for locally manufactured and imported fuel tankers - most comprehensive of any class of trucks</a:t>
            </a:r>
          </a:p>
          <a:p>
            <a:pPr marL="342900" indent="-342900" algn="just">
              <a:lnSpc>
                <a:spcPct val="115000"/>
              </a:lnSpc>
              <a:spcAft>
                <a:spcPts val="1000"/>
              </a:spcAft>
              <a:buFont typeface="Wingdings" panose="05000000000000000000" pitchFamily="2" charset="2"/>
              <a:buChar char="Ø"/>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OGRA RT 2009 Standards , based on the ADR (Carriage of Dangerous Goods by Road) standards</a:t>
            </a:r>
          </a:p>
          <a:p>
            <a:pPr marL="342900" indent="-342900" algn="just">
              <a:lnSpc>
                <a:spcPct val="115000"/>
              </a:lnSpc>
              <a:spcAft>
                <a:spcPts val="1000"/>
              </a:spcAft>
              <a:buFont typeface="Wingdings" panose="05000000000000000000" pitchFamily="2" charset="2"/>
              <a:buChar char="Ø"/>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The international ADR standards were updated in 2017</a:t>
            </a:r>
          </a:p>
          <a:p>
            <a:pPr marL="342900" indent="-342900" algn="just">
              <a:lnSpc>
                <a:spcPct val="115000"/>
              </a:lnSpc>
              <a:spcAft>
                <a:spcPts val="1000"/>
              </a:spcAft>
              <a:buFont typeface="Wingdings" panose="05000000000000000000" pitchFamily="2" charset="2"/>
              <a:buChar char="Ø"/>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The OGRA RT Technical Standards 2009, now require updating to meet the 2017 standard</a:t>
            </a:r>
            <a:endParaRPr lang="en-PK" sz="1600" dirty="0">
              <a:latin typeface="Varela Round" panose="00000500000000000000" pitchFamily="2" charset="-79"/>
              <a:cs typeface="Varela Round" panose="00000500000000000000" pitchFamily="2" charset="-79"/>
            </a:endParaRPr>
          </a:p>
          <a:p>
            <a:pPr marL="342900" indent="-342900" algn="just">
              <a:lnSpc>
                <a:spcPct val="115000"/>
              </a:lnSpc>
              <a:spcAft>
                <a:spcPts val="1000"/>
              </a:spcAft>
              <a:buFont typeface="Wingdings" panose="05000000000000000000" pitchFamily="2" charset="2"/>
              <a:buChar char="Ø"/>
            </a:pPr>
            <a:endParaRPr lang="en-PK" sz="1600" dirty="0">
              <a:latin typeface="Varela Round" panose="00000500000000000000" pitchFamily="2" charset="-79"/>
              <a:cs typeface="Varela Round" panose="00000500000000000000" pitchFamily="2" charset="-79"/>
            </a:endParaRPr>
          </a:p>
          <a:p>
            <a:pPr algn="just">
              <a:lnSpc>
                <a:spcPct val="115000"/>
              </a:lnSpc>
              <a:spcAft>
                <a:spcPts val="1000"/>
              </a:spcAft>
            </a:pPr>
            <a:r>
              <a:rPr lang="en-US" sz="16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 </a:t>
            </a:r>
            <a:endParaRPr lang="en-PK" sz="1600" dirty="0">
              <a:latin typeface="Varela Round" panose="00000500000000000000" pitchFamily="2" charset="-79"/>
              <a:cs typeface="Varela Round" panose="00000500000000000000" pitchFamily="2" charset="-79"/>
            </a:endParaRPr>
          </a:p>
          <a:p>
            <a:pPr marR="0" lvl="0" algn="just">
              <a:lnSpc>
                <a:spcPct val="115000"/>
              </a:lnSpc>
              <a:spcBef>
                <a:spcPts val="0"/>
              </a:spcBef>
              <a:spcAft>
                <a:spcPts val="1000"/>
              </a:spcAft>
            </a:pPr>
            <a:endParaRPr lang="en-PK" sz="1600" b="1" kern="0" dirty="0">
              <a:effectLst/>
              <a:latin typeface="Varela Round" panose="00000500000000000000" pitchFamily="2" charset="-79"/>
              <a:ea typeface="Times New Roman" panose="02020603050405020304" pitchFamily="18" charset="0"/>
              <a:cs typeface="Varela Round" panose="00000500000000000000" pitchFamily="2" charset="-79"/>
            </a:endParaRPr>
          </a:p>
        </p:txBody>
      </p:sp>
      <p:pic>
        <p:nvPicPr>
          <p:cNvPr id="1026" name="Picture 2" descr="GEOMETRIC LOADING PATTERNS OF GOODS VEHICLES IN PAKISTAN">
            <a:extLst>
              <a:ext uri="{FF2B5EF4-FFF2-40B4-BE49-F238E27FC236}">
                <a16:creationId xmlns:a16="http://schemas.microsoft.com/office/drawing/2014/main" id="{57F10B92-7F7D-C871-9531-8427CEE29C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02" b="98291" l="696" r="98840">
                        <a14:foregroundMark x1="83759" y1="91453" x2="88167" y2="80342"/>
                        <a14:foregroundMark x1="88167" y1="80342" x2="88631" y2="55556"/>
                        <a14:foregroundMark x1="88631" y1="55556" x2="82367" y2="11111"/>
                        <a14:foregroundMark x1="55889" y1="5580" x2="37355" y2="1709"/>
                        <a14:foregroundMark x1="82367" y1="11111" x2="59926" y2="6424"/>
                        <a14:foregroundMark x1="37355" y1="1709" x2="29002" y2="13675"/>
                        <a14:foregroundMark x1="23272" y1="11696" x2="23135" y2="11649"/>
                        <a14:foregroundMark x1="29002" y1="13675" x2="25676" y2="12526"/>
                        <a14:foregroundMark x1="20737" y1="15343" x2="12065" y2="58974"/>
                        <a14:foregroundMark x1="12065" y1="58974" x2="10441" y2="77778"/>
                        <a14:foregroundMark x1="10441" y1="77778" x2="18329" y2="95726"/>
                        <a14:foregroundMark x1="18329" y1="95726" x2="27146" y2="94872"/>
                        <a14:foregroundMark x1="27146" y1="94872" x2="39675" y2="96581"/>
                        <a14:foregroundMark x1="39675" y1="96581" x2="51044" y2="92308"/>
                        <a14:foregroundMark x1="51044" y1="92308" x2="62181" y2="96581"/>
                        <a14:foregroundMark x1="62181" y1="96581" x2="72622" y2="96581"/>
                        <a14:foregroundMark x1="72622" y1="96581" x2="84223" y2="96581"/>
                        <a14:foregroundMark x1="84223" y1="96581" x2="85383" y2="94872"/>
                        <a14:foregroundMark x1="90487" y1="16239" x2="94200" y2="47009"/>
                        <a14:foregroundMark x1="94200" y1="47009" x2="92807" y2="91453"/>
                        <a14:foregroundMark x1="92807" y1="91453" x2="90487" y2="99145"/>
                        <a14:foregroundMark x1="86775" y1="14530" x2="92807" y2="11111"/>
                        <a14:foregroundMark x1="92807" y1="11111" x2="97912" y2="17094"/>
                        <a14:foregroundMark x1="97912" y1="17094" x2="98840" y2="94872"/>
                        <a14:foregroundMark x1="98840" y1="94872" x2="98840" y2="97436"/>
                        <a14:foregroundMark x1="18794" y1="40171" x2="5800" y2="58974"/>
                        <a14:foregroundMark x1="5800" y1="58974" x2="696" y2="76068"/>
                        <a14:backgroundMark x1="59165" y1="1709" x2="54988" y2="0"/>
                        <a14:backgroundMark x1="54988" y1="0" x2="54988" y2="0"/>
                        <a14:backgroundMark x1="21810" y1="3419" x2="24826" y2="0"/>
                        <a14:backgroundMark x1="25058" y1="855" x2="28074" y2="0"/>
                      </a14:backgroundRemoval>
                    </a14:imgEffect>
                  </a14:imgLayer>
                </a14:imgProps>
              </a:ext>
              <a:ext uri="{28A0092B-C50C-407E-A947-70E740481C1C}">
                <a14:useLocalDpi xmlns:a14="http://schemas.microsoft.com/office/drawing/2010/main" val="0"/>
              </a:ext>
            </a:extLst>
          </a:blip>
          <a:srcRect/>
          <a:stretch>
            <a:fillRect/>
          </a:stretch>
        </p:blipFill>
        <p:spPr bwMode="auto">
          <a:xfrm>
            <a:off x="0" y="4567509"/>
            <a:ext cx="12192000" cy="22904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hallenges and opportunities for the European transport sector">
            <a:extLst>
              <a:ext uri="{FF2B5EF4-FFF2-40B4-BE49-F238E27FC236}">
                <a16:creationId xmlns:a16="http://schemas.microsoft.com/office/drawing/2014/main" id="{B67467CE-EF80-A3D4-C5AA-F2DD461F31B2}"/>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246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77A5B7-EFB5-1D1E-15F5-2DBD4D123608}"/>
              </a:ext>
            </a:extLst>
          </p:cNvPr>
          <p:cNvSpPr txBox="1"/>
          <p:nvPr/>
        </p:nvSpPr>
        <p:spPr>
          <a:xfrm>
            <a:off x="700691" y="1823331"/>
            <a:ext cx="10751079" cy="2457083"/>
          </a:xfrm>
          <a:prstGeom prst="rect">
            <a:avLst/>
          </a:prstGeom>
          <a:noFill/>
        </p:spPr>
        <p:txBody>
          <a:bodyPr wrap="square">
            <a:spAutoFit/>
          </a:bodyPr>
          <a:lstStyle/>
          <a:p>
            <a:pPr marL="171450" marR="0" indent="-171450" algn="just">
              <a:lnSpc>
                <a:spcPct val="115000"/>
              </a:lnSpc>
              <a:spcBef>
                <a:spcPts val="0"/>
              </a:spcBef>
              <a:spcAft>
                <a:spcPts val="1000"/>
              </a:spcAft>
              <a:buFont typeface="Arial" panose="020B0604020202020204" pitchFamily="34" charset="0"/>
              <a:buChar char="•"/>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The Pakistan Motor Vehicle Ordinance 1965, mandate the registration, except tractors and tractor-trailers</a:t>
            </a:r>
          </a:p>
          <a:p>
            <a:pPr marL="171450" marR="0" indent="-171450" algn="just">
              <a:lnSpc>
                <a:spcPct val="115000"/>
              </a:lnSpc>
              <a:spcBef>
                <a:spcPts val="0"/>
              </a:spcBef>
              <a:spcAft>
                <a:spcPts val="1000"/>
              </a:spcAft>
              <a:buFont typeface="Arial" panose="020B0604020202020204" pitchFamily="34" charset="0"/>
              <a:buChar char="•"/>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Standards present for license plates - </a:t>
            </a:r>
            <a:r>
              <a:rPr lang="en-US" sz="1400" dirty="0">
                <a:latin typeface="Varela Round" panose="00000500000000000000" pitchFamily="2" charset="-79"/>
                <a:ea typeface="Arial" panose="020B0604020202020204" pitchFamily="34" charset="0"/>
                <a:cs typeface="Varela Round" panose="00000500000000000000" pitchFamily="2" charset="-79"/>
              </a:rPr>
              <a:t>N</a:t>
            </a: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on-standardized license plates are common because of weak enforcement of traffic laws</a:t>
            </a:r>
            <a:endParaRPr lang="en-PK" sz="1400" dirty="0">
              <a:effectLst/>
              <a:latin typeface="Varela Round" panose="00000500000000000000" pitchFamily="2" charset="-79"/>
              <a:ea typeface="Arial" panose="020B0604020202020204" pitchFamily="34" charset="0"/>
              <a:cs typeface="Varela Round" panose="00000500000000000000" pitchFamily="2" charset="-79"/>
            </a:endParaRPr>
          </a:p>
          <a:p>
            <a:pPr marL="171450" marR="0" indent="-171450" algn="just">
              <a:lnSpc>
                <a:spcPct val="115000"/>
              </a:lnSpc>
              <a:spcBef>
                <a:spcPts val="0"/>
              </a:spcBef>
              <a:spcAft>
                <a:spcPts val="1000"/>
              </a:spcAft>
              <a:buFont typeface="Arial" panose="020B0604020202020204" pitchFamily="34" charset="0"/>
              <a:buChar char="•"/>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No protocols or processes By </a:t>
            </a:r>
            <a:r>
              <a:rPr lang="en-US" sz="1400" dirty="0" err="1">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EnTDs</a:t>
            </a: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 - to enable inter-provincial data access</a:t>
            </a:r>
          </a:p>
          <a:p>
            <a:pPr marL="171450" marR="0" indent="-171450" algn="just">
              <a:lnSpc>
                <a:spcPct val="115000"/>
              </a:lnSpc>
              <a:spcBef>
                <a:spcPts val="0"/>
              </a:spcBef>
              <a:spcAft>
                <a:spcPts val="1000"/>
              </a:spcAft>
              <a:buFont typeface="Arial" panose="020B0604020202020204" pitchFamily="34" charset="0"/>
              <a:buChar char="•"/>
            </a:pP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Incomplete data recorded for each vehicle and multiple registrations of the same vehicle chassis number</a:t>
            </a:r>
            <a:endParaRPr lang="en-PK" sz="1400" dirty="0">
              <a:effectLst/>
              <a:latin typeface="Varela Round" panose="00000500000000000000" pitchFamily="2" charset="-79"/>
              <a:ea typeface="Arial" panose="020B0604020202020204" pitchFamily="34" charset="0"/>
              <a:cs typeface="Varela Round" panose="00000500000000000000" pitchFamily="2" charset="-79"/>
            </a:endParaRPr>
          </a:p>
          <a:p>
            <a:pPr marL="171450" marR="0" indent="-171450" algn="just">
              <a:lnSpc>
                <a:spcPct val="115000"/>
              </a:lnSpc>
              <a:spcBef>
                <a:spcPts val="0"/>
              </a:spcBef>
              <a:spcAft>
                <a:spcPts val="1000"/>
              </a:spcAft>
              <a:buFont typeface="Arial" panose="020B0604020202020204" pitchFamily="34" charset="0"/>
              <a:buChar char="•"/>
            </a:pPr>
            <a:r>
              <a:rPr lang="en-US" sz="1400" dirty="0">
                <a:latin typeface="Varela Round" panose="00000500000000000000" pitchFamily="2" charset="-79"/>
                <a:ea typeface="Arial" panose="020B0604020202020204" pitchFamily="34" charset="0"/>
                <a:cs typeface="Varela Round" panose="00000500000000000000" pitchFamily="2" charset="-79"/>
              </a:rPr>
              <a:t>N</a:t>
            </a:r>
            <a:r>
              <a:rPr lang="en-US" sz="1400" dirty="0">
                <a:solidFill>
                  <a:srgbClr val="000000"/>
                </a:solidFill>
                <a:effectLst/>
                <a:latin typeface="Varela Round" panose="00000500000000000000" pitchFamily="2" charset="-79"/>
                <a:ea typeface="Arial" panose="020B0604020202020204" pitchFamily="34" charset="0"/>
                <a:cs typeface="Varela Round" panose="00000500000000000000" pitchFamily="2" charset="-79"/>
              </a:rPr>
              <a:t>ature of the problem - Multiple vehicles under generic category of trucks, varying from 2 tons to 60 tons laden weight</a:t>
            </a:r>
          </a:p>
          <a:p>
            <a:pPr marL="171450" marR="0" indent="-171450" algn="just">
              <a:lnSpc>
                <a:spcPct val="115000"/>
              </a:lnSpc>
              <a:spcBef>
                <a:spcPts val="0"/>
              </a:spcBef>
              <a:spcAft>
                <a:spcPts val="1000"/>
              </a:spcAft>
              <a:buFont typeface="Arial" panose="020B0604020202020204" pitchFamily="34" charset="0"/>
              <a:buChar char="•"/>
            </a:pPr>
            <a:endParaRPr lang="en-PK" sz="1400" dirty="0">
              <a:solidFill>
                <a:srgbClr val="FF0000"/>
              </a:solidFill>
              <a:effectLst/>
              <a:latin typeface="Varela Round" panose="00000500000000000000" pitchFamily="2" charset="-79"/>
              <a:ea typeface="Arial" panose="020B0604020202020204" pitchFamily="34" charset="0"/>
              <a:cs typeface="Varela Round" panose="00000500000000000000" pitchFamily="2" charset="-79"/>
            </a:endParaRPr>
          </a:p>
        </p:txBody>
      </p:sp>
      <p:sp>
        <p:nvSpPr>
          <p:cNvPr id="12" name="TextBox 11">
            <a:extLst>
              <a:ext uri="{FF2B5EF4-FFF2-40B4-BE49-F238E27FC236}">
                <a16:creationId xmlns:a16="http://schemas.microsoft.com/office/drawing/2014/main" id="{F16F34CD-2DA3-C035-A9F5-C46EF57F156E}"/>
              </a:ext>
            </a:extLst>
          </p:cNvPr>
          <p:cNvSpPr txBox="1"/>
          <p:nvPr/>
        </p:nvSpPr>
        <p:spPr>
          <a:xfrm>
            <a:off x="700692" y="1177928"/>
            <a:ext cx="8519884" cy="430887"/>
          </a:xfrm>
          <a:prstGeom prst="rect">
            <a:avLst/>
          </a:prstGeom>
          <a:noFill/>
        </p:spPr>
        <p:txBody>
          <a:bodyPr wrap="square">
            <a:spAutoFit/>
          </a:bodyPr>
          <a:lstStyle/>
          <a:p>
            <a:pPr marR="0" lvl="0" algn="just">
              <a:lnSpc>
                <a:spcPct val="115000"/>
              </a:lnSpc>
              <a:spcBef>
                <a:spcPts val="0"/>
              </a:spcBef>
              <a:spcAft>
                <a:spcPts val="1000"/>
              </a:spcAft>
            </a:pPr>
            <a:r>
              <a:rPr lang="en-US" sz="20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Truck Registration</a:t>
            </a:r>
          </a:p>
        </p:txBody>
      </p:sp>
      <p:sp>
        <p:nvSpPr>
          <p:cNvPr id="13" name="TextBox 12">
            <a:extLst>
              <a:ext uri="{FF2B5EF4-FFF2-40B4-BE49-F238E27FC236}">
                <a16:creationId xmlns:a16="http://schemas.microsoft.com/office/drawing/2014/main" id="{983D8A34-4A48-6CF8-7E83-14D13CBD68A0}"/>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pic>
        <p:nvPicPr>
          <p:cNvPr id="16" name="Picture 15">
            <a:extLst>
              <a:ext uri="{FF2B5EF4-FFF2-40B4-BE49-F238E27FC236}">
                <a16:creationId xmlns:a16="http://schemas.microsoft.com/office/drawing/2014/main" id="{B3A66982-1D4B-399F-EC9D-0016D7138D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04204" y="3626581"/>
            <a:ext cx="6800204" cy="3674420"/>
          </a:xfrm>
          <a:prstGeom prst="rect">
            <a:avLst/>
          </a:prstGeom>
        </p:spPr>
      </p:pic>
      <p:pic>
        <p:nvPicPr>
          <p:cNvPr id="20" name="Picture 19">
            <a:extLst>
              <a:ext uri="{FF2B5EF4-FFF2-40B4-BE49-F238E27FC236}">
                <a16:creationId xmlns:a16="http://schemas.microsoft.com/office/drawing/2014/main" id="{A7356B14-C531-C592-A33A-17D269B681CF}"/>
              </a:ext>
            </a:extLst>
          </p:cNvPr>
          <p:cNvPicPr>
            <a:picLocks noChangeAspect="1"/>
          </p:cNvPicPr>
          <p:nvPr/>
        </p:nvPicPr>
        <p:blipFill>
          <a:blip r:embed="rId4"/>
          <a:stretch>
            <a:fillRect/>
          </a:stretch>
        </p:blipFill>
        <p:spPr>
          <a:xfrm>
            <a:off x="5985695" y="3810001"/>
            <a:ext cx="5663382" cy="3048000"/>
          </a:xfrm>
          <a:prstGeom prst="rect">
            <a:avLst/>
          </a:prstGeom>
        </p:spPr>
      </p:pic>
      <p:pic>
        <p:nvPicPr>
          <p:cNvPr id="2" name="Picture 6" descr="Challenges and opportunities for the European transport sector">
            <a:extLst>
              <a:ext uri="{FF2B5EF4-FFF2-40B4-BE49-F238E27FC236}">
                <a16:creationId xmlns:a16="http://schemas.microsoft.com/office/drawing/2014/main" id="{AF560DA7-86A6-244F-9A47-268EB5720464}"/>
              </a:ext>
            </a:extLst>
          </p:cNvPr>
          <p:cNvPicPr>
            <a:picLocks noChangeAspect="1" noChangeArrowheads="1"/>
          </p:cNvPicPr>
          <p:nvPr/>
        </p:nvPicPr>
        <p:blipFill>
          <a:blip r:embed="rId5">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425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1BBC93-F25E-D42C-C74A-BD6D52836738}"/>
              </a:ext>
            </a:extLst>
          </p:cNvPr>
          <p:cNvSpPr txBox="1"/>
          <p:nvPr/>
        </p:nvSpPr>
        <p:spPr>
          <a:xfrm>
            <a:off x="557348" y="1823331"/>
            <a:ext cx="11234602" cy="2949525"/>
          </a:xfrm>
          <a:prstGeom prst="rect">
            <a:avLst/>
          </a:prstGeom>
          <a:noFill/>
        </p:spPr>
        <p:txBody>
          <a:bodyPr wrap="square">
            <a:spAutoFit/>
          </a:bodyPr>
          <a:lstStyle>
            <a:defPPr marR="0" lvl="0" algn="l" rtl="0">
              <a:lnSpc>
                <a:spcPct val="100000"/>
              </a:lnSpc>
              <a:spcBef>
                <a:spcPts val="0"/>
              </a:spcBef>
              <a:spcAft>
                <a:spcPts val="0"/>
              </a:spcAft>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sz="1800" dirty="0"/>
              <a:t>Motor Vehicle Ordinance, 1965 and Motor Vehicle Rules, 1969 - only two types of drivers' licenses LTV and HTV Driving License </a:t>
            </a:r>
          </a:p>
          <a:p>
            <a:r>
              <a:rPr lang="en-US" sz="1800" dirty="0"/>
              <a:t>No specific category of driving license for driving trucks is in practice in Pakistan</a:t>
            </a:r>
          </a:p>
          <a:p>
            <a:r>
              <a:rPr lang="en-US" sz="1800" dirty="0"/>
              <a:t>Developed countries - Commercial Driving License (CDL) </a:t>
            </a:r>
          </a:p>
          <a:p>
            <a:r>
              <a:rPr lang="en-US" sz="1800" dirty="0"/>
              <a:t>Special endorsements from authorities – for complex configuration involving one or more trailers</a:t>
            </a:r>
          </a:p>
          <a:p>
            <a:r>
              <a:rPr lang="en-US" sz="1800" dirty="0"/>
              <a:t>Fake driving licenses in Practice</a:t>
            </a:r>
          </a:p>
          <a:p>
            <a:endParaRPr lang="en-PK" sz="1800" dirty="0"/>
          </a:p>
        </p:txBody>
      </p:sp>
      <p:sp>
        <p:nvSpPr>
          <p:cNvPr id="12" name="TextBox 11">
            <a:extLst>
              <a:ext uri="{FF2B5EF4-FFF2-40B4-BE49-F238E27FC236}">
                <a16:creationId xmlns:a16="http://schemas.microsoft.com/office/drawing/2014/main" id="{F16F34CD-2DA3-C035-A9F5-C46EF57F156E}"/>
              </a:ext>
            </a:extLst>
          </p:cNvPr>
          <p:cNvSpPr txBox="1"/>
          <p:nvPr/>
        </p:nvSpPr>
        <p:spPr>
          <a:xfrm>
            <a:off x="700692" y="1177928"/>
            <a:ext cx="8519884" cy="430887"/>
          </a:xfrm>
          <a:prstGeom prst="rect">
            <a:avLst/>
          </a:prstGeom>
          <a:noFill/>
        </p:spPr>
        <p:txBody>
          <a:bodyPr wrap="square">
            <a:spAutoFit/>
          </a:bodyPr>
          <a:lstStyle/>
          <a:p>
            <a:pPr marR="0" lvl="0" algn="just">
              <a:lnSpc>
                <a:spcPct val="115000"/>
              </a:lnSpc>
              <a:spcBef>
                <a:spcPts val="0"/>
              </a:spcBef>
              <a:spcAft>
                <a:spcPts val="1000"/>
              </a:spcAft>
            </a:pPr>
            <a:r>
              <a:rPr lang="en-US" sz="20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Truck Registration</a:t>
            </a:r>
          </a:p>
        </p:txBody>
      </p:sp>
      <p:sp>
        <p:nvSpPr>
          <p:cNvPr id="13" name="TextBox 12">
            <a:extLst>
              <a:ext uri="{FF2B5EF4-FFF2-40B4-BE49-F238E27FC236}">
                <a16:creationId xmlns:a16="http://schemas.microsoft.com/office/drawing/2014/main" id="{983D8A34-4A48-6CF8-7E83-14D13CBD68A0}"/>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pic>
        <p:nvPicPr>
          <p:cNvPr id="3076" name="Picture 4" descr="Registration Fees by Vehicle Type | Iowa Tax And Tags">
            <a:extLst>
              <a:ext uri="{FF2B5EF4-FFF2-40B4-BE49-F238E27FC236}">
                <a16:creationId xmlns:a16="http://schemas.microsoft.com/office/drawing/2014/main" id="{0311DC43-1941-1A4D-7624-203C5810C6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8833" r="90000">
                        <a14:foregroundMark x1="22000" y1="53000" x2="13500" y2="53833"/>
                        <a14:foregroundMark x1="13500" y1="53833" x2="8083" y2="69333"/>
                        <a14:foregroundMark x1="8083" y1="69333" x2="8833" y2="79500"/>
                        <a14:foregroundMark x1="8833" y1="79500" x2="14083" y2="81333"/>
                        <a14:foregroundMark x1="14083" y1="81333" x2="18250" y2="79167"/>
                        <a14:foregroundMark x1="72167" y1="27000" x2="80917" y2="30000"/>
                        <a14:foregroundMark x1="80917" y1="30000" x2="86167" y2="38833"/>
                        <a14:foregroundMark x1="86167" y1="38833" x2="86667" y2="49000"/>
                        <a14:foregroundMark x1="86667" y1="49000" x2="85750" y2="52500"/>
                        <a14:foregroundMark x1="84583" y1="49167" x2="80583" y2="39833"/>
                        <a14:foregroundMark x1="80583" y1="39833" x2="79583" y2="38833"/>
                        <a14:foregroundMark x1="87500" y1="39167" x2="79250" y2="29333"/>
                        <a14:foregroundMark x1="85250" y1="38000" x2="83083" y2="30167"/>
                        <a14:foregroundMark x1="83083" y1="30167" x2="79833" y2="25833"/>
                        <a14:foregroundMark x1="72917" y1="27167" x2="58417" y2="23000"/>
                        <a14:foregroundMark x1="58417" y1="23000" x2="57583" y2="23667"/>
                        <a14:foregroundMark x1="61417" y1="22833" x2="55417" y2="23000"/>
                        <a14:foregroundMark x1="55417" y1="23000" x2="52833" y2="25500"/>
                        <a14:foregroundMark x1="61250" y1="21167" x2="22750" y2="36667"/>
                        <a14:foregroundMark x1="22750" y1="36667" x2="19583" y2="44500"/>
                        <a14:foregroundMark x1="19583" y1="44500" x2="19167" y2="54333"/>
                        <a14:foregroundMark x1="53167" y1="24000" x2="68417" y2="21000"/>
                        <a14:foregroundMark x1="68417" y1="21000" x2="73583" y2="29667"/>
                        <a14:foregroundMark x1="68250" y1="22833" x2="57667" y2="22000"/>
                        <a14:foregroundMark x1="57667" y1="22000" x2="52333" y2="26500"/>
                        <a14:foregroundMark x1="54750" y1="22333" x2="59917" y2="20000"/>
                        <a14:foregroundMark x1="59917" y1="20000" x2="64167" y2="21833"/>
                        <a14:foregroundMark x1="64167" y1="21833" x2="65417" y2="25333"/>
                      </a14:backgroundRemoval>
                    </a14:imgEffect>
                  </a14:imgLayer>
                </a14:imgProps>
              </a:ext>
              <a:ext uri="{28A0092B-C50C-407E-A947-70E740481C1C}">
                <a14:useLocalDpi xmlns:a14="http://schemas.microsoft.com/office/drawing/2010/main" val="0"/>
              </a:ext>
            </a:extLst>
          </a:blip>
          <a:srcRect/>
          <a:stretch>
            <a:fillRect/>
          </a:stretch>
        </p:blipFill>
        <p:spPr bwMode="auto">
          <a:xfrm>
            <a:off x="-675899" y="3965605"/>
            <a:ext cx="8781674" cy="3562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145E55-B711-A494-B8B3-8CDCB560F568}"/>
              </a:ext>
            </a:extLst>
          </p:cNvPr>
          <p:cNvPicPr>
            <a:picLocks noChangeAspect="1"/>
          </p:cNvPicPr>
          <p:nvPr/>
        </p:nvPicPr>
        <p:blipFill>
          <a:blip r:embed="rId4"/>
          <a:stretch>
            <a:fillRect/>
          </a:stretch>
        </p:blipFill>
        <p:spPr>
          <a:xfrm>
            <a:off x="6988422" y="3751089"/>
            <a:ext cx="4908303" cy="3021903"/>
          </a:xfrm>
          <a:prstGeom prst="rect">
            <a:avLst/>
          </a:prstGeom>
        </p:spPr>
      </p:pic>
      <p:pic>
        <p:nvPicPr>
          <p:cNvPr id="2" name="Picture 6" descr="Challenges and opportunities for the European transport sector">
            <a:extLst>
              <a:ext uri="{FF2B5EF4-FFF2-40B4-BE49-F238E27FC236}">
                <a16:creationId xmlns:a16="http://schemas.microsoft.com/office/drawing/2014/main" id="{A7D84319-5FD3-E345-EC9E-5C2F36541DDC}"/>
              </a:ext>
            </a:extLst>
          </p:cNvPr>
          <p:cNvPicPr>
            <a:picLocks noChangeAspect="1" noChangeArrowheads="1"/>
          </p:cNvPicPr>
          <p:nvPr/>
        </p:nvPicPr>
        <p:blipFill>
          <a:blip r:embed="rId5">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813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3DA06C1-9D49-A6EB-2668-571329A108B2}"/>
              </a:ext>
            </a:extLst>
          </p:cNvPr>
          <p:cNvSpPr txBox="1"/>
          <p:nvPr/>
        </p:nvSpPr>
        <p:spPr>
          <a:xfrm>
            <a:off x="700692" y="1716072"/>
            <a:ext cx="11329383" cy="2081083"/>
          </a:xfrm>
          <a:prstGeom prst="rect">
            <a:avLst/>
          </a:prstGeom>
          <a:noFill/>
        </p:spPr>
        <p:txBody>
          <a:bodyPr wrap="square">
            <a:spAutoFit/>
          </a:bodyPr>
          <a:lstStyle>
            <a:defPPr marR="0" lvl="0" algn="l" rtl="0">
              <a:lnSpc>
                <a:spcPct val="100000"/>
              </a:lnSpc>
              <a:spcBef>
                <a:spcPts val="0"/>
              </a:spcBef>
              <a:spcAft>
                <a:spcPts val="0"/>
              </a:spcAft>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The National Highway Safety Ordinance, 2000 (NHSO-2000) - only specific to classifying a freight vehicle if its laden, or Gross Vehicle Weight (GVW) is more than 5,000 kg (about 5 tons). </a:t>
            </a:r>
          </a:p>
          <a:p>
            <a:r>
              <a:rPr lang="en-US" dirty="0"/>
              <a:t>Inconsistencies - Current freight with a capacity less than 5-ton GVW or exceeding this limit</a:t>
            </a:r>
            <a:endParaRPr lang="en-PK" dirty="0"/>
          </a:p>
          <a:p>
            <a:r>
              <a:rPr lang="en-US" dirty="0"/>
              <a:t>National Highway Authority (NHA) relaxed allowable limits from 2.5 tons to 8 tons for National Highways.</a:t>
            </a:r>
          </a:p>
          <a:p>
            <a:r>
              <a:rPr lang="en-US" dirty="0"/>
              <a:t> No relaxation is available on motorways. </a:t>
            </a:r>
          </a:p>
          <a:p>
            <a:r>
              <a:rPr lang="en-US" dirty="0"/>
              <a:t>Developed countries - specific categories trucks type for regulation purposes; such as special purpose trucks</a:t>
            </a:r>
            <a:endParaRPr lang="en-PK" dirty="0"/>
          </a:p>
        </p:txBody>
      </p:sp>
      <p:sp>
        <p:nvSpPr>
          <p:cNvPr id="12" name="TextBox 11">
            <a:extLst>
              <a:ext uri="{FF2B5EF4-FFF2-40B4-BE49-F238E27FC236}">
                <a16:creationId xmlns:a16="http://schemas.microsoft.com/office/drawing/2014/main" id="{F16F34CD-2DA3-C035-A9F5-C46EF57F156E}"/>
              </a:ext>
            </a:extLst>
          </p:cNvPr>
          <p:cNvSpPr txBox="1"/>
          <p:nvPr/>
        </p:nvSpPr>
        <p:spPr>
          <a:xfrm>
            <a:off x="700692" y="1177928"/>
            <a:ext cx="8519884" cy="430887"/>
          </a:xfrm>
          <a:prstGeom prst="rect">
            <a:avLst/>
          </a:prstGeom>
          <a:noFill/>
        </p:spPr>
        <p:txBody>
          <a:bodyPr wrap="square">
            <a:spAutoFit/>
          </a:bodyPr>
          <a:lstStyle/>
          <a:p>
            <a:pPr marR="0" lvl="0" algn="just">
              <a:lnSpc>
                <a:spcPct val="115000"/>
              </a:lnSpc>
              <a:spcBef>
                <a:spcPts val="0"/>
              </a:spcBef>
              <a:spcAft>
                <a:spcPts val="1000"/>
              </a:spcAft>
            </a:pPr>
            <a:r>
              <a:rPr lang="en-US" sz="20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Safety Standards</a:t>
            </a:r>
          </a:p>
        </p:txBody>
      </p:sp>
      <p:sp>
        <p:nvSpPr>
          <p:cNvPr id="13" name="TextBox 12">
            <a:extLst>
              <a:ext uri="{FF2B5EF4-FFF2-40B4-BE49-F238E27FC236}">
                <a16:creationId xmlns:a16="http://schemas.microsoft.com/office/drawing/2014/main" id="{983D8A34-4A48-6CF8-7E83-14D13CBD68A0}"/>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pic>
        <p:nvPicPr>
          <p:cNvPr id="3" name="Picture 2" descr="A picture containing text, car, truck, transport&#10;&#10;Description automatically generated">
            <a:extLst>
              <a:ext uri="{FF2B5EF4-FFF2-40B4-BE49-F238E27FC236}">
                <a16:creationId xmlns:a16="http://schemas.microsoft.com/office/drawing/2014/main" id="{4BB75ACC-D53A-B3C6-E988-05C5FA2FD1A8}"/>
              </a:ext>
            </a:extLst>
          </p:cNvPr>
          <p:cNvPicPr>
            <a:picLocks noChangeAspect="1"/>
          </p:cNvPicPr>
          <p:nvPr/>
        </p:nvPicPr>
        <p:blipFill>
          <a:blip r:embed="rId2"/>
          <a:stretch>
            <a:fillRect/>
          </a:stretch>
        </p:blipFill>
        <p:spPr>
          <a:xfrm>
            <a:off x="5934075" y="4019852"/>
            <a:ext cx="5467350" cy="2505075"/>
          </a:xfrm>
          <a:prstGeom prst="rect">
            <a:avLst/>
          </a:prstGeom>
        </p:spPr>
      </p:pic>
      <p:pic>
        <p:nvPicPr>
          <p:cNvPr id="3074" name="Picture 2" descr="Essential features in transport management system | Go Freight Hub">
            <a:extLst>
              <a:ext uri="{FF2B5EF4-FFF2-40B4-BE49-F238E27FC236}">
                <a16:creationId xmlns:a16="http://schemas.microsoft.com/office/drawing/2014/main" id="{6E0DE62E-9C7F-07BB-4B3D-9BF0734D2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299" y="4019852"/>
            <a:ext cx="4069006" cy="25050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Challenges and opportunities for the European transport sector">
            <a:extLst>
              <a:ext uri="{FF2B5EF4-FFF2-40B4-BE49-F238E27FC236}">
                <a16:creationId xmlns:a16="http://schemas.microsoft.com/office/drawing/2014/main" id="{BEE2EDCA-B12D-3272-8CCE-366C37E70093}"/>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8271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96E22-ED00-0140-C082-18FE8B8A08EE}"/>
              </a:ext>
            </a:extLst>
          </p:cNvPr>
          <p:cNvSpPr txBox="1"/>
          <p:nvPr/>
        </p:nvSpPr>
        <p:spPr>
          <a:xfrm>
            <a:off x="392061" y="476953"/>
            <a:ext cx="6096000" cy="397032"/>
          </a:xfrm>
          <a:prstGeom prst="rect">
            <a:avLst/>
          </a:prstGeom>
          <a:noFill/>
        </p:spPr>
        <p:txBody>
          <a:bodyPr wrap="square">
            <a:spAutoFit/>
          </a:bodyPr>
          <a:lstStyle/>
          <a:p>
            <a:pPr marL="457200" algn="just">
              <a:lnSpc>
                <a:spcPct val="115000"/>
              </a:lnSpc>
              <a:spcAft>
                <a:spcPts val="1000"/>
              </a:spcAft>
              <a:buSzPts val="1200"/>
            </a:pPr>
            <a:r>
              <a:rPr lang="en-US" sz="1800" b="1" dirty="0">
                <a:solidFill>
                  <a:srgbClr val="FFFF00"/>
                </a:solidFill>
                <a:highlight>
                  <a:srgbClr val="0000FF"/>
                </a:highlight>
                <a:latin typeface="Varela Round" panose="00000500000000000000" pitchFamily="2" charset="-79"/>
                <a:cs typeface="Varela Round" panose="00000500000000000000" pitchFamily="2" charset="-79"/>
              </a:rPr>
              <a:t>Truck Registration</a:t>
            </a:r>
            <a:endParaRPr lang="en-PK" sz="1800" b="1" dirty="0">
              <a:solidFill>
                <a:srgbClr val="FFFF00"/>
              </a:solidFill>
              <a:highlight>
                <a:srgbClr val="0000FF"/>
              </a:highlight>
              <a:latin typeface="Varela Round" panose="00000500000000000000" pitchFamily="2" charset="-79"/>
              <a:cs typeface="Varela Round" panose="00000500000000000000" pitchFamily="2" charset="-79"/>
            </a:endParaRPr>
          </a:p>
        </p:txBody>
      </p:sp>
      <p:sp>
        <p:nvSpPr>
          <p:cNvPr id="3" name="TextBox 2">
            <a:extLst>
              <a:ext uri="{FF2B5EF4-FFF2-40B4-BE49-F238E27FC236}">
                <a16:creationId xmlns:a16="http://schemas.microsoft.com/office/drawing/2014/main" id="{B78D2728-ECD5-F5BC-40B6-F5912E3C16F5}"/>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sp>
        <p:nvSpPr>
          <p:cNvPr id="13" name="TextBox 12">
            <a:extLst>
              <a:ext uri="{FF2B5EF4-FFF2-40B4-BE49-F238E27FC236}">
                <a16:creationId xmlns:a16="http://schemas.microsoft.com/office/drawing/2014/main" id="{88D829A0-AC41-2874-6386-6305E302DE31}"/>
              </a:ext>
            </a:extLst>
          </p:cNvPr>
          <p:cNvSpPr txBox="1"/>
          <p:nvPr/>
        </p:nvSpPr>
        <p:spPr>
          <a:xfrm>
            <a:off x="700692" y="1823331"/>
            <a:ext cx="11210925" cy="3952364"/>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Vehicle licensing system - essential component of a road transport safety management system </a:t>
            </a:r>
          </a:p>
          <a:p>
            <a:r>
              <a:rPr lang="en-US" dirty="0"/>
              <a:t>Licensing systems provide a legal connection between the vehicle owner and the vehicle</a:t>
            </a:r>
          </a:p>
          <a:p>
            <a:r>
              <a:rPr lang="en-US" dirty="0"/>
              <a:t>Enables the implementation of road safety measures </a:t>
            </a:r>
          </a:p>
          <a:p>
            <a:r>
              <a:rPr lang="en-US" dirty="0"/>
              <a:t>Vehicle registration systems harmonization - Documentation, and procedures to ensure minimum safety standards and enhance enforcement of these standards</a:t>
            </a:r>
            <a:endParaRPr lang="en-PK" dirty="0"/>
          </a:p>
          <a:p>
            <a:r>
              <a:rPr lang="en-US" dirty="0"/>
              <a:t>Motor Vehicle Rules of 1969 made under the Motor Vehicle Ordinance 1965</a:t>
            </a:r>
          </a:p>
          <a:p>
            <a:r>
              <a:rPr lang="en-US" dirty="0"/>
              <a:t>Section 3, Federal Excise Act of 2005, requires that all motor vehicles (except tractors, and trailer units of the articulated trucks and tractor-trailers) with an engine capacity above 50cc must be registered</a:t>
            </a:r>
          </a:p>
          <a:p>
            <a:r>
              <a:rPr lang="en-US" dirty="0"/>
              <a:t>The process for vehicle licensing consists of:</a:t>
            </a:r>
            <a:endParaRPr lang="en-PK" dirty="0"/>
          </a:p>
          <a:p>
            <a:pPr marL="342900" indent="-342900">
              <a:spcAft>
                <a:spcPts val="0"/>
              </a:spcAft>
              <a:buFont typeface="+mj-lt"/>
              <a:buAutoNum type="arabicPeriod"/>
            </a:pPr>
            <a:r>
              <a:rPr lang="en-US" dirty="0"/>
              <a:t>Proof of compliance with applicable technical standards:</a:t>
            </a:r>
            <a:endParaRPr lang="en-PK" dirty="0"/>
          </a:p>
          <a:p>
            <a:pPr marL="342900" indent="-342900">
              <a:spcAft>
                <a:spcPts val="0"/>
              </a:spcAft>
              <a:buFont typeface="+mj-lt"/>
              <a:buAutoNum type="arabicPeriod"/>
            </a:pPr>
            <a:r>
              <a:rPr lang="en-US" dirty="0"/>
              <a:t>Registration</a:t>
            </a:r>
            <a:endParaRPr lang="en-PK" dirty="0"/>
          </a:p>
          <a:p>
            <a:pPr marL="342900" indent="-342900">
              <a:spcAft>
                <a:spcPts val="0"/>
              </a:spcAft>
              <a:buFont typeface="+mj-lt"/>
              <a:buAutoNum type="arabicPeriod"/>
            </a:pPr>
            <a:r>
              <a:rPr lang="en-US" dirty="0"/>
              <a:t>Insurance</a:t>
            </a:r>
            <a:endParaRPr lang="en-PK" dirty="0"/>
          </a:p>
        </p:txBody>
      </p:sp>
      <p:sp>
        <p:nvSpPr>
          <p:cNvPr id="14" name="TextBox 13">
            <a:extLst>
              <a:ext uri="{FF2B5EF4-FFF2-40B4-BE49-F238E27FC236}">
                <a16:creationId xmlns:a16="http://schemas.microsoft.com/office/drawing/2014/main" id="{5E62F827-60E0-E84E-F8BD-EE088A714C08}"/>
              </a:ext>
            </a:extLst>
          </p:cNvPr>
          <p:cNvSpPr txBox="1"/>
          <p:nvPr/>
        </p:nvSpPr>
        <p:spPr>
          <a:xfrm>
            <a:off x="700692" y="1177928"/>
            <a:ext cx="8519884" cy="430887"/>
          </a:xfrm>
          <a:prstGeom prst="rect">
            <a:avLst/>
          </a:prstGeom>
          <a:noFill/>
        </p:spPr>
        <p:txBody>
          <a:bodyPr wrap="square">
            <a:spAutoFit/>
          </a:bodyPr>
          <a:lstStyle/>
          <a:p>
            <a:pPr marR="0" lvl="0" algn="just">
              <a:lnSpc>
                <a:spcPct val="115000"/>
              </a:lnSpc>
              <a:spcBef>
                <a:spcPts val="0"/>
              </a:spcBef>
              <a:spcAft>
                <a:spcPts val="1000"/>
              </a:spcAft>
            </a:pPr>
            <a:r>
              <a:rPr lang="en-US" sz="20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Vehicle Licensing Regime</a:t>
            </a:r>
          </a:p>
        </p:txBody>
      </p:sp>
      <p:pic>
        <p:nvPicPr>
          <p:cNvPr id="15" name="Picture 14">
            <a:extLst>
              <a:ext uri="{FF2B5EF4-FFF2-40B4-BE49-F238E27FC236}">
                <a16:creationId xmlns:a16="http://schemas.microsoft.com/office/drawing/2014/main" id="{F89DDDC6-0A5A-EDFD-47A0-C131C620F48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5283" y="4298897"/>
            <a:ext cx="5950585" cy="2432685"/>
          </a:xfrm>
          <a:prstGeom prst="rect">
            <a:avLst/>
          </a:prstGeom>
          <a:noFill/>
          <a:ln>
            <a:noFill/>
          </a:ln>
        </p:spPr>
      </p:pic>
      <p:pic>
        <p:nvPicPr>
          <p:cNvPr id="16" name="Picture 15">
            <a:extLst>
              <a:ext uri="{FF2B5EF4-FFF2-40B4-BE49-F238E27FC236}">
                <a16:creationId xmlns:a16="http://schemas.microsoft.com/office/drawing/2014/main" id="{DFAC9CCA-78DD-FD56-E679-9A9F41F53944}"/>
              </a:ext>
            </a:extLst>
          </p:cNvPr>
          <p:cNvPicPr>
            <a:picLocks noChangeAspect="1"/>
          </p:cNvPicPr>
          <p:nvPr/>
        </p:nvPicPr>
        <p:blipFill>
          <a:blip r:embed="rId3"/>
          <a:stretch>
            <a:fillRect/>
          </a:stretch>
        </p:blipFill>
        <p:spPr>
          <a:xfrm>
            <a:off x="9334501" y="561744"/>
            <a:ext cx="2781300" cy="2262301"/>
          </a:xfrm>
          <a:prstGeom prst="rect">
            <a:avLst/>
          </a:prstGeom>
        </p:spPr>
      </p:pic>
      <p:pic>
        <p:nvPicPr>
          <p:cNvPr id="2" name="Picture 6" descr="Challenges and opportunities for the European transport sector">
            <a:extLst>
              <a:ext uri="{FF2B5EF4-FFF2-40B4-BE49-F238E27FC236}">
                <a16:creationId xmlns:a16="http://schemas.microsoft.com/office/drawing/2014/main" id="{07347501-C47F-E3EC-73EF-F6DA5313E469}"/>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251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96E22-ED00-0140-C082-18FE8B8A08EE}"/>
              </a:ext>
            </a:extLst>
          </p:cNvPr>
          <p:cNvSpPr txBox="1"/>
          <p:nvPr/>
        </p:nvSpPr>
        <p:spPr>
          <a:xfrm>
            <a:off x="392061" y="476953"/>
            <a:ext cx="6096000" cy="397032"/>
          </a:xfrm>
          <a:prstGeom prst="rect">
            <a:avLst/>
          </a:prstGeom>
          <a:noFill/>
        </p:spPr>
        <p:txBody>
          <a:bodyPr wrap="square">
            <a:spAutoFit/>
          </a:bodyPr>
          <a:lstStyle/>
          <a:p>
            <a:pPr marL="457200" algn="just">
              <a:lnSpc>
                <a:spcPct val="115000"/>
              </a:lnSpc>
              <a:spcAft>
                <a:spcPts val="1000"/>
              </a:spcAft>
              <a:buSzPts val="1200"/>
            </a:pPr>
            <a:r>
              <a:rPr lang="en-US" sz="1800" b="1" dirty="0">
                <a:solidFill>
                  <a:srgbClr val="FFFF00"/>
                </a:solidFill>
                <a:highlight>
                  <a:srgbClr val="0000FF"/>
                </a:highlight>
                <a:latin typeface="Varela Round" panose="00000500000000000000" pitchFamily="2" charset="-79"/>
                <a:cs typeface="Varela Round" panose="00000500000000000000" pitchFamily="2" charset="-79"/>
              </a:rPr>
              <a:t>Truck Registration</a:t>
            </a:r>
            <a:endParaRPr lang="en-PK" sz="1800" b="1" dirty="0">
              <a:solidFill>
                <a:srgbClr val="FFFF00"/>
              </a:solidFill>
              <a:highlight>
                <a:srgbClr val="0000FF"/>
              </a:highlight>
              <a:latin typeface="Varela Round" panose="00000500000000000000" pitchFamily="2" charset="-79"/>
              <a:cs typeface="Varela Round" panose="00000500000000000000" pitchFamily="2" charset="-79"/>
            </a:endParaRPr>
          </a:p>
        </p:txBody>
      </p:sp>
      <p:sp>
        <p:nvSpPr>
          <p:cNvPr id="3" name="TextBox 2">
            <a:extLst>
              <a:ext uri="{FF2B5EF4-FFF2-40B4-BE49-F238E27FC236}">
                <a16:creationId xmlns:a16="http://schemas.microsoft.com/office/drawing/2014/main" id="{B78D2728-ECD5-F5BC-40B6-F5912E3C16F5}"/>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sp>
        <p:nvSpPr>
          <p:cNvPr id="13" name="TextBox 12">
            <a:extLst>
              <a:ext uri="{FF2B5EF4-FFF2-40B4-BE49-F238E27FC236}">
                <a16:creationId xmlns:a16="http://schemas.microsoft.com/office/drawing/2014/main" id="{88D829A0-AC41-2874-6386-6305E302DE31}"/>
              </a:ext>
            </a:extLst>
          </p:cNvPr>
          <p:cNvSpPr txBox="1"/>
          <p:nvPr/>
        </p:nvSpPr>
        <p:spPr>
          <a:xfrm>
            <a:off x="392062" y="1823331"/>
            <a:ext cx="11519556" cy="3126625"/>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Chapter 6 of the Motor Vehicle Rules (MVR) of 1969 made under the Motor Vehicle Ordinance 1965, established motor Vehicle Fitness Certification Offices (MVFCO) </a:t>
            </a:r>
          </a:p>
          <a:p>
            <a:r>
              <a:rPr lang="en-US" dirty="0"/>
              <a:t>MVFCO offices are responsible for periodic inspection of public service vehicles</a:t>
            </a:r>
          </a:p>
          <a:p>
            <a:r>
              <a:rPr lang="en-US" dirty="0"/>
              <a:t>Periodic fitness inspections include inspection of brakes, lights, suspension, reversing, horns, silencers, mirrors, dangerous projections, noise, safety glass, wipers, tires, emissions, speedometer, overall dimensions, turning radius, and seating</a:t>
            </a:r>
          </a:p>
          <a:p>
            <a:r>
              <a:rPr lang="en-US" dirty="0"/>
              <a:t>Punjab has recently introduced a Vehicle Inspection and Certification System (VICS)</a:t>
            </a:r>
          </a:p>
          <a:p>
            <a:r>
              <a:rPr lang="en-US" dirty="0"/>
              <a:t>Ongoing inspections are required every 6 months to obtain a fitness certificate for license renewal. </a:t>
            </a:r>
          </a:p>
        </p:txBody>
      </p:sp>
      <p:sp>
        <p:nvSpPr>
          <p:cNvPr id="14" name="TextBox 13">
            <a:extLst>
              <a:ext uri="{FF2B5EF4-FFF2-40B4-BE49-F238E27FC236}">
                <a16:creationId xmlns:a16="http://schemas.microsoft.com/office/drawing/2014/main" id="{5E62F827-60E0-E84E-F8BD-EE088A714C08}"/>
              </a:ext>
            </a:extLst>
          </p:cNvPr>
          <p:cNvSpPr txBox="1"/>
          <p:nvPr/>
        </p:nvSpPr>
        <p:spPr>
          <a:xfrm>
            <a:off x="700692" y="1177928"/>
            <a:ext cx="8519884" cy="430887"/>
          </a:xfrm>
          <a:prstGeom prst="rect">
            <a:avLst/>
          </a:prstGeom>
          <a:noFill/>
        </p:spPr>
        <p:txBody>
          <a:bodyPr wrap="square">
            <a:spAutoFit/>
          </a:bodyPr>
          <a:lstStyle/>
          <a:p>
            <a:pPr marR="0" lvl="0" algn="just">
              <a:lnSpc>
                <a:spcPct val="115000"/>
              </a:lnSpc>
              <a:spcBef>
                <a:spcPts val="0"/>
              </a:spcBef>
              <a:spcAft>
                <a:spcPts val="1000"/>
              </a:spcAft>
            </a:pPr>
            <a:r>
              <a:rPr lang="en-US" sz="20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Motor Vehicle Fitness Certification</a:t>
            </a:r>
          </a:p>
        </p:txBody>
      </p:sp>
      <p:pic>
        <p:nvPicPr>
          <p:cNvPr id="2" name="Picture 1">
            <a:extLst>
              <a:ext uri="{FF2B5EF4-FFF2-40B4-BE49-F238E27FC236}">
                <a16:creationId xmlns:a16="http://schemas.microsoft.com/office/drawing/2014/main" id="{4497A534-40C6-5E30-E108-45230EA4463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1033" y="4366690"/>
            <a:ext cx="5950585" cy="2432685"/>
          </a:xfrm>
          <a:prstGeom prst="rect">
            <a:avLst/>
          </a:prstGeom>
          <a:noFill/>
          <a:ln>
            <a:noFill/>
          </a:ln>
        </p:spPr>
      </p:pic>
      <p:pic>
        <p:nvPicPr>
          <p:cNvPr id="5" name="Picture 6" descr="Challenges and opportunities for the European transport sector">
            <a:extLst>
              <a:ext uri="{FF2B5EF4-FFF2-40B4-BE49-F238E27FC236}">
                <a16:creationId xmlns:a16="http://schemas.microsoft.com/office/drawing/2014/main" id="{E0D5B11D-014F-4B08-0DF7-684CA5381F70}"/>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2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96E22-ED00-0140-C082-18FE8B8A08EE}"/>
              </a:ext>
            </a:extLst>
          </p:cNvPr>
          <p:cNvSpPr txBox="1"/>
          <p:nvPr/>
        </p:nvSpPr>
        <p:spPr>
          <a:xfrm>
            <a:off x="392061" y="476953"/>
            <a:ext cx="6096000" cy="397032"/>
          </a:xfrm>
          <a:prstGeom prst="rect">
            <a:avLst/>
          </a:prstGeom>
          <a:noFill/>
        </p:spPr>
        <p:txBody>
          <a:bodyPr wrap="square">
            <a:spAutoFit/>
          </a:bodyPr>
          <a:lstStyle/>
          <a:p>
            <a:pPr marL="457200" algn="just">
              <a:lnSpc>
                <a:spcPct val="115000"/>
              </a:lnSpc>
              <a:spcAft>
                <a:spcPts val="1000"/>
              </a:spcAft>
              <a:buSzPts val="1200"/>
            </a:pPr>
            <a:r>
              <a:rPr lang="en-US" sz="1800" b="1" dirty="0">
                <a:solidFill>
                  <a:srgbClr val="FFFF00"/>
                </a:solidFill>
                <a:highlight>
                  <a:srgbClr val="0000FF"/>
                </a:highlight>
                <a:latin typeface="Varela Round" panose="00000500000000000000" pitchFamily="2" charset="-79"/>
                <a:cs typeface="Varela Round" panose="00000500000000000000" pitchFamily="2" charset="-79"/>
              </a:rPr>
              <a:t>Truck Registration</a:t>
            </a:r>
            <a:endParaRPr lang="en-PK" sz="1800" b="1" dirty="0">
              <a:solidFill>
                <a:srgbClr val="FFFF00"/>
              </a:solidFill>
              <a:highlight>
                <a:srgbClr val="0000FF"/>
              </a:highlight>
              <a:latin typeface="Varela Round" panose="00000500000000000000" pitchFamily="2" charset="-79"/>
              <a:cs typeface="Varela Round" panose="00000500000000000000" pitchFamily="2" charset="-79"/>
            </a:endParaRPr>
          </a:p>
        </p:txBody>
      </p:sp>
      <p:sp>
        <p:nvSpPr>
          <p:cNvPr id="3" name="TextBox 2">
            <a:extLst>
              <a:ext uri="{FF2B5EF4-FFF2-40B4-BE49-F238E27FC236}">
                <a16:creationId xmlns:a16="http://schemas.microsoft.com/office/drawing/2014/main" id="{B78D2728-ECD5-F5BC-40B6-F5912E3C16F5}"/>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sp>
        <p:nvSpPr>
          <p:cNvPr id="14" name="TextBox 13">
            <a:extLst>
              <a:ext uri="{FF2B5EF4-FFF2-40B4-BE49-F238E27FC236}">
                <a16:creationId xmlns:a16="http://schemas.microsoft.com/office/drawing/2014/main" id="{5E62F827-60E0-E84E-F8BD-EE088A714C08}"/>
              </a:ext>
            </a:extLst>
          </p:cNvPr>
          <p:cNvSpPr txBox="1"/>
          <p:nvPr/>
        </p:nvSpPr>
        <p:spPr>
          <a:xfrm>
            <a:off x="700692" y="1233938"/>
            <a:ext cx="8519884" cy="430887"/>
          </a:xfrm>
          <a:prstGeom prst="rect">
            <a:avLst/>
          </a:prstGeom>
          <a:noFill/>
        </p:spPr>
        <p:txBody>
          <a:bodyPr wrap="square">
            <a:spAutoFit/>
          </a:bodyPr>
          <a:lstStyle/>
          <a:p>
            <a:pPr marR="0" lvl="0" algn="just">
              <a:lnSpc>
                <a:spcPct val="115000"/>
              </a:lnSpc>
              <a:spcBef>
                <a:spcPts val="0"/>
              </a:spcBef>
              <a:spcAft>
                <a:spcPts val="1000"/>
              </a:spcAft>
            </a:pPr>
            <a:r>
              <a:rPr lang="en-US" sz="2000" b="1" dirty="0">
                <a:solidFill>
                  <a:srgbClr val="FFFF00"/>
                </a:solidFill>
                <a:highlight>
                  <a:srgbClr val="0000FF"/>
                </a:highlight>
                <a:latin typeface="Varela Round" panose="00000500000000000000" pitchFamily="2" charset="-79"/>
                <a:ea typeface="Times New Roman" panose="02020603050405020304" pitchFamily="18" charset="0"/>
                <a:cs typeface="Varela Round" panose="00000500000000000000" pitchFamily="2" charset="-79"/>
              </a:rPr>
              <a:t>Ease of Doing Business</a:t>
            </a:r>
            <a:endParaRPr lang="en-US" sz="2000" b="1" kern="0" dirty="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endParaRPr>
          </a:p>
        </p:txBody>
      </p:sp>
      <p:pic>
        <p:nvPicPr>
          <p:cNvPr id="6" name="Picture 5" descr="Table&#10;&#10;Description automatically generated">
            <a:extLst>
              <a:ext uri="{FF2B5EF4-FFF2-40B4-BE49-F238E27FC236}">
                <a16:creationId xmlns:a16="http://schemas.microsoft.com/office/drawing/2014/main" id="{2908E618-B7C5-F759-9F79-3A71D5059249}"/>
              </a:ext>
            </a:extLst>
          </p:cNvPr>
          <p:cNvPicPr/>
          <p:nvPr/>
        </p:nvPicPr>
        <p:blipFill>
          <a:blip r:embed="rId2"/>
          <a:stretch>
            <a:fillRect/>
          </a:stretch>
        </p:blipFill>
        <p:spPr>
          <a:xfrm>
            <a:off x="1463040" y="1935352"/>
            <a:ext cx="9465923" cy="3955259"/>
          </a:xfrm>
          <a:prstGeom prst="rect">
            <a:avLst/>
          </a:prstGeom>
          <a:ln w="6350">
            <a:solidFill>
              <a:srgbClr val="0070C0"/>
            </a:solidFill>
          </a:ln>
        </p:spPr>
      </p:pic>
      <p:sp>
        <p:nvSpPr>
          <p:cNvPr id="7" name="TextBox 6">
            <a:extLst>
              <a:ext uri="{FF2B5EF4-FFF2-40B4-BE49-F238E27FC236}">
                <a16:creationId xmlns:a16="http://schemas.microsoft.com/office/drawing/2014/main" id="{47BDDF87-E6E4-A685-7168-163C2B019CE0}"/>
              </a:ext>
            </a:extLst>
          </p:cNvPr>
          <p:cNvSpPr txBox="1"/>
          <p:nvPr/>
        </p:nvSpPr>
        <p:spPr>
          <a:xfrm>
            <a:off x="4829915" y="5909371"/>
            <a:ext cx="6099048" cy="307777"/>
          </a:xfrm>
          <a:prstGeom prst="rect">
            <a:avLst/>
          </a:prstGeom>
          <a:noFill/>
        </p:spPr>
        <p:txBody>
          <a:bodyPr wrap="square" rtlCol="0">
            <a:spAutoFit/>
          </a:bodyPr>
          <a:lstStyle>
            <a:defPPr marR="0" lvl="0" algn="l" rtl="0">
              <a:lnSpc>
                <a:spcPct val="100000"/>
              </a:lnSpc>
              <a:spcBef>
                <a:spcPts val="0"/>
              </a:spcBef>
              <a:spcAft>
                <a:spcPts val="0"/>
              </a:spcAft>
            </a:defPPr>
            <a:lvl1pPr algn="r">
              <a:defRPr sz="1400"/>
            </a:lvl1pPr>
          </a:lstStyle>
          <a:p>
            <a:r>
              <a:rPr lang="en-US" dirty="0"/>
              <a:t>Source: World Bank Report Doing Business 2020</a:t>
            </a:r>
          </a:p>
        </p:txBody>
      </p:sp>
      <p:pic>
        <p:nvPicPr>
          <p:cNvPr id="2" name="Picture 6" descr="Challenges and opportunities for the European transport sector">
            <a:extLst>
              <a:ext uri="{FF2B5EF4-FFF2-40B4-BE49-F238E27FC236}">
                <a16:creationId xmlns:a16="http://schemas.microsoft.com/office/drawing/2014/main" id="{8A323BD2-5DCA-F748-D049-37088AEA4DB4}"/>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72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452CC67A-BD73-8813-138F-8933DA604709}"/>
              </a:ext>
            </a:extLst>
          </p:cNvPr>
          <p:cNvSpPr txBox="1"/>
          <p:nvPr/>
        </p:nvSpPr>
        <p:spPr>
          <a:xfrm>
            <a:off x="1002984" y="5834405"/>
            <a:ext cx="10287000" cy="666977"/>
          </a:xfrm>
          <a:prstGeom prst="rect">
            <a:avLst/>
          </a:prstGeom>
          <a:noFill/>
        </p:spPr>
        <p:txBody>
          <a:bodyPr wrap="square" rtlCol="0">
            <a:spAutoFit/>
          </a:bodyPr>
          <a:lstStyle/>
          <a:p>
            <a:r>
              <a:rPr lang="en-US" dirty="0">
                <a:latin typeface="Varela Round" panose="00000500000000000000" pitchFamily="2" charset="-79"/>
                <a:cs typeface="Varela Round" panose="00000500000000000000" pitchFamily="2" charset="-79"/>
              </a:rPr>
              <a:t>Old and obsolete technology - most of the trucks used in freight transport are more than 30-35 years old.</a:t>
            </a:r>
            <a:endParaRPr lang="en-PK" dirty="0">
              <a:latin typeface="Varela Round" panose="00000500000000000000" pitchFamily="2" charset="-79"/>
              <a:cs typeface="Varela Round" panose="00000500000000000000" pitchFamily="2" charset="-79"/>
            </a:endParaRPr>
          </a:p>
        </p:txBody>
      </p:sp>
      <p:pic>
        <p:nvPicPr>
          <p:cNvPr id="9" name="Picture 8">
            <a:extLst>
              <a:ext uri="{FF2B5EF4-FFF2-40B4-BE49-F238E27FC236}">
                <a16:creationId xmlns:a16="http://schemas.microsoft.com/office/drawing/2014/main" id="{FE81D9C1-15D1-172E-8C22-122D9C0CCE56}"/>
              </a:ext>
            </a:extLst>
          </p:cNvPr>
          <p:cNvPicPr>
            <a:picLocks noChangeAspect="1"/>
          </p:cNvPicPr>
          <p:nvPr/>
        </p:nvPicPr>
        <p:blipFill rotWithShape="1">
          <a:blip r:embed="rId2"/>
          <a:srcRect l="5073" t="12034" r="3687" b="18926"/>
          <a:stretch/>
        </p:blipFill>
        <p:spPr>
          <a:xfrm>
            <a:off x="2150809" y="1573466"/>
            <a:ext cx="7472420" cy="4014534"/>
          </a:xfrm>
          <a:prstGeom prst="rect">
            <a:avLst/>
          </a:prstGeom>
        </p:spPr>
      </p:pic>
      <p:pic>
        <p:nvPicPr>
          <p:cNvPr id="3" name="Content Placeholder 3">
            <a:extLst>
              <a:ext uri="{FF2B5EF4-FFF2-40B4-BE49-F238E27FC236}">
                <a16:creationId xmlns:a16="http://schemas.microsoft.com/office/drawing/2014/main" id="{41DFA62B-BB32-F0F8-A2AE-8C2936CD3467}"/>
              </a:ext>
            </a:extLst>
          </p:cNvPr>
          <p:cNvPicPr>
            <a:picLocks noChangeAspect="1"/>
          </p:cNvPicPr>
          <p:nvPr/>
        </p:nvPicPr>
        <p:blipFill rotWithShape="1">
          <a:blip r:embed="rId3"/>
          <a:srcRect t="19082" r="-1" b="9168"/>
          <a:stretch/>
        </p:blipFill>
        <p:spPr>
          <a:xfrm>
            <a:off x="2105414" y="1573466"/>
            <a:ext cx="7517816" cy="4045511"/>
          </a:xfrm>
          <a:prstGeom prst="rect">
            <a:avLst/>
          </a:prstGeom>
        </p:spPr>
      </p:pic>
      <p:pic>
        <p:nvPicPr>
          <p:cNvPr id="2" name="Picture 6" descr="Challenges and opportunities for the European transport sector">
            <a:extLst>
              <a:ext uri="{FF2B5EF4-FFF2-40B4-BE49-F238E27FC236}">
                <a16:creationId xmlns:a16="http://schemas.microsoft.com/office/drawing/2014/main" id="{E39B2689-B1D7-E241-C79B-9D847DAE7B4D}"/>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747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5BA475-B745-5F6F-126D-D5B966E1D3CE}"/>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sp>
        <p:nvSpPr>
          <p:cNvPr id="5" name="TextBox 4">
            <a:extLst>
              <a:ext uri="{FF2B5EF4-FFF2-40B4-BE49-F238E27FC236}">
                <a16:creationId xmlns:a16="http://schemas.microsoft.com/office/drawing/2014/main" id="{BC73AFC8-6C39-34D9-0A05-E6D2F7C4E60A}"/>
              </a:ext>
            </a:extLst>
          </p:cNvPr>
          <p:cNvSpPr txBox="1"/>
          <p:nvPr/>
        </p:nvSpPr>
        <p:spPr>
          <a:xfrm>
            <a:off x="700692" y="1103863"/>
            <a:ext cx="6094674" cy="400110"/>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pPr lvl="1"/>
            <a:r>
              <a:rPr lang="en-US" sz="2000" b="1" dirty="0">
                <a:solidFill>
                  <a:srgbClr val="FFFF00"/>
                </a:solidFill>
                <a:highlight>
                  <a:srgbClr val="0000FF"/>
                </a:highlight>
                <a:latin typeface="Varela Round" panose="00000500000000000000" pitchFamily="2" charset="-79"/>
                <a:cs typeface="Varela Round" panose="00000500000000000000" pitchFamily="2" charset="-79"/>
              </a:rPr>
              <a:t>Carriage of Dangerous Goods (ADR)</a:t>
            </a:r>
            <a:endParaRPr lang="en-PK" sz="2000" b="1" dirty="0">
              <a:solidFill>
                <a:srgbClr val="FFFF00"/>
              </a:solidFill>
              <a:highlight>
                <a:srgbClr val="0000FF"/>
              </a:highlight>
              <a:latin typeface="Varela Round" panose="00000500000000000000" pitchFamily="2" charset="-79"/>
              <a:cs typeface="Varela Round" panose="00000500000000000000" pitchFamily="2" charset="-79"/>
            </a:endParaRPr>
          </a:p>
        </p:txBody>
      </p:sp>
      <p:sp>
        <p:nvSpPr>
          <p:cNvPr id="7" name="TextBox 6">
            <a:extLst>
              <a:ext uri="{FF2B5EF4-FFF2-40B4-BE49-F238E27FC236}">
                <a16:creationId xmlns:a16="http://schemas.microsoft.com/office/drawing/2014/main" id="{F070BF4A-E937-93A5-9B35-DA00348451AB}"/>
              </a:ext>
            </a:extLst>
          </p:cNvPr>
          <p:cNvSpPr txBox="1"/>
          <p:nvPr/>
        </p:nvSpPr>
        <p:spPr>
          <a:xfrm>
            <a:off x="932290" y="1747526"/>
            <a:ext cx="10931055" cy="2585323"/>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ADR Regulations,  2009 - International standards for the regulation of the carriage of dangerous goods by road </a:t>
            </a:r>
          </a:p>
          <a:p>
            <a:r>
              <a:rPr lang="en-US" dirty="0"/>
              <a:t>In Pakistan, regulations governing vehicles transporting petroleum products must comply with standards under OGRA</a:t>
            </a:r>
          </a:p>
          <a:p>
            <a:r>
              <a:rPr lang="en-US" dirty="0"/>
              <a:t> Road Transport 2009 does not meet (but are based on) ADR 2009</a:t>
            </a:r>
          </a:p>
          <a:p>
            <a:r>
              <a:rPr lang="en-US" dirty="0"/>
              <a:t>Pakistan requires increased regulation to address standards required for the transport of all dangerous goods</a:t>
            </a:r>
          </a:p>
          <a:p>
            <a:r>
              <a:rPr lang="en-US" dirty="0"/>
              <a:t> It is also recommended that part-built truck and chassis units be prohibited from being issued a vehicle license</a:t>
            </a:r>
            <a:endParaRPr lang="en-PK" dirty="0"/>
          </a:p>
          <a:p>
            <a:r>
              <a:rPr lang="en-US" dirty="0"/>
              <a:t>ADR legislation implementation - to ensure the safe transport of dangerous goods </a:t>
            </a:r>
          </a:p>
          <a:p>
            <a:r>
              <a:rPr lang="en-US" dirty="0"/>
              <a:t>National legislation</a:t>
            </a:r>
            <a:endParaRPr lang="en-PK" dirty="0"/>
          </a:p>
        </p:txBody>
      </p:sp>
      <p:pic>
        <p:nvPicPr>
          <p:cNvPr id="8" name="Picture 2" descr="Dangerous Goods - Westmond Logistics">
            <a:extLst>
              <a:ext uri="{FF2B5EF4-FFF2-40B4-BE49-F238E27FC236}">
                <a16:creationId xmlns:a16="http://schemas.microsoft.com/office/drawing/2014/main" id="{E755A6DF-4AF3-4130-F319-2FEE5ADE42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03989" y="3738686"/>
            <a:ext cx="3379893" cy="2898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48,000 Litres Oil Tanker / Petrol / Fuel Tanker - Kissan Engineering (Pvt.)  Ltd. Kissan Engineering (Pvt.) Ltd.">
            <a:extLst>
              <a:ext uri="{FF2B5EF4-FFF2-40B4-BE49-F238E27FC236}">
                <a16:creationId xmlns:a16="http://schemas.microsoft.com/office/drawing/2014/main" id="{51AD71C7-FFCD-5B04-B6B7-7B5DEA4CDF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0897" y="4294404"/>
            <a:ext cx="3123387" cy="2342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hallenges and opportunities for the European transport sector">
            <a:extLst>
              <a:ext uri="{FF2B5EF4-FFF2-40B4-BE49-F238E27FC236}">
                <a16:creationId xmlns:a16="http://schemas.microsoft.com/office/drawing/2014/main" id="{D63B301C-E587-F32E-ADBC-FBBAAEBA8E64}"/>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781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A923CB-257C-351F-FA29-A143258CE03D}"/>
              </a:ext>
            </a:extLst>
          </p:cNvPr>
          <p:cNvSpPr txBox="1"/>
          <p:nvPr/>
        </p:nvSpPr>
        <p:spPr>
          <a:xfrm>
            <a:off x="700692" y="333074"/>
            <a:ext cx="9039226" cy="63033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Contemporary Challenges for Local Trucking Industry </a:t>
            </a:r>
            <a:r>
              <a:rPr lang="en-US" sz="2800" b="0" dirty="0">
                <a:latin typeface="Rockwell Condensed" panose="02060603050405020104" pitchFamily="18" charset="0"/>
              </a:rPr>
              <a:t>(cont.)</a:t>
            </a:r>
            <a:endParaRPr lang="en-US" b="0" dirty="0">
              <a:latin typeface="Rockwell Condensed" panose="02060603050405020104" pitchFamily="18" charset="0"/>
            </a:endParaRPr>
          </a:p>
        </p:txBody>
      </p:sp>
      <p:sp>
        <p:nvSpPr>
          <p:cNvPr id="6" name="TextBox 5">
            <a:extLst>
              <a:ext uri="{FF2B5EF4-FFF2-40B4-BE49-F238E27FC236}">
                <a16:creationId xmlns:a16="http://schemas.microsoft.com/office/drawing/2014/main" id="{0ED050BF-3D97-3E13-19B7-16C35F8AD193}"/>
              </a:ext>
            </a:extLst>
          </p:cNvPr>
          <p:cNvSpPr txBox="1"/>
          <p:nvPr/>
        </p:nvSpPr>
        <p:spPr>
          <a:xfrm>
            <a:off x="700692" y="1625555"/>
            <a:ext cx="10915405" cy="3448123"/>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New road safety legislation are  needed.</a:t>
            </a:r>
          </a:p>
          <a:p>
            <a:r>
              <a:rPr lang="en-US" dirty="0"/>
              <a:t>Introduction of post-crash response standards.</a:t>
            </a:r>
            <a:endParaRPr lang="en-PK" dirty="0"/>
          </a:p>
          <a:p>
            <a:r>
              <a:rPr lang="en-US" dirty="0"/>
              <a:t>National Road Safety Action Plan 2020-2024 - provincial governments are stakeholders.</a:t>
            </a:r>
            <a:endParaRPr lang="en-PK" dirty="0"/>
          </a:p>
          <a:p>
            <a:r>
              <a:rPr lang="en-US" b="1" dirty="0"/>
              <a:t>Harmonization:</a:t>
            </a:r>
            <a:r>
              <a:rPr lang="en-US" dirty="0"/>
              <a:t>  with the increase in motorized road traffic in Pakistan there is a need to achieve harmonization on a number of issues. Include: driver licensing, vehicle registration, examination and law enforcement, and insurance of motor vehicle third party risks.</a:t>
            </a:r>
            <a:endParaRPr lang="en-PK" dirty="0"/>
          </a:p>
          <a:p>
            <a:r>
              <a:rPr lang="en-US" b="1" dirty="0"/>
              <a:t>Local autonomy:</a:t>
            </a:r>
            <a:r>
              <a:rPr lang="en-US" dirty="0"/>
              <a:t> constitutional reform (the 18th amendment to the Constitution) has devolved the power of administration of roads and road traffic. </a:t>
            </a:r>
            <a:endParaRPr lang="en-PK" dirty="0"/>
          </a:p>
          <a:p>
            <a:r>
              <a:rPr lang="en-US" b="1" dirty="0"/>
              <a:t>Road Safety Goals</a:t>
            </a:r>
            <a:r>
              <a:rPr lang="en-US" dirty="0"/>
              <a:t>: Major issues related to road safety which should be addressed and determined by the legislative arm of government (the Parliament), leaving implementation issues to the executive (the relevant agencies with accountability to a Minister). </a:t>
            </a:r>
            <a:endParaRPr lang="en-PK" dirty="0"/>
          </a:p>
        </p:txBody>
      </p:sp>
      <p:sp>
        <p:nvSpPr>
          <p:cNvPr id="8" name="TextBox 7">
            <a:extLst>
              <a:ext uri="{FF2B5EF4-FFF2-40B4-BE49-F238E27FC236}">
                <a16:creationId xmlns:a16="http://schemas.microsoft.com/office/drawing/2014/main" id="{F4603E81-AFB9-64E1-64DC-80C220005D06}"/>
              </a:ext>
            </a:extLst>
          </p:cNvPr>
          <p:cNvSpPr txBox="1"/>
          <p:nvPr/>
        </p:nvSpPr>
        <p:spPr>
          <a:xfrm>
            <a:off x="700692" y="1088374"/>
            <a:ext cx="6094674" cy="400110"/>
          </a:xfrm>
          <a:prstGeom prst="rect">
            <a:avLst/>
          </a:prstGeom>
          <a:noFill/>
        </p:spPr>
        <p:txBody>
          <a:bodyPr wrap="square">
            <a:spAutoFit/>
          </a:bodyPr>
          <a:lstStyle>
            <a:defPPr marR="0" lvl="0" algn="l" rtl="0">
              <a:lnSpc>
                <a:spcPct val="100000"/>
              </a:lnSpc>
              <a:spcBef>
                <a:spcPts val="0"/>
              </a:spcBef>
              <a:spcAft>
                <a:spcPts val="0"/>
              </a:spcAft>
              <a:defRPr/>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vl2pPr>
              <a:defRPr sz="2000" b="1">
                <a:solidFill>
                  <a:srgbClr val="FFFF00"/>
                </a:solidFill>
                <a:highlight>
                  <a:srgbClr val="0000FF"/>
                </a:highlight>
                <a:latin typeface="Varela Round" panose="00000500000000000000" pitchFamily="2" charset="-79"/>
                <a:cs typeface="Varela Round" panose="00000500000000000000" pitchFamily="2" charset="-79"/>
              </a:defRPr>
            </a:lvl2pPr>
          </a:lstStyle>
          <a:p>
            <a:pPr lvl="1"/>
            <a:r>
              <a:rPr lang="en-US" dirty="0"/>
              <a:t>New Road Safety Legislation</a:t>
            </a:r>
            <a:endParaRPr lang="en-PK" dirty="0"/>
          </a:p>
        </p:txBody>
      </p:sp>
      <p:pic>
        <p:nvPicPr>
          <p:cNvPr id="11" name="Picture 4" descr="Three trucks carrying NATO vehicles torched in Peshawar">
            <a:extLst>
              <a:ext uri="{FF2B5EF4-FFF2-40B4-BE49-F238E27FC236}">
                <a16:creationId xmlns:a16="http://schemas.microsoft.com/office/drawing/2014/main" id="{4AD9388C-D2B6-E70F-EFD8-FCE2704643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99643">
                        <a14:foregroundMark x1="22561" y1="32435" x2="11786" y2="39444"/>
                        <a14:foregroundMark x1="11786" y1="39444" x2="2857" y2="56111"/>
                        <a14:foregroundMark x1="2857" y1="56111" x2="35000" y2="75000"/>
                        <a14:foregroundMark x1="35000" y1="75000" x2="68929" y2="80000"/>
                        <a14:foregroundMark x1="68929" y1="80000" x2="93571" y2="76667"/>
                        <a14:foregroundMark x1="93571" y1="76667" x2="93288" y2="34826"/>
                        <a14:foregroundMark x1="95553" y1="35721" x2="97857" y2="37222"/>
                        <a14:foregroundMark x1="86979" y1="30139" x2="90040" y2="32132"/>
                        <a14:foregroundMark x1="97857" y1="37222" x2="97500" y2="72778"/>
                        <a14:foregroundMark x1="97500" y1="72778" x2="90357" y2="76667"/>
                        <a14:foregroundMark x1="88571" y1="79444" x2="13214" y2="74444"/>
                        <a14:foregroundMark x1="13214" y1="74444" x2="3214" y2="67222"/>
                        <a14:foregroundMark x1="3214" y1="67222" x2="5714" y2="46667"/>
                        <a14:foregroundMark x1="5714" y1="46667" x2="23572" y2="34826"/>
                        <a14:foregroundMark x1="15000" y1="40556" x2="1071" y2="42222"/>
                        <a14:foregroundMark x1="17143" y1="40556" x2="357" y2="31111"/>
                        <a14:foregroundMark x1="17143" y1="75000" x2="99643" y2="83889"/>
                        <a14:foregroundMark x1="81071" y1="81667" x2="357" y2="79444"/>
                        <a14:foregroundMark x1="357" y1="79444" x2="357" y2="79444"/>
                        <a14:backgroundMark x1="83214" y1="16111" x2="99286" y2="29444"/>
                        <a14:backgroundMark x1="83929" y1="22222" x2="20357" y2="27222"/>
                      </a14:backgroundRemoval>
                    </a14:imgEffect>
                  </a14:imgLayer>
                </a14:imgProps>
              </a:ext>
              <a:ext uri="{28A0092B-C50C-407E-A947-70E740481C1C}">
                <a14:useLocalDpi xmlns:a14="http://schemas.microsoft.com/office/drawing/2010/main" val="0"/>
              </a:ext>
            </a:extLst>
          </a:blip>
          <a:srcRect b="17012"/>
          <a:stretch/>
        </p:blipFill>
        <p:spPr bwMode="auto">
          <a:xfrm>
            <a:off x="0" y="4034929"/>
            <a:ext cx="5291667" cy="28230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ruck Drivers Safety Tips | Follow essential tips | Bhuvan Care Foundation">
            <a:extLst>
              <a:ext uri="{FF2B5EF4-FFF2-40B4-BE49-F238E27FC236}">
                <a16:creationId xmlns:a16="http://schemas.microsoft.com/office/drawing/2014/main" id="{B50C3A18-D3E1-42EF-698A-03EA6B4588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08"/>
          <a:stretch/>
        </p:blipFill>
        <p:spPr bwMode="auto">
          <a:xfrm>
            <a:off x="8595614" y="5010223"/>
            <a:ext cx="3020483" cy="17377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Challenges and opportunities for the European transport sector">
            <a:extLst>
              <a:ext uri="{FF2B5EF4-FFF2-40B4-BE49-F238E27FC236}">
                <a16:creationId xmlns:a16="http://schemas.microsoft.com/office/drawing/2014/main" id="{502E847C-EBDD-AE2A-8BD2-31CEEA74BDDA}"/>
              </a:ext>
            </a:extLst>
          </p:cNvPr>
          <p:cNvPicPr>
            <a:picLocks noChangeAspect="1" noChangeArrowheads="1"/>
          </p:cNvPicPr>
          <p:nvPr/>
        </p:nvPicPr>
        <p:blipFill>
          <a:blip r:embed="rId5">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917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26E78-EBDE-39C5-270C-6B52FB2E714E}"/>
              </a:ext>
            </a:extLst>
          </p:cNvPr>
          <p:cNvSpPr>
            <a:spLocks noGrp="1"/>
          </p:cNvSpPr>
          <p:nvPr>
            <p:ph type="title"/>
          </p:nvPr>
        </p:nvSpPr>
        <p:spPr/>
        <p:txBody>
          <a:bodyPr/>
          <a:lstStyle/>
          <a:p>
            <a:endParaRPr lang="en-PK"/>
          </a:p>
        </p:txBody>
      </p:sp>
      <p:sp>
        <p:nvSpPr>
          <p:cNvPr id="5" name="Rectangle 4">
            <a:extLst>
              <a:ext uri="{FF2B5EF4-FFF2-40B4-BE49-F238E27FC236}">
                <a16:creationId xmlns:a16="http://schemas.microsoft.com/office/drawing/2014/main" id="{D740A384-F1EC-A492-38D7-A2EC42D83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B89D8FF7-46D7-8418-9784-E5B26603641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927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DBC974-170A-E90C-D16B-AB7764B26A75}"/>
              </a:ext>
            </a:extLst>
          </p:cNvPr>
          <p:cNvSpPr txBox="1"/>
          <p:nvPr/>
        </p:nvSpPr>
        <p:spPr>
          <a:xfrm>
            <a:off x="838201" y="1065862"/>
            <a:ext cx="3313164" cy="4726276"/>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1" algn="ctr"/>
            <a:r>
              <a:rPr lang="en-US" sz="4800" b="1" cap="all" spc="200" dirty="0">
                <a:solidFill>
                  <a:srgbClr val="FFFF00"/>
                </a:solidFill>
                <a:effectLst>
                  <a:outerShdw blurRad="38100" dist="38100" dir="2700000" algn="tl">
                    <a:srgbClr val="000000">
                      <a:alpha val="43137"/>
                    </a:srgbClr>
                  </a:outerShdw>
                </a:effectLst>
                <a:latin typeface="Staatliches" pitchFamily="2" charset="0"/>
                <a:ea typeface="+mj-ea"/>
                <a:cs typeface="+mj-cs"/>
              </a:rPr>
              <a:t>Employment Generation by Trucking Industry</a:t>
            </a:r>
          </a:p>
        </p:txBody>
      </p:sp>
      <p:cxnSp>
        <p:nvCxnSpPr>
          <p:cNvPr id="8" name="Straight Connector 4104">
            <a:extLst>
              <a:ext uri="{FF2B5EF4-FFF2-40B4-BE49-F238E27FC236}">
                <a16:creationId xmlns:a16="http://schemas.microsoft.com/office/drawing/2014/main" id="{9BCB7C43-7EA1-F2A4-AB9F-A002B5A000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9" name="TextBox 4">
            <a:extLst>
              <a:ext uri="{FF2B5EF4-FFF2-40B4-BE49-F238E27FC236}">
                <a16:creationId xmlns:a16="http://schemas.microsoft.com/office/drawing/2014/main" id="{DF3E7532-0FB0-2114-B517-37F946693283}"/>
              </a:ext>
            </a:extLst>
          </p:cNvPr>
          <p:cNvGraphicFramePr/>
          <p:nvPr>
            <p:extLst>
              <p:ext uri="{D42A27DB-BD31-4B8C-83A1-F6EECF244321}">
                <p14:modId xmlns:p14="http://schemas.microsoft.com/office/powerpoint/2010/main" val="477609304"/>
              </p:ext>
            </p:extLst>
          </p:nvPr>
        </p:nvGraphicFramePr>
        <p:xfrm>
          <a:off x="4772817" y="485775"/>
          <a:ext cx="6752430" cy="594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733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09A-AE9F-FB9B-EC2A-C5FCE3A1F430}"/>
              </a:ext>
            </a:extLst>
          </p:cNvPr>
          <p:cNvSpPr>
            <a:spLocks noGrp="1"/>
          </p:cNvSpPr>
          <p:nvPr>
            <p:ph type="title"/>
          </p:nvPr>
        </p:nvSpPr>
        <p:spPr/>
        <p:txBody>
          <a:bodyPr/>
          <a:lstStyle/>
          <a:p>
            <a:endParaRPr lang="en-PK"/>
          </a:p>
        </p:txBody>
      </p:sp>
      <p:pic>
        <p:nvPicPr>
          <p:cNvPr id="3" name="Picture 2">
            <a:extLst>
              <a:ext uri="{FF2B5EF4-FFF2-40B4-BE49-F238E27FC236}">
                <a16:creationId xmlns:a16="http://schemas.microsoft.com/office/drawing/2014/main" id="{93C0DED3-EDD9-0693-B767-2374C3B4ADC9}"/>
              </a:ext>
            </a:extLst>
          </p:cNvPr>
          <p:cNvPicPr>
            <a:picLocks noChangeAspect="1"/>
          </p:cNvPicPr>
          <p:nvPr/>
        </p:nvPicPr>
        <p:blipFill rotWithShape="1">
          <a:blip r:embed="rId2"/>
          <a:srcRect l="5083" r="583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530B74A-9123-B7E5-6852-62F81D08FD58}"/>
              </a:ext>
            </a:extLst>
          </p:cNvPr>
          <p:cNvSpPr txBox="1"/>
          <p:nvPr/>
        </p:nvSpPr>
        <p:spPr>
          <a:xfrm>
            <a:off x="1576387" y="2770088"/>
            <a:ext cx="9039226" cy="2003625"/>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PPr>
            <a:lvl1pPr algn="ctr">
              <a:lnSpc>
                <a:spcPct val="90000"/>
              </a:lnSpc>
              <a:spcBef>
                <a:spcPct val="0"/>
              </a:spcBef>
              <a:spcAft>
                <a:spcPts val="600"/>
              </a:spcAft>
              <a:defRPr sz="4800" b="1" cap="all" spc="200">
                <a:solidFill>
                  <a:srgbClr val="00B05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FFFF00"/>
                </a:solidFill>
              </a:rPr>
              <a:t>MODERN TRUCKING CONCEPTS</a:t>
            </a:r>
          </a:p>
        </p:txBody>
      </p:sp>
    </p:spTree>
    <p:extLst>
      <p:ext uri="{BB962C8B-B14F-4D97-AF65-F5344CB8AC3E}">
        <p14:creationId xmlns:p14="http://schemas.microsoft.com/office/powerpoint/2010/main" val="3964178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3DF49A-4685-2317-B2B8-710E733CF64A}"/>
              </a:ext>
            </a:extLst>
          </p:cNvPr>
          <p:cNvSpPr txBox="1"/>
          <p:nvPr/>
        </p:nvSpPr>
        <p:spPr>
          <a:xfrm>
            <a:off x="736681" y="444782"/>
            <a:ext cx="4435394"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a:t>
            </a:r>
            <a:endParaRPr lang="en-PK" dirty="0"/>
          </a:p>
        </p:txBody>
      </p:sp>
      <p:sp>
        <p:nvSpPr>
          <p:cNvPr id="7" name="TextBox 6">
            <a:extLst>
              <a:ext uri="{FF2B5EF4-FFF2-40B4-BE49-F238E27FC236}">
                <a16:creationId xmlns:a16="http://schemas.microsoft.com/office/drawing/2014/main" id="{66CF8710-D0CD-7872-D3FF-F3D396EAC4EF}"/>
              </a:ext>
            </a:extLst>
          </p:cNvPr>
          <p:cNvSpPr txBox="1"/>
          <p:nvPr/>
        </p:nvSpPr>
        <p:spPr>
          <a:xfrm>
            <a:off x="501016" y="3536218"/>
            <a:ext cx="6747510" cy="1833322"/>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pPr>
              <a:buFont typeface="Wingdings" panose="05000000000000000000" pitchFamily="2" charset="2"/>
              <a:buChar char="ü"/>
            </a:pPr>
            <a:r>
              <a:rPr lang="en-US" dirty="0"/>
              <a:t>Better truck technologies - improvements in increase fuel efficiency, </a:t>
            </a:r>
          </a:p>
          <a:p>
            <a:pPr>
              <a:buFont typeface="Wingdings" panose="05000000000000000000" pitchFamily="2" charset="2"/>
              <a:buChar char="ü"/>
            </a:pPr>
            <a:r>
              <a:rPr lang="en-US" dirty="0"/>
              <a:t>Information Technology</a:t>
            </a:r>
          </a:p>
          <a:p>
            <a:pPr>
              <a:buFont typeface="Wingdings" panose="05000000000000000000" pitchFamily="2" charset="2"/>
              <a:buChar char="ü"/>
            </a:pPr>
            <a:r>
              <a:rPr lang="en-US" dirty="0"/>
              <a:t>Truck shapes to reduce aerodynamic drag, </a:t>
            </a:r>
          </a:p>
          <a:p>
            <a:pPr>
              <a:buFont typeface="Wingdings" panose="05000000000000000000" pitchFamily="2" charset="2"/>
              <a:buChar char="ü"/>
            </a:pPr>
            <a:r>
              <a:rPr lang="en-US" dirty="0"/>
              <a:t>Vehicle Management System</a:t>
            </a:r>
          </a:p>
          <a:p>
            <a:pPr>
              <a:buFont typeface="Wingdings" panose="05000000000000000000" pitchFamily="2" charset="2"/>
              <a:buChar char="ü"/>
            </a:pPr>
            <a:r>
              <a:rPr lang="en-US" dirty="0"/>
              <a:t>Reduction in truck weight, Alternative fuels and engine technologies.</a:t>
            </a:r>
            <a:endParaRPr lang="en-PK" dirty="0"/>
          </a:p>
        </p:txBody>
      </p:sp>
      <p:sp>
        <p:nvSpPr>
          <p:cNvPr id="9" name="TextBox 8">
            <a:extLst>
              <a:ext uri="{FF2B5EF4-FFF2-40B4-BE49-F238E27FC236}">
                <a16:creationId xmlns:a16="http://schemas.microsoft.com/office/drawing/2014/main" id="{0015AFE4-3918-125B-3938-03EFE535632A}"/>
              </a:ext>
            </a:extLst>
          </p:cNvPr>
          <p:cNvSpPr txBox="1"/>
          <p:nvPr/>
        </p:nvSpPr>
        <p:spPr>
          <a:xfrm>
            <a:off x="1374180" y="1608757"/>
            <a:ext cx="4597319" cy="1833322"/>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pPr>
              <a:buFont typeface="Wingdings" panose="05000000000000000000" pitchFamily="2" charset="2"/>
              <a:buChar char="q"/>
            </a:pPr>
            <a:r>
              <a:rPr lang="en-US" dirty="0"/>
              <a:t>Clean and Low Carbon Fuels</a:t>
            </a:r>
            <a:endParaRPr lang="en-PK" dirty="0"/>
          </a:p>
          <a:p>
            <a:pPr>
              <a:buFont typeface="Wingdings" panose="05000000000000000000" pitchFamily="2" charset="2"/>
              <a:buChar char="q"/>
            </a:pPr>
            <a:r>
              <a:rPr lang="en-US" dirty="0"/>
              <a:t>Advanced Technologies,</a:t>
            </a:r>
            <a:endParaRPr lang="en-PK" dirty="0"/>
          </a:p>
          <a:p>
            <a:pPr>
              <a:buFont typeface="Wingdings" panose="05000000000000000000" pitchFamily="2" charset="2"/>
              <a:buChar char="q"/>
            </a:pPr>
            <a:r>
              <a:rPr lang="en-US" dirty="0"/>
              <a:t>Operations and Management</a:t>
            </a:r>
            <a:endParaRPr lang="en-PK" dirty="0"/>
          </a:p>
          <a:p>
            <a:pPr>
              <a:buFont typeface="Wingdings" panose="05000000000000000000" pitchFamily="2" charset="2"/>
              <a:buChar char="q"/>
            </a:pPr>
            <a:r>
              <a:rPr lang="en-US" dirty="0"/>
              <a:t>Improvement in Infrastructure</a:t>
            </a:r>
            <a:endParaRPr lang="en-PK" dirty="0"/>
          </a:p>
          <a:p>
            <a:pPr>
              <a:buFont typeface="Wingdings" panose="05000000000000000000" pitchFamily="2" charset="2"/>
              <a:buChar char="q"/>
            </a:pPr>
            <a:r>
              <a:rPr lang="en-US" dirty="0"/>
              <a:t>Policies and Institutional arrangements</a:t>
            </a:r>
            <a:endParaRPr lang="en-PK" dirty="0"/>
          </a:p>
        </p:txBody>
      </p:sp>
      <p:sp>
        <p:nvSpPr>
          <p:cNvPr id="5" name="TextBox 4">
            <a:extLst>
              <a:ext uri="{FF2B5EF4-FFF2-40B4-BE49-F238E27FC236}">
                <a16:creationId xmlns:a16="http://schemas.microsoft.com/office/drawing/2014/main" id="{2E3B3877-FF60-05C6-228B-A4AD9B04B6FC}"/>
              </a:ext>
            </a:extLst>
          </p:cNvPr>
          <p:cNvSpPr txBox="1"/>
          <p:nvPr/>
        </p:nvSpPr>
        <p:spPr>
          <a:xfrm>
            <a:off x="624840" y="1185297"/>
            <a:ext cx="6096000" cy="329321"/>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Arial" panose="020B0604020202020204" pitchFamily="34" charset="0"/>
              <a:buChar char="•"/>
              <a:defRPr sz="1400">
                <a:effectLst/>
                <a:latin typeface="Varela Round" panose="00000500000000000000" pitchFamily="2" charset="-79"/>
                <a:ea typeface="Arial" panose="020B0604020202020204" pitchFamily="34" charset="0"/>
                <a:cs typeface="Varela Round" panose="00000500000000000000" pitchFamily="2" charset="-79"/>
              </a:defRPr>
            </a:lvl1pPr>
          </a:lstStyle>
          <a:p>
            <a:pPr marL="0" indent="0">
              <a:buNone/>
            </a:pPr>
            <a:r>
              <a:rPr lang="en-US" dirty="0"/>
              <a:t>Key elements of the best practices in the road freight transport sector</a:t>
            </a:r>
            <a:endParaRPr lang="en-PK" dirty="0"/>
          </a:p>
        </p:txBody>
      </p:sp>
      <mc:AlternateContent xmlns:mc="http://schemas.openxmlformats.org/markup-compatibility/2006" xmlns:cx2="http://schemas.microsoft.com/office/drawing/2015/10/21/chartex">
        <mc:Choice Requires="cx2">
          <p:graphicFrame>
            <p:nvGraphicFramePr>
              <p:cNvPr id="6" name="Chart 5">
                <a:extLst>
                  <a:ext uri="{FF2B5EF4-FFF2-40B4-BE49-F238E27FC236}">
                    <a16:creationId xmlns:a16="http://schemas.microsoft.com/office/drawing/2014/main" id="{80D99460-3633-11A2-14C4-9FCD81A70590}"/>
                  </a:ext>
                </a:extLst>
              </p:cNvPr>
              <p:cNvGraphicFramePr/>
              <p:nvPr>
                <p:extLst>
                  <p:ext uri="{D42A27DB-BD31-4B8C-83A1-F6EECF244321}">
                    <p14:modId xmlns:p14="http://schemas.microsoft.com/office/powerpoint/2010/main" val="3742348819"/>
                  </p:ext>
                </p:extLst>
              </p:nvPr>
            </p:nvGraphicFramePr>
            <p:xfrm>
              <a:off x="7191377" y="1264253"/>
              <a:ext cx="4733924" cy="242190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a:extLst>
                  <a:ext uri="{FF2B5EF4-FFF2-40B4-BE49-F238E27FC236}">
                    <a16:creationId xmlns:a16="http://schemas.microsoft.com/office/drawing/2014/main" id="{80D99460-3633-11A2-14C4-9FCD81A70590}"/>
                  </a:ext>
                </a:extLst>
              </p:cNvPr>
              <p:cNvPicPr>
                <a:picLocks noGrp="1" noRot="1" noChangeAspect="1" noMove="1" noResize="1" noEditPoints="1" noAdjustHandles="1" noChangeArrowheads="1" noChangeShapeType="1"/>
              </p:cNvPicPr>
              <p:nvPr/>
            </p:nvPicPr>
            <p:blipFill>
              <a:blip r:embed="rId3"/>
              <a:stretch>
                <a:fillRect/>
              </a:stretch>
            </p:blipFill>
            <p:spPr>
              <a:xfrm>
                <a:off x="7191377" y="1264253"/>
                <a:ext cx="4733924" cy="2421906"/>
              </a:xfrm>
              <a:prstGeom prst="rect">
                <a:avLst/>
              </a:prstGeom>
            </p:spPr>
          </p:pic>
        </mc:Fallback>
      </mc:AlternateContent>
      <p:sp>
        <p:nvSpPr>
          <p:cNvPr id="8" name="TextBox 7">
            <a:extLst>
              <a:ext uri="{FF2B5EF4-FFF2-40B4-BE49-F238E27FC236}">
                <a16:creationId xmlns:a16="http://schemas.microsoft.com/office/drawing/2014/main" id="{24EF4808-8D64-AC20-BAA0-C2D9968ACF90}"/>
              </a:ext>
            </a:extLst>
          </p:cNvPr>
          <p:cNvSpPr txBox="1"/>
          <p:nvPr/>
        </p:nvSpPr>
        <p:spPr>
          <a:xfrm>
            <a:off x="8915402" y="3713146"/>
            <a:ext cx="3138518" cy="307777"/>
          </a:xfrm>
          <a:prstGeom prst="rect">
            <a:avLst/>
          </a:prstGeom>
          <a:noFill/>
        </p:spPr>
        <p:txBody>
          <a:bodyPr wrap="square" rtlCol="0">
            <a:spAutoFit/>
          </a:bodyPr>
          <a:lstStyle/>
          <a:p>
            <a:r>
              <a:rPr lang="en-US" sz="1400" dirty="0"/>
              <a:t>Source: Roadside Interviews Survey</a:t>
            </a:r>
            <a:endParaRPr lang="en-PK" sz="1400" dirty="0"/>
          </a:p>
        </p:txBody>
      </p:sp>
      <p:pic>
        <p:nvPicPr>
          <p:cNvPr id="14" name="Picture 13">
            <a:extLst>
              <a:ext uri="{FF2B5EF4-FFF2-40B4-BE49-F238E27FC236}">
                <a16:creationId xmlns:a16="http://schemas.microsoft.com/office/drawing/2014/main" id="{08054790-CF38-B57B-6319-665C5A538ADF}"/>
              </a:ext>
            </a:extLst>
          </p:cNvPr>
          <p:cNvPicPr>
            <a:picLocks noChangeAspect="1"/>
          </p:cNvPicPr>
          <p:nvPr/>
        </p:nvPicPr>
        <p:blipFill>
          <a:blip r:embed="rId4"/>
          <a:stretch>
            <a:fillRect/>
          </a:stretch>
        </p:blipFill>
        <p:spPr>
          <a:xfrm>
            <a:off x="7362826" y="4183880"/>
            <a:ext cx="4562475" cy="2371319"/>
          </a:xfrm>
          <a:prstGeom prst="rect">
            <a:avLst/>
          </a:prstGeom>
        </p:spPr>
      </p:pic>
      <p:pic>
        <p:nvPicPr>
          <p:cNvPr id="2" name="Picture 6" descr="Challenges and opportunities for the European transport sector">
            <a:extLst>
              <a:ext uri="{FF2B5EF4-FFF2-40B4-BE49-F238E27FC236}">
                <a16:creationId xmlns:a16="http://schemas.microsoft.com/office/drawing/2014/main" id="{4801454E-97FE-781D-B06C-B1CC9C10E14C}"/>
              </a:ext>
            </a:extLst>
          </p:cNvPr>
          <p:cNvPicPr>
            <a:picLocks noChangeAspect="1" noChangeArrowheads="1"/>
          </p:cNvPicPr>
          <p:nvPr/>
        </p:nvPicPr>
        <p:blipFill>
          <a:blip r:embed="rId5">
            <a:alphaModFix amt="5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8563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6BD1B1-CF7B-3B75-D234-C51B93F56148}"/>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3" name="TextBox 2">
            <a:extLst>
              <a:ext uri="{FF2B5EF4-FFF2-40B4-BE49-F238E27FC236}">
                <a16:creationId xmlns:a16="http://schemas.microsoft.com/office/drawing/2014/main" id="{3C477DDE-179C-9C63-C8D4-C33A904BA85A}"/>
              </a:ext>
            </a:extLst>
          </p:cNvPr>
          <p:cNvSpPr txBox="1"/>
          <p:nvPr/>
        </p:nvSpPr>
        <p:spPr>
          <a:xfrm>
            <a:off x="640462" y="5879765"/>
            <a:ext cx="10287000" cy="379656"/>
          </a:xfrm>
          <a:prstGeom prst="rect">
            <a:avLst/>
          </a:prstGeom>
          <a:noFill/>
        </p:spPr>
        <p:txBody>
          <a:bodyPr wrap="square" rtlCol="0">
            <a:spAutoFit/>
          </a:bodyPr>
          <a:lstStyle/>
          <a:p>
            <a:r>
              <a:rPr lang="en-US" dirty="0">
                <a:latin typeface="Varela Round" panose="00000500000000000000" pitchFamily="2" charset="-79"/>
                <a:cs typeface="Varela Round" panose="00000500000000000000" pitchFamily="2" charset="-79"/>
              </a:rPr>
              <a:t>State-of-the-art aerodynamics ensure vehicle control, fuel efficiency and emission control</a:t>
            </a:r>
            <a:endParaRPr lang="en-PK" dirty="0">
              <a:latin typeface="Varela Round" panose="00000500000000000000" pitchFamily="2" charset="-79"/>
              <a:cs typeface="Varela Round" panose="00000500000000000000" pitchFamily="2" charset="-79"/>
            </a:endParaRPr>
          </a:p>
        </p:txBody>
      </p:sp>
      <p:pic>
        <p:nvPicPr>
          <p:cNvPr id="4" name="Picture 3">
            <a:extLst>
              <a:ext uri="{FF2B5EF4-FFF2-40B4-BE49-F238E27FC236}">
                <a16:creationId xmlns:a16="http://schemas.microsoft.com/office/drawing/2014/main" id="{AE80BFBE-149E-371B-46A7-D7F5C844B023}"/>
              </a:ext>
            </a:extLst>
          </p:cNvPr>
          <p:cNvPicPr>
            <a:picLocks noChangeAspect="1"/>
          </p:cNvPicPr>
          <p:nvPr/>
        </p:nvPicPr>
        <p:blipFill rotWithShape="1">
          <a:blip r:embed="rId2"/>
          <a:srcRect l="11622" t="21970" r="12427" b="17000"/>
          <a:stretch/>
        </p:blipFill>
        <p:spPr>
          <a:xfrm>
            <a:off x="635315" y="1971013"/>
            <a:ext cx="5460685" cy="3394486"/>
          </a:xfrm>
          <a:prstGeom prst="rect">
            <a:avLst/>
          </a:prstGeom>
        </p:spPr>
      </p:pic>
      <p:sp>
        <p:nvSpPr>
          <p:cNvPr id="5" name="TextBox 4">
            <a:extLst>
              <a:ext uri="{FF2B5EF4-FFF2-40B4-BE49-F238E27FC236}">
                <a16:creationId xmlns:a16="http://schemas.microsoft.com/office/drawing/2014/main" id="{6E193A6F-EE91-1615-BE35-7ECCAD89F3E7}"/>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Aerodynamic Drag Reduction</a:t>
            </a:r>
            <a:endParaRPr lang="en-PK" dirty="0">
              <a:solidFill>
                <a:schemeClr val="bg1"/>
              </a:solidFill>
              <a:highlight>
                <a:srgbClr val="000080"/>
              </a:highlight>
            </a:endParaRPr>
          </a:p>
        </p:txBody>
      </p:sp>
      <p:pic>
        <p:nvPicPr>
          <p:cNvPr id="6146" name="Picture 2" descr="How do Trucks deal with Aerodynamic drag? – MechStuff">
            <a:extLst>
              <a:ext uri="{FF2B5EF4-FFF2-40B4-BE49-F238E27FC236}">
                <a16:creationId xmlns:a16="http://schemas.microsoft.com/office/drawing/2014/main" id="{ECF253F7-17DB-0F4D-6E45-6C21BF957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756" y="1971013"/>
            <a:ext cx="5213929" cy="339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717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9E5-9C2E-631D-79FE-C8FE082DAD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084" y="2115600"/>
            <a:ext cx="2683606" cy="3172017"/>
          </a:xfrm>
          <a:prstGeom prst="rect">
            <a:avLst/>
          </a:prstGeom>
          <a:noFill/>
          <a:ln>
            <a:solidFill>
              <a:schemeClr val="tx1"/>
            </a:solidFill>
          </a:ln>
        </p:spPr>
      </p:pic>
      <p:pic>
        <p:nvPicPr>
          <p:cNvPr id="6" name="Picture 5">
            <a:extLst>
              <a:ext uri="{FF2B5EF4-FFF2-40B4-BE49-F238E27FC236}">
                <a16:creationId xmlns:a16="http://schemas.microsoft.com/office/drawing/2014/main" id="{D94EA26A-A28A-CBE9-A509-014104DA66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1256" y="2758288"/>
            <a:ext cx="5029200" cy="2165350"/>
          </a:xfrm>
          <a:prstGeom prst="rect">
            <a:avLst/>
          </a:prstGeom>
          <a:noFill/>
          <a:ln>
            <a:solidFill>
              <a:schemeClr val="tx1"/>
            </a:solidFill>
          </a:ln>
        </p:spPr>
      </p:pic>
      <p:sp>
        <p:nvSpPr>
          <p:cNvPr id="7" name="TextBox 6">
            <a:extLst>
              <a:ext uri="{FF2B5EF4-FFF2-40B4-BE49-F238E27FC236}">
                <a16:creationId xmlns:a16="http://schemas.microsoft.com/office/drawing/2014/main" id="{55575CA1-8353-D87D-9B77-BDF1A948C1F9}"/>
              </a:ext>
            </a:extLst>
          </p:cNvPr>
          <p:cNvSpPr txBox="1"/>
          <p:nvPr/>
        </p:nvSpPr>
        <p:spPr>
          <a:xfrm>
            <a:off x="736680" y="444782"/>
            <a:ext cx="6761399"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9" name="TextBox 8">
            <a:extLst>
              <a:ext uri="{FF2B5EF4-FFF2-40B4-BE49-F238E27FC236}">
                <a16:creationId xmlns:a16="http://schemas.microsoft.com/office/drawing/2014/main" id="{567D2B4A-C78C-D0DC-B2A2-25BD648D716A}"/>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Advanced Trucking Manufacturing Technologies</a:t>
            </a:r>
            <a:endParaRPr lang="en-PK" dirty="0">
              <a:solidFill>
                <a:schemeClr val="bg1"/>
              </a:solidFill>
              <a:highlight>
                <a:srgbClr val="000080"/>
              </a:highlight>
            </a:endParaRPr>
          </a:p>
        </p:txBody>
      </p:sp>
      <p:sp>
        <p:nvSpPr>
          <p:cNvPr id="14" name="TextBox 13">
            <a:extLst>
              <a:ext uri="{FF2B5EF4-FFF2-40B4-BE49-F238E27FC236}">
                <a16:creationId xmlns:a16="http://schemas.microsoft.com/office/drawing/2014/main" id="{5A5A0580-2782-6E19-D291-2A8110BC2CAC}"/>
              </a:ext>
            </a:extLst>
          </p:cNvPr>
          <p:cNvSpPr txBox="1"/>
          <p:nvPr/>
        </p:nvSpPr>
        <p:spPr>
          <a:xfrm>
            <a:off x="122572" y="5398346"/>
            <a:ext cx="2842209" cy="738664"/>
          </a:xfrm>
          <a:prstGeom prst="rect">
            <a:avLst/>
          </a:prstGeom>
          <a:noFill/>
        </p:spPr>
        <p:txBody>
          <a:bodyPr wrap="square" rtlCol="0">
            <a:spAutoFit/>
          </a:bodyPr>
          <a:lstStyle>
            <a:defPPr marR="0" lvl="0" algn="l" rtl="0">
              <a:lnSpc>
                <a:spcPct val="100000"/>
              </a:lnSpc>
              <a:spcBef>
                <a:spcPts val="0"/>
              </a:spcBef>
              <a:spcAft>
                <a:spcPts val="0"/>
              </a:spcAft>
            </a:defPPr>
            <a:lvl1pPr>
              <a:defRPr sz="1400"/>
            </a:lvl1pPr>
            <a:lvl3pPr algn="ctr">
              <a:defRPr sz="1400" b="1"/>
            </a:lvl3pPr>
          </a:lstStyle>
          <a:p>
            <a:pPr algn="ctr"/>
            <a:r>
              <a:rPr lang="en-US" b="1" dirty="0"/>
              <a:t>Vehicle Profile Improvement I </a:t>
            </a:r>
          </a:p>
          <a:p>
            <a:pPr algn="ctr"/>
            <a:r>
              <a:rPr lang="en-US" dirty="0"/>
              <a:t>Cabin Top Deflector, Sloping Hood, and Cabin Side Flares</a:t>
            </a:r>
          </a:p>
        </p:txBody>
      </p:sp>
      <p:sp>
        <p:nvSpPr>
          <p:cNvPr id="16" name="TextBox 15">
            <a:extLst>
              <a:ext uri="{FF2B5EF4-FFF2-40B4-BE49-F238E27FC236}">
                <a16:creationId xmlns:a16="http://schemas.microsoft.com/office/drawing/2014/main" id="{E6BC3420-62B2-0B99-D77F-2927947A96B3}"/>
              </a:ext>
            </a:extLst>
          </p:cNvPr>
          <p:cNvSpPr txBox="1"/>
          <p:nvPr/>
        </p:nvSpPr>
        <p:spPr>
          <a:xfrm>
            <a:off x="4318905" y="5087757"/>
            <a:ext cx="3374716" cy="954107"/>
          </a:xfrm>
          <a:prstGeom prst="rect">
            <a:avLst/>
          </a:prstGeom>
          <a:noFill/>
        </p:spPr>
        <p:txBody>
          <a:bodyPr wrap="square" rtlCol="0">
            <a:spAutoFit/>
          </a:bodyPr>
          <a:lstStyle/>
          <a:p>
            <a:pPr lvl="2" algn="ctr"/>
            <a:r>
              <a:rPr lang="en-US" sz="1400" b="1" dirty="0"/>
              <a:t>Vehicle Profile Improvement II</a:t>
            </a:r>
          </a:p>
          <a:p>
            <a:pPr lvl="2" algn="ctr"/>
            <a:r>
              <a:rPr lang="en-US" sz="1400" dirty="0"/>
              <a:t>Closing and Covering of Gap between Cabin and Trailer</a:t>
            </a:r>
            <a:endParaRPr lang="en-PK" sz="1400" dirty="0"/>
          </a:p>
          <a:p>
            <a:endParaRPr lang="en-PK" sz="1400" dirty="0"/>
          </a:p>
        </p:txBody>
      </p:sp>
      <p:pic>
        <p:nvPicPr>
          <p:cNvPr id="17" name="Picture 16">
            <a:extLst>
              <a:ext uri="{FF2B5EF4-FFF2-40B4-BE49-F238E27FC236}">
                <a16:creationId xmlns:a16="http://schemas.microsoft.com/office/drawing/2014/main" id="{B51A4A06-81C9-F5D5-A786-71E2A650A1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9055" y="2912036"/>
            <a:ext cx="3297861" cy="1736734"/>
          </a:xfrm>
          <a:prstGeom prst="rect">
            <a:avLst/>
          </a:prstGeom>
          <a:noFill/>
        </p:spPr>
      </p:pic>
      <p:sp>
        <p:nvSpPr>
          <p:cNvPr id="19" name="TextBox 18">
            <a:extLst>
              <a:ext uri="{FF2B5EF4-FFF2-40B4-BE49-F238E27FC236}">
                <a16:creationId xmlns:a16="http://schemas.microsoft.com/office/drawing/2014/main" id="{D50A6073-117C-1211-6E17-4837D3CE265D}"/>
              </a:ext>
            </a:extLst>
          </p:cNvPr>
          <p:cNvSpPr txBox="1"/>
          <p:nvPr/>
        </p:nvSpPr>
        <p:spPr>
          <a:xfrm>
            <a:off x="8757050" y="4769749"/>
            <a:ext cx="3400677" cy="307777"/>
          </a:xfrm>
          <a:prstGeom prst="rect">
            <a:avLst/>
          </a:prstGeom>
          <a:noFill/>
        </p:spPr>
        <p:txBody>
          <a:bodyPr wrap="square" rtlCol="0">
            <a:spAutoFit/>
          </a:bodyPr>
          <a:lstStyle>
            <a:defPPr marR="0" lvl="0" algn="l" rtl="0">
              <a:lnSpc>
                <a:spcPct val="100000"/>
              </a:lnSpc>
              <a:spcBef>
                <a:spcPts val="0"/>
              </a:spcBef>
              <a:spcAft>
                <a:spcPts val="0"/>
              </a:spcAft>
            </a:defPPr>
            <a:lvl1pPr>
              <a:defRPr sz="1400"/>
            </a:lvl1pPr>
            <a:lvl3pPr algn="ctr">
              <a:defRPr sz="1400" b="1"/>
            </a:lvl3pPr>
          </a:lstStyle>
          <a:p>
            <a:pPr lvl="2"/>
            <a:r>
              <a:rPr lang="en-US" dirty="0"/>
              <a:t>Automatic Tires Inflation Systems</a:t>
            </a:r>
            <a:endParaRPr lang="en-PK" dirty="0"/>
          </a:p>
        </p:txBody>
      </p:sp>
    </p:spTree>
    <p:extLst>
      <p:ext uri="{BB962C8B-B14F-4D97-AF65-F5344CB8AC3E}">
        <p14:creationId xmlns:p14="http://schemas.microsoft.com/office/powerpoint/2010/main" val="1650407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6BD1B1-CF7B-3B75-D234-C51B93F56148}"/>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3" name="TextBox 2">
            <a:extLst>
              <a:ext uri="{FF2B5EF4-FFF2-40B4-BE49-F238E27FC236}">
                <a16:creationId xmlns:a16="http://schemas.microsoft.com/office/drawing/2014/main" id="{3C477DDE-179C-9C63-C8D4-C33A904BA85A}"/>
              </a:ext>
            </a:extLst>
          </p:cNvPr>
          <p:cNvSpPr txBox="1"/>
          <p:nvPr/>
        </p:nvSpPr>
        <p:spPr>
          <a:xfrm>
            <a:off x="736681" y="5490151"/>
            <a:ext cx="10287000" cy="1081322"/>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Reduction in vehicle fuel energy requirements</a:t>
            </a:r>
          </a:p>
          <a:p>
            <a:r>
              <a:rPr lang="en-US" dirty="0"/>
              <a:t>This system reduces energy use for an individual truck by 3.9% to 4.8%</a:t>
            </a:r>
          </a:p>
          <a:p>
            <a:r>
              <a:rPr lang="en-US" dirty="0"/>
              <a:t>Suitable for combination trucks that have van trailers</a:t>
            </a:r>
            <a:endParaRPr lang="en-PK" dirty="0"/>
          </a:p>
        </p:txBody>
      </p:sp>
      <p:sp>
        <p:nvSpPr>
          <p:cNvPr id="5" name="TextBox 4">
            <a:extLst>
              <a:ext uri="{FF2B5EF4-FFF2-40B4-BE49-F238E27FC236}">
                <a16:creationId xmlns:a16="http://schemas.microsoft.com/office/drawing/2014/main" id="{6E193A6F-EE91-1615-BE35-7ECCAD89F3E7}"/>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Pneumatic Aerodynamic Drag Reduction</a:t>
            </a:r>
            <a:endParaRPr lang="en-PK" dirty="0">
              <a:solidFill>
                <a:schemeClr val="bg1"/>
              </a:solidFill>
              <a:highlight>
                <a:srgbClr val="000080"/>
              </a:highlight>
            </a:endParaRPr>
          </a:p>
        </p:txBody>
      </p:sp>
      <p:pic>
        <p:nvPicPr>
          <p:cNvPr id="10" name="Picture 9">
            <a:extLst>
              <a:ext uri="{FF2B5EF4-FFF2-40B4-BE49-F238E27FC236}">
                <a16:creationId xmlns:a16="http://schemas.microsoft.com/office/drawing/2014/main" id="{106AB55D-F980-5077-F074-5BCB8722D7F6}"/>
              </a:ext>
            </a:extLst>
          </p:cNvPr>
          <p:cNvPicPr>
            <a:picLocks noChangeAspect="1"/>
          </p:cNvPicPr>
          <p:nvPr/>
        </p:nvPicPr>
        <p:blipFill>
          <a:blip r:embed="rId2"/>
          <a:stretch>
            <a:fillRect/>
          </a:stretch>
        </p:blipFill>
        <p:spPr>
          <a:xfrm>
            <a:off x="643467" y="2416385"/>
            <a:ext cx="5294716" cy="2025228"/>
          </a:xfrm>
          <a:prstGeom prst="rect">
            <a:avLst/>
          </a:prstGeom>
        </p:spPr>
      </p:pic>
      <p:pic>
        <p:nvPicPr>
          <p:cNvPr id="11" name="Picture 10">
            <a:extLst>
              <a:ext uri="{FF2B5EF4-FFF2-40B4-BE49-F238E27FC236}">
                <a16:creationId xmlns:a16="http://schemas.microsoft.com/office/drawing/2014/main" id="{1BCD8647-DA63-0DE3-33D8-4203A4FAF34F}"/>
              </a:ext>
            </a:extLst>
          </p:cNvPr>
          <p:cNvPicPr>
            <a:picLocks noChangeAspect="1"/>
          </p:cNvPicPr>
          <p:nvPr/>
        </p:nvPicPr>
        <p:blipFill>
          <a:blip r:embed="rId3"/>
          <a:stretch>
            <a:fillRect/>
          </a:stretch>
        </p:blipFill>
        <p:spPr>
          <a:xfrm>
            <a:off x="6253817" y="1747928"/>
            <a:ext cx="5294715" cy="3362144"/>
          </a:xfrm>
          <a:prstGeom prst="rect">
            <a:avLst/>
          </a:prstGeom>
        </p:spPr>
      </p:pic>
    </p:spTree>
    <p:extLst>
      <p:ext uri="{BB962C8B-B14F-4D97-AF65-F5344CB8AC3E}">
        <p14:creationId xmlns:p14="http://schemas.microsoft.com/office/powerpoint/2010/main" val="3337720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09258-5E83-5A90-15C3-948BE1D0B31B}"/>
              </a:ext>
            </a:extLst>
          </p:cNvPr>
          <p:cNvPicPr>
            <a:picLocks noChangeAspect="1"/>
          </p:cNvPicPr>
          <p:nvPr/>
        </p:nvPicPr>
        <p:blipFill rotWithShape="1">
          <a:blip r:embed="rId2"/>
          <a:srcRect l="10148" r="12513" b="20489"/>
          <a:stretch/>
        </p:blipFill>
        <p:spPr>
          <a:xfrm>
            <a:off x="2049149" y="2075884"/>
            <a:ext cx="3996051" cy="3054113"/>
          </a:xfrm>
          <a:prstGeom prst="rect">
            <a:avLst/>
          </a:prstGeom>
        </p:spPr>
      </p:pic>
      <p:sp>
        <p:nvSpPr>
          <p:cNvPr id="5" name="TextBox 4">
            <a:extLst>
              <a:ext uri="{FF2B5EF4-FFF2-40B4-BE49-F238E27FC236}">
                <a16:creationId xmlns:a16="http://schemas.microsoft.com/office/drawing/2014/main" id="{E6BB4C4A-CA20-6BCC-95AC-8A72F41858DE}"/>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2" name="TextBox 1">
            <a:extLst>
              <a:ext uri="{FF2B5EF4-FFF2-40B4-BE49-F238E27FC236}">
                <a16:creationId xmlns:a16="http://schemas.microsoft.com/office/drawing/2014/main" id="{F0CA0F02-2780-E408-73A9-9123EBE197E0}"/>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Weight and Accessory Load Reduction</a:t>
            </a:r>
            <a:endParaRPr lang="en-PK" dirty="0">
              <a:solidFill>
                <a:schemeClr val="bg1"/>
              </a:solidFill>
              <a:highlight>
                <a:srgbClr val="000080"/>
              </a:highlight>
            </a:endParaRPr>
          </a:p>
        </p:txBody>
      </p:sp>
      <p:pic>
        <p:nvPicPr>
          <p:cNvPr id="3074" name="Picture 2" descr="Truck art from Pakistan – Zahra's Blog + Brown Lady Art Collective">
            <a:extLst>
              <a:ext uri="{FF2B5EF4-FFF2-40B4-BE49-F238E27FC236}">
                <a16:creationId xmlns:a16="http://schemas.microsoft.com/office/drawing/2014/main" id="{78935CB5-E1A7-D679-EBA9-C00282BB3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532" y="1364322"/>
            <a:ext cx="3262473" cy="3952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71974F-AF13-7E94-D851-57A80CC09F43}"/>
              </a:ext>
            </a:extLst>
          </p:cNvPr>
          <p:cNvSpPr txBox="1"/>
          <p:nvPr/>
        </p:nvSpPr>
        <p:spPr>
          <a:xfrm>
            <a:off x="876381" y="5352042"/>
            <a:ext cx="10052055" cy="1081322"/>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Reducing the truck weight can be very effective</a:t>
            </a:r>
          </a:p>
          <a:p>
            <a:r>
              <a:rPr lang="en-US" dirty="0"/>
              <a:t>Fuel savings of 3.5% to 4% for a 10% weight reduction in trucks. Other studies have found that a </a:t>
            </a:r>
          </a:p>
          <a:p>
            <a:r>
              <a:rPr lang="en-US" dirty="0"/>
              <a:t>Research - 4% reduction of weight by lightweight material substitution could offer energy savings of up to 4%.</a:t>
            </a:r>
            <a:endParaRPr lang="en-PK" dirty="0"/>
          </a:p>
        </p:txBody>
      </p:sp>
    </p:spTree>
    <p:extLst>
      <p:ext uri="{BB962C8B-B14F-4D97-AF65-F5344CB8AC3E}">
        <p14:creationId xmlns:p14="http://schemas.microsoft.com/office/powerpoint/2010/main" val="2058237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ED10C-BDFA-03F9-5AFE-5AD7E58980D6}"/>
              </a:ext>
            </a:extLst>
          </p:cNvPr>
          <p:cNvPicPr>
            <a:picLocks noChangeAspect="1"/>
          </p:cNvPicPr>
          <p:nvPr/>
        </p:nvPicPr>
        <p:blipFill rotWithShape="1">
          <a:blip r:embed="rId2"/>
          <a:srcRect l="10825" r="8889" b="17478"/>
          <a:stretch/>
        </p:blipFill>
        <p:spPr>
          <a:xfrm>
            <a:off x="1397373" y="1869611"/>
            <a:ext cx="4709818" cy="3674949"/>
          </a:xfrm>
          <a:prstGeom prst="rect">
            <a:avLst/>
          </a:prstGeom>
        </p:spPr>
      </p:pic>
      <p:sp>
        <p:nvSpPr>
          <p:cNvPr id="3" name="TextBox 2">
            <a:extLst>
              <a:ext uri="{FF2B5EF4-FFF2-40B4-BE49-F238E27FC236}">
                <a16:creationId xmlns:a16="http://schemas.microsoft.com/office/drawing/2014/main" id="{4160155A-20A8-3F74-B6D3-5C6745E4A9E4}"/>
              </a:ext>
            </a:extLst>
          </p:cNvPr>
          <p:cNvSpPr txBox="1"/>
          <p:nvPr/>
        </p:nvSpPr>
        <p:spPr>
          <a:xfrm>
            <a:off x="1002984" y="5834405"/>
            <a:ext cx="10287000" cy="379656"/>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pPr marL="0" indent="0">
              <a:buNone/>
            </a:pPr>
            <a:r>
              <a:rPr lang="en-US" dirty="0"/>
              <a:t>Improvement in engine technology to reduce fuel consumption and exhaust emissions</a:t>
            </a:r>
            <a:endParaRPr lang="en-PK" dirty="0"/>
          </a:p>
        </p:txBody>
      </p:sp>
      <p:sp>
        <p:nvSpPr>
          <p:cNvPr id="5" name="TextBox 4">
            <a:extLst>
              <a:ext uri="{FF2B5EF4-FFF2-40B4-BE49-F238E27FC236}">
                <a16:creationId xmlns:a16="http://schemas.microsoft.com/office/drawing/2014/main" id="{B9A155BE-4117-3B32-6775-967E75C27107}"/>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pic>
        <p:nvPicPr>
          <p:cNvPr id="6" name="Picture 5">
            <a:extLst>
              <a:ext uri="{FF2B5EF4-FFF2-40B4-BE49-F238E27FC236}">
                <a16:creationId xmlns:a16="http://schemas.microsoft.com/office/drawing/2014/main" id="{7E2EEE71-7BC9-F4AE-8DC4-CB6B964D58D6}"/>
              </a:ext>
            </a:extLst>
          </p:cNvPr>
          <p:cNvPicPr>
            <a:picLocks noChangeAspect="1"/>
          </p:cNvPicPr>
          <p:nvPr/>
        </p:nvPicPr>
        <p:blipFill>
          <a:blip r:embed="rId3"/>
          <a:stretch>
            <a:fillRect/>
          </a:stretch>
        </p:blipFill>
        <p:spPr>
          <a:xfrm>
            <a:off x="6294831" y="1869611"/>
            <a:ext cx="4829531" cy="3674949"/>
          </a:xfrm>
          <a:prstGeom prst="rect">
            <a:avLst/>
          </a:prstGeom>
        </p:spPr>
      </p:pic>
      <p:sp>
        <p:nvSpPr>
          <p:cNvPr id="8" name="TextBox 7">
            <a:extLst>
              <a:ext uri="{FF2B5EF4-FFF2-40B4-BE49-F238E27FC236}">
                <a16:creationId xmlns:a16="http://schemas.microsoft.com/office/drawing/2014/main" id="{D64DDF4E-3ADC-0B38-4AFA-C5CAF841FD57}"/>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Advanced Transmission</a:t>
            </a:r>
          </a:p>
        </p:txBody>
      </p:sp>
    </p:spTree>
    <p:extLst>
      <p:ext uri="{BB962C8B-B14F-4D97-AF65-F5344CB8AC3E}">
        <p14:creationId xmlns:p14="http://schemas.microsoft.com/office/powerpoint/2010/main" val="39315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37">
            <a:extLst>
              <a:ext uri="{FF2B5EF4-FFF2-40B4-BE49-F238E27FC236}">
                <a16:creationId xmlns:a16="http://schemas.microsoft.com/office/drawing/2014/main" id="{FC7628A6-D6A0-85C6-AB2D-82FC8974D1A3}"/>
              </a:ext>
            </a:extLst>
          </p:cNvPr>
          <p:cNvSpPr txBox="1">
            <a:spLocks/>
          </p:cNvSpPr>
          <p:nvPr/>
        </p:nvSpPr>
        <p:spPr>
          <a:xfrm>
            <a:off x="1002984" y="421550"/>
            <a:ext cx="9969816" cy="861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a:buClr>
                <a:schemeClr val="dk1"/>
              </a:buClr>
              <a:buSzPts val="3000"/>
              <a:buFont typeface="Staatliches"/>
              <a:buNone/>
              <a:defRPr sz="3600" b="1">
                <a:solidFill>
                  <a:schemeClr val="dk1"/>
                </a:solidFill>
                <a:latin typeface="Staatliches"/>
                <a:ea typeface="Staatliches"/>
                <a:cs typeface="Staatliches"/>
                <a:sym typeface="Staatliches"/>
              </a:defRPr>
            </a:lvl1pPr>
            <a:lvl2pPr>
              <a:buClr>
                <a:schemeClr val="dk1"/>
              </a:buClr>
              <a:buSzPts val="3000"/>
              <a:buFont typeface="Staatliches"/>
              <a:buNone/>
              <a:defRPr sz="3000">
                <a:solidFill>
                  <a:schemeClr val="dk1"/>
                </a:solidFill>
                <a:latin typeface="Staatliches"/>
                <a:ea typeface="Staatliches"/>
                <a:cs typeface="Staatliches"/>
                <a:sym typeface="Staatliches"/>
              </a:defRPr>
            </a:lvl2pPr>
            <a:lvl3pPr>
              <a:buClr>
                <a:schemeClr val="dk1"/>
              </a:buClr>
              <a:buSzPts val="3000"/>
              <a:buFont typeface="Staatliches"/>
              <a:buNone/>
              <a:defRPr sz="3000">
                <a:solidFill>
                  <a:schemeClr val="dk1"/>
                </a:solidFill>
                <a:latin typeface="Staatliches"/>
                <a:ea typeface="Staatliches"/>
                <a:cs typeface="Staatliches"/>
                <a:sym typeface="Staatliches"/>
              </a:defRPr>
            </a:lvl3pPr>
            <a:lvl4pPr>
              <a:buClr>
                <a:schemeClr val="dk1"/>
              </a:buClr>
              <a:buSzPts val="3000"/>
              <a:buFont typeface="Staatliches"/>
              <a:buNone/>
              <a:defRPr sz="3000">
                <a:solidFill>
                  <a:schemeClr val="dk1"/>
                </a:solidFill>
                <a:latin typeface="Staatliches"/>
                <a:ea typeface="Staatliches"/>
                <a:cs typeface="Staatliches"/>
                <a:sym typeface="Staatliches"/>
              </a:defRPr>
            </a:lvl4pPr>
            <a:lvl5pPr>
              <a:buClr>
                <a:schemeClr val="dk1"/>
              </a:buClr>
              <a:buSzPts val="3000"/>
              <a:buFont typeface="Staatliches"/>
              <a:buNone/>
              <a:defRPr sz="3000">
                <a:solidFill>
                  <a:schemeClr val="dk1"/>
                </a:solidFill>
                <a:latin typeface="Staatliches"/>
                <a:ea typeface="Staatliches"/>
                <a:cs typeface="Staatliches"/>
                <a:sym typeface="Staatliches"/>
              </a:defRPr>
            </a:lvl5pPr>
            <a:lvl6pPr>
              <a:buClr>
                <a:schemeClr val="dk1"/>
              </a:buClr>
              <a:buSzPts val="3000"/>
              <a:buFont typeface="Staatliches"/>
              <a:buNone/>
              <a:defRPr sz="3000">
                <a:solidFill>
                  <a:schemeClr val="dk1"/>
                </a:solidFill>
                <a:latin typeface="Staatliches"/>
                <a:ea typeface="Staatliches"/>
                <a:cs typeface="Staatliches"/>
                <a:sym typeface="Staatliches"/>
              </a:defRPr>
            </a:lvl6pPr>
            <a:lvl7pPr>
              <a:buClr>
                <a:schemeClr val="dk1"/>
              </a:buClr>
              <a:buSzPts val="3000"/>
              <a:buFont typeface="Staatliches"/>
              <a:buNone/>
              <a:defRPr sz="3000">
                <a:solidFill>
                  <a:schemeClr val="dk1"/>
                </a:solidFill>
                <a:latin typeface="Staatliches"/>
                <a:ea typeface="Staatliches"/>
                <a:cs typeface="Staatliches"/>
                <a:sym typeface="Staatliches"/>
              </a:defRPr>
            </a:lvl7pPr>
            <a:lvl8pPr>
              <a:buClr>
                <a:schemeClr val="dk1"/>
              </a:buClr>
              <a:buSzPts val="3000"/>
              <a:buFont typeface="Staatliches"/>
              <a:buNone/>
              <a:defRPr sz="3000">
                <a:solidFill>
                  <a:schemeClr val="dk1"/>
                </a:solidFill>
                <a:latin typeface="Staatliches"/>
                <a:ea typeface="Staatliches"/>
                <a:cs typeface="Staatliches"/>
                <a:sym typeface="Staatliches"/>
              </a:defRPr>
            </a:lvl8pPr>
            <a:lvl9pPr>
              <a:buClr>
                <a:schemeClr val="dk1"/>
              </a:buClr>
              <a:buSzPts val="3000"/>
              <a:buFont typeface="Staatliches"/>
              <a:buNone/>
              <a:defRPr sz="3000">
                <a:solidFill>
                  <a:schemeClr val="dk1"/>
                </a:solidFill>
                <a:latin typeface="Staatliches"/>
                <a:ea typeface="Staatliches"/>
                <a:cs typeface="Staatliches"/>
                <a:sym typeface="Staatliches"/>
              </a:defRPr>
            </a:lvl9pPr>
          </a:lstStyle>
          <a:p>
            <a:r>
              <a:rPr lang="en-US" dirty="0"/>
              <a:t>EXISITING PRACTICES IN TRUCKING SECTOR OF PAKISTAN </a:t>
            </a:r>
            <a:r>
              <a:rPr lang="en-US" sz="3600" b="0" dirty="0">
                <a:latin typeface="Rockwell Condensed" panose="02060603050405020104" pitchFamily="18" charset="0"/>
              </a:rPr>
              <a:t>(cont.)</a:t>
            </a:r>
            <a:endParaRPr lang="en-US" b="0" dirty="0">
              <a:latin typeface="Rockwell Condensed" panose="02060603050405020104" pitchFamily="18" charset="0"/>
            </a:endParaRPr>
          </a:p>
        </p:txBody>
      </p:sp>
      <p:sp>
        <p:nvSpPr>
          <p:cNvPr id="11" name="TextBox 10">
            <a:extLst>
              <a:ext uri="{FF2B5EF4-FFF2-40B4-BE49-F238E27FC236}">
                <a16:creationId xmlns:a16="http://schemas.microsoft.com/office/drawing/2014/main" id="{AF0155B5-8674-743D-980A-237CA97432A6}"/>
              </a:ext>
            </a:extLst>
          </p:cNvPr>
          <p:cNvSpPr txBox="1"/>
          <p:nvPr/>
        </p:nvSpPr>
        <p:spPr>
          <a:xfrm>
            <a:off x="1002984" y="5834405"/>
            <a:ext cx="10287000" cy="666977"/>
          </a:xfrm>
          <a:prstGeom prst="rect">
            <a:avLst/>
          </a:prstGeom>
          <a:noFill/>
        </p:spPr>
        <p:txBody>
          <a:bodyPr wrap="square" rtlCol="0">
            <a:spAutoFit/>
          </a:bodyPr>
          <a:lstStyle/>
          <a:p>
            <a:pPr algn="just"/>
            <a:r>
              <a:rPr lang="en-US" dirty="0">
                <a:latin typeface="Varela Round" panose="00000500000000000000" pitchFamily="2" charset="-79"/>
                <a:cs typeface="Varela Round" panose="00000500000000000000" pitchFamily="2" charset="-79"/>
              </a:rPr>
              <a:t>According to an estimate, about 30% of the rigid trucks are loaded while 40% of articulated (4,5 and 6 axle) trucks are overloaded.</a:t>
            </a:r>
            <a:endParaRPr lang="en-PK" dirty="0">
              <a:latin typeface="Varela Round" panose="00000500000000000000" pitchFamily="2" charset="-79"/>
              <a:cs typeface="Varela Round" panose="00000500000000000000" pitchFamily="2" charset="-79"/>
            </a:endParaRPr>
          </a:p>
        </p:txBody>
      </p:sp>
      <p:pic>
        <p:nvPicPr>
          <p:cNvPr id="2" name="Picture 1">
            <a:extLst>
              <a:ext uri="{FF2B5EF4-FFF2-40B4-BE49-F238E27FC236}">
                <a16:creationId xmlns:a16="http://schemas.microsoft.com/office/drawing/2014/main" id="{726DBC1C-2666-E10E-D8FB-A996C9578E3A}"/>
              </a:ext>
            </a:extLst>
          </p:cNvPr>
          <p:cNvPicPr>
            <a:picLocks noChangeAspect="1"/>
          </p:cNvPicPr>
          <p:nvPr/>
        </p:nvPicPr>
        <p:blipFill>
          <a:blip r:embed="rId2"/>
          <a:stretch>
            <a:fillRect/>
          </a:stretch>
        </p:blipFill>
        <p:spPr>
          <a:xfrm>
            <a:off x="1861245" y="1349825"/>
            <a:ext cx="8253294" cy="4642478"/>
          </a:xfrm>
          <a:prstGeom prst="rect">
            <a:avLst/>
          </a:prstGeom>
        </p:spPr>
      </p:pic>
    </p:spTree>
    <p:extLst>
      <p:ext uri="{BB962C8B-B14F-4D97-AF65-F5344CB8AC3E}">
        <p14:creationId xmlns:p14="http://schemas.microsoft.com/office/powerpoint/2010/main" val="14495327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F99433-DD7C-FA67-1F9D-83C11D8948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0892" y="1153995"/>
            <a:ext cx="4236720" cy="2651760"/>
          </a:xfrm>
          <a:prstGeom prst="rect">
            <a:avLst/>
          </a:prstGeom>
          <a:noFill/>
          <a:ln>
            <a:solidFill>
              <a:schemeClr val="tx1"/>
            </a:solidFill>
          </a:ln>
        </p:spPr>
      </p:pic>
      <p:pic>
        <p:nvPicPr>
          <p:cNvPr id="8" name="Picture 7">
            <a:extLst>
              <a:ext uri="{FF2B5EF4-FFF2-40B4-BE49-F238E27FC236}">
                <a16:creationId xmlns:a16="http://schemas.microsoft.com/office/drawing/2014/main" id="{6B9A5098-5F24-A366-62F0-AF5C3ED5D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5162" y="3989794"/>
            <a:ext cx="4362450" cy="2651760"/>
          </a:xfrm>
          <a:prstGeom prst="rect">
            <a:avLst/>
          </a:prstGeom>
          <a:noFill/>
          <a:ln>
            <a:solidFill>
              <a:schemeClr val="tx1"/>
            </a:solidFill>
          </a:ln>
        </p:spPr>
      </p:pic>
      <p:sp>
        <p:nvSpPr>
          <p:cNvPr id="7" name="TextBox 6">
            <a:extLst>
              <a:ext uri="{FF2B5EF4-FFF2-40B4-BE49-F238E27FC236}">
                <a16:creationId xmlns:a16="http://schemas.microsoft.com/office/drawing/2014/main" id="{26F819B8-F4A1-9E2D-CBFA-F786A0E85886}"/>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9" name="TextBox 8">
            <a:extLst>
              <a:ext uri="{FF2B5EF4-FFF2-40B4-BE49-F238E27FC236}">
                <a16:creationId xmlns:a16="http://schemas.microsoft.com/office/drawing/2014/main" id="{B19C1C2B-1A57-766C-6245-0A0DCC61FF93}"/>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Hybrid Trucks</a:t>
            </a:r>
          </a:p>
        </p:txBody>
      </p:sp>
      <p:sp>
        <p:nvSpPr>
          <p:cNvPr id="11" name="TextBox 10">
            <a:extLst>
              <a:ext uri="{FF2B5EF4-FFF2-40B4-BE49-F238E27FC236}">
                <a16:creationId xmlns:a16="http://schemas.microsoft.com/office/drawing/2014/main" id="{81790D32-6E40-DF68-CA02-AE508EDE2847}"/>
              </a:ext>
            </a:extLst>
          </p:cNvPr>
          <p:cNvSpPr txBox="1"/>
          <p:nvPr/>
        </p:nvSpPr>
        <p:spPr>
          <a:xfrm>
            <a:off x="335944" y="4959854"/>
            <a:ext cx="7003110" cy="577081"/>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dirty="0"/>
              <a:t>Medium-duty trucks in local service (e.g., delivery) can reduce energy use by 41.5%. </a:t>
            </a:r>
            <a:endParaRPr lang="en-PK" dirty="0"/>
          </a:p>
        </p:txBody>
      </p:sp>
      <p:pic>
        <p:nvPicPr>
          <p:cNvPr id="7170" name="Picture 2" descr="UPS Tevva trucks">
            <a:extLst>
              <a:ext uri="{FF2B5EF4-FFF2-40B4-BE49-F238E27FC236}">
                <a16:creationId xmlns:a16="http://schemas.microsoft.com/office/drawing/2014/main" id="{2E77CF50-3DAF-777A-13A0-A63C45F5F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279" y="1896696"/>
            <a:ext cx="4236721" cy="282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5282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08EE6-C842-45FE-50D7-5DF30F3AD332}"/>
              </a:ext>
            </a:extLst>
          </p:cNvPr>
          <p:cNvPicPr>
            <a:picLocks noChangeAspect="1"/>
          </p:cNvPicPr>
          <p:nvPr/>
        </p:nvPicPr>
        <p:blipFill rotWithShape="1">
          <a:blip r:embed="rId2"/>
          <a:srcRect l="6315" t="1076" r="7650" b="18470"/>
          <a:stretch/>
        </p:blipFill>
        <p:spPr>
          <a:xfrm>
            <a:off x="3310037" y="1805336"/>
            <a:ext cx="5286375" cy="3903785"/>
          </a:xfrm>
          <a:prstGeom prst="rect">
            <a:avLst/>
          </a:prstGeom>
        </p:spPr>
      </p:pic>
      <p:sp>
        <p:nvSpPr>
          <p:cNvPr id="2" name="TextBox 1">
            <a:extLst>
              <a:ext uri="{FF2B5EF4-FFF2-40B4-BE49-F238E27FC236}">
                <a16:creationId xmlns:a16="http://schemas.microsoft.com/office/drawing/2014/main" id="{10CA6187-E9F1-DFEE-ABCB-4E3D229726B1}"/>
              </a:ext>
            </a:extLst>
          </p:cNvPr>
          <p:cNvSpPr txBox="1"/>
          <p:nvPr/>
        </p:nvSpPr>
        <p:spPr>
          <a:xfrm>
            <a:off x="1002984" y="5834405"/>
            <a:ext cx="10287000" cy="379656"/>
          </a:xfrm>
          <a:prstGeom prst="rect">
            <a:avLst/>
          </a:prstGeom>
          <a:noFill/>
        </p:spPr>
        <p:txBody>
          <a:bodyPr wrap="square" rtlCol="0">
            <a:spAutoFit/>
          </a:bodyPr>
          <a:lstStyle/>
          <a:p>
            <a:r>
              <a:rPr lang="en-US" dirty="0">
                <a:latin typeface="Varela Round" panose="00000500000000000000" pitchFamily="2" charset="-79"/>
                <a:cs typeface="Varela Round" panose="00000500000000000000" pitchFamily="2" charset="-79"/>
              </a:rPr>
              <a:t>Proper maintenance and fitness certification</a:t>
            </a:r>
            <a:endParaRPr lang="en-PK" dirty="0">
              <a:latin typeface="Varela Round" panose="00000500000000000000" pitchFamily="2" charset="-79"/>
              <a:cs typeface="Varela Round" panose="00000500000000000000" pitchFamily="2" charset="-79"/>
            </a:endParaRPr>
          </a:p>
        </p:txBody>
      </p:sp>
      <p:sp>
        <p:nvSpPr>
          <p:cNvPr id="3" name="TextBox 2">
            <a:extLst>
              <a:ext uri="{FF2B5EF4-FFF2-40B4-BE49-F238E27FC236}">
                <a16:creationId xmlns:a16="http://schemas.microsoft.com/office/drawing/2014/main" id="{21EFE428-B869-FF6C-82DD-14F0D3D66D4C}"/>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5" name="TextBox 4">
            <a:extLst>
              <a:ext uri="{FF2B5EF4-FFF2-40B4-BE49-F238E27FC236}">
                <a16:creationId xmlns:a16="http://schemas.microsoft.com/office/drawing/2014/main" id="{02280AB2-8C8F-7BDC-EC8E-D62591B26F81}"/>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Aerodynamic Drag Reduction</a:t>
            </a:r>
            <a:endParaRPr lang="en-PK" dirty="0">
              <a:solidFill>
                <a:schemeClr val="bg1"/>
              </a:solidFill>
              <a:highlight>
                <a:srgbClr val="000080"/>
              </a:highlight>
            </a:endParaRPr>
          </a:p>
        </p:txBody>
      </p:sp>
    </p:spTree>
    <p:extLst>
      <p:ext uri="{BB962C8B-B14F-4D97-AF65-F5344CB8AC3E}">
        <p14:creationId xmlns:p14="http://schemas.microsoft.com/office/powerpoint/2010/main" val="3019171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AD4300-98BC-817E-74B3-3A4EED0C7F45}"/>
              </a:ext>
            </a:extLst>
          </p:cNvPr>
          <p:cNvPicPr>
            <a:picLocks noChangeAspect="1"/>
          </p:cNvPicPr>
          <p:nvPr/>
        </p:nvPicPr>
        <p:blipFill>
          <a:blip r:embed="rId2"/>
          <a:stretch>
            <a:fillRect/>
          </a:stretch>
        </p:blipFill>
        <p:spPr>
          <a:xfrm>
            <a:off x="736681" y="3400798"/>
            <a:ext cx="4575594" cy="3071006"/>
          </a:xfrm>
          <a:prstGeom prst="rect">
            <a:avLst/>
          </a:prstGeom>
        </p:spPr>
      </p:pic>
      <p:sp>
        <p:nvSpPr>
          <p:cNvPr id="3" name="TextBox 2">
            <a:extLst>
              <a:ext uri="{FF2B5EF4-FFF2-40B4-BE49-F238E27FC236}">
                <a16:creationId xmlns:a16="http://schemas.microsoft.com/office/drawing/2014/main" id="{CF8F7BFA-1D19-2A22-F05F-6D6CF1148C6B}"/>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
        <p:nvSpPr>
          <p:cNvPr id="2" name="TextBox 1">
            <a:extLst>
              <a:ext uri="{FF2B5EF4-FFF2-40B4-BE49-F238E27FC236}">
                <a16:creationId xmlns:a16="http://schemas.microsoft.com/office/drawing/2014/main" id="{F8CBF3A9-4C4E-574E-04C6-1C8D68BA50AF}"/>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Fleet Management System</a:t>
            </a:r>
            <a:endParaRPr lang="en-PK" dirty="0">
              <a:solidFill>
                <a:schemeClr val="bg1"/>
              </a:solidFill>
              <a:highlight>
                <a:srgbClr val="000080"/>
              </a:highlight>
            </a:endParaRPr>
          </a:p>
        </p:txBody>
      </p:sp>
      <p:pic>
        <p:nvPicPr>
          <p:cNvPr id="5" name="Picture 4">
            <a:extLst>
              <a:ext uri="{FF2B5EF4-FFF2-40B4-BE49-F238E27FC236}">
                <a16:creationId xmlns:a16="http://schemas.microsoft.com/office/drawing/2014/main" id="{B76DD849-F53C-8DC7-1BC1-E76A782F48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9727" y="4735440"/>
            <a:ext cx="4140922" cy="1736364"/>
          </a:xfrm>
          <a:prstGeom prst="rect">
            <a:avLst/>
          </a:prstGeom>
          <a:noFill/>
          <a:ln>
            <a:solidFill>
              <a:schemeClr val="tx1"/>
            </a:solidFill>
          </a:ln>
        </p:spPr>
      </p:pic>
      <p:sp>
        <p:nvSpPr>
          <p:cNvPr id="7" name="TextBox 6">
            <a:extLst>
              <a:ext uri="{FF2B5EF4-FFF2-40B4-BE49-F238E27FC236}">
                <a16:creationId xmlns:a16="http://schemas.microsoft.com/office/drawing/2014/main" id="{47271652-BFE4-2A66-454F-5E5977C65F50}"/>
              </a:ext>
            </a:extLst>
          </p:cNvPr>
          <p:cNvSpPr txBox="1"/>
          <p:nvPr/>
        </p:nvSpPr>
        <p:spPr>
          <a:xfrm>
            <a:off x="640462" y="1831640"/>
            <a:ext cx="5524167" cy="1317284"/>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sz="1200" dirty="0"/>
              <a:t>Optimize transportation time</a:t>
            </a:r>
          </a:p>
          <a:p>
            <a:r>
              <a:rPr lang="en-US" sz="1200" dirty="0"/>
              <a:t>Optimize transportation cost and fuel consumption</a:t>
            </a:r>
          </a:p>
          <a:p>
            <a:r>
              <a:rPr lang="en-US" sz="1200" dirty="0"/>
              <a:t>Optimize fleet and resources utilization</a:t>
            </a:r>
          </a:p>
          <a:p>
            <a:r>
              <a:rPr lang="en-US" sz="1200" dirty="0"/>
              <a:t>Reduces emissions </a:t>
            </a:r>
            <a:endParaRPr lang="en-PK" sz="1200" dirty="0"/>
          </a:p>
        </p:txBody>
      </p:sp>
      <p:graphicFrame>
        <p:nvGraphicFramePr>
          <p:cNvPr id="8" name="Table 7">
            <a:extLst>
              <a:ext uri="{FF2B5EF4-FFF2-40B4-BE49-F238E27FC236}">
                <a16:creationId xmlns:a16="http://schemas.microsoft.com/office/drawing/2014/main" id="{924143A6-8C25-BD71-FF75-C903164EECB1}"/>
              </a:ext>
            </a:extLst>
          </p:cNvPr>
          <p:cNvGraphicFramePr>
            <a:graphicFrameLocks noGrp="1"/>
          </p:cNvGraphicFramePr>
          <p:nvPr>
            <p:extLst>
              <p:ext uri="{D42A27DB-BD31-4B8C-83A1-F6EECF244321}">
                <p14:modId xmlns:p14="http://schemas.microsoft.com/office/powerpoint/2010/main" val="3558842420"/>
              </p:ext>
            </p:extLst>
          </p:nvPr>
        </p:nvGraphicFramePr>
        <p:xfrm>
          <a:off x="5841686" y="444782"/>
          <a:ext cx="6106412" cy="3681672"/>
        </p:xfrm>
        <a:graphic>
          <a:graphicData uri="http://schemas.openxmlformats.org/drawingml/2006/table">
            <a:tbl>
              <a:tblPr firstRow="1" firstCol="1" bandRow="1">
                <a:tableStyleId>{3C2FFA5D-87B4-456A-9821-1D502468CF0F}</a:tableStyleId>
              </a:tblPr>
              <a:tblGrid>
                <a:gridCol w="2758877">
                  <a:extLst>
                    <a:ext uri="{9D8B030D-6E8A-4147-A177-3AD203B41FA5}">
                      <a16:colId xmlns:a16="http://schemas.microsoft.com/office/drawing/2014/main" val="3115615645"/>
                    </a:ext>
                  </a:extLst>
                </a:gridCol>
                <a:gridCol w="558126">
                  <a:extLst>
                    <a:ext uri="{9D8B030D-6E8A-4147-A177-3AD203B41FA5}">
                      <a16:colId xmlns:a16="http://schemas.microsoft.com/office/drawing/2014/main" val="418482764"/>
                    </a:ext>
                  </a:extLst>
                </a:gridCol>
                <a:gridCol w="558126">
                  <a:extLst>
                    <a:ext uri="{9D8B030D-6E8A-4147-A177-3AD203B41FA5}">
                      <a16:colId xmlns:a16="http://schemas.microsoft.com/office/drawing/2014/main" val="1181029591"/>
                    </a:ext>
                  </a:extLst>
                </a:gridCol>
                <a:gridCol w="558126">
                  <a:extLst>
                    <a:ext uri="{9D8B030D-6E8A-4147-A177-3AD203B41FA5}">
                      <a16:colId xmlns:a16="http://schemas.microsoft.com/office/drawing/2014/main" val="1881709281"/>
                    </a:ext>
                  </a:extLst>
                </a:gridCol>
                <a:gridCol w="558126">
                  <a:extLst>
                    <a:ext uri="{9D8B030D-6E8A-4147-A177-3AD203B41FA5}">
                      <a16:colId xmlns:a16="http://schemas.microsoft.com/office/drawing/2014/main" val="3765840513"/>
                    </a:ext>
                  </a:extLst>
                </a:gridCol>
                <a:gridCol w="558126">
                  <a:extLst>
                    <a:ext uri="{9D8B030D-6E8A-4147-A177-3AD203B41FA5}">
                      <a16:colId xmlns:a16="http://schemas.microsoft.com/office/drawing/2014/main" val="3034390426"/>
                    </a:ext>
                  </a:extLst>
                </a:gridCol>
                <a:gridCol w="556905">
                  <a:extLst>
                    <a:ext uri="{9D8B030D-6E8A-4147-A177-3AD203B41FA5}">
                      <a16:colId xmlns:a16="http://schemas.microsoft.com/office/drawing/2014/main" val="212801742"/>
                    </a:ext>
                  </a:extLst>
                </a:gridCol>
              </a:tblGrid>
              <a:tr h="500077">
                <a:tc>
                  <a:txBody>
                    <a:bodyPr/>
                    <a:lstStyle/>
                    <a:p>
                      <a:pPr algn="ctr"/>
                      <a:endParaRPr lang="en-PK" sz="1100" dirty="0">
                        <a:effectLst/>
                        <a:latin typeface="+mj-lt"/>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PK" sz="1100">
                          <a:effectLst/>
                          <a:latin typeface="+mj-lt"/>
                        </a:rPr>
                        <a:t>In Use</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gridSpan="2">
                  <a:txBody>
                    <a:bodyPr/>
                    <a:lstStyle/>
                    <a:p>
                      <a:pPr marL="0" marR="0" algn="ctr">
                        <a:lnSpc>
                          <a:spcPct val="115000"/>
                        </a:lnSpc>
                        <a:spcBef>
                          <a:spcPts val="0"/>
                        </a:spcBef>
                        <a:spcAft>
                          <a:spcPts val="0"/>
                        </a:spcAft>
                      </a:pPr>
                      <a:r>
                        <a:rPr lang="en-PK" sz="1100">
                          <a:effectLst/>
                          <a:latin typeface="+mj-lt"/>
                        </a:rPr>
                        <a:t>Currently under Planning &amp; Development</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tc gridSpan="2">
                  <a:txBody>
                    <a:bodyPr/>
                    <a:lstStyle/>
                    <a:p>
                      <a:pPr marL="0" marR="0" algn="ctr">
                        <a:lnSpc>
                          <a:spcPct val="115000"/>
                        </a:lnSpc>
                        <a:spcBef>
                          <a:spcPts val="0"/>
                        </a:spcBef>
                        <a:spcAft>
                          <a:spcPts val="0"/>
                        </a:spcAft>
                      </a:pPr>
                      <a:r>
                        <a:rPr lang="en-PK" sz="1100">
                          <a:effectLst/>
                          <a:latin typeface="+mj-lt"/>
                        </a:rPr>
                        <a:t>No Plan to Use</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PK"/>
                    </a:p>
                  </a:txBody>
                  <a:tcPr/>
                </a:tc>
                <a:extLst>
                  <a:ext uri="{0D108BD9-81ED-4DB2-BD59-A6C34878D82A}">
                    <a16:rowId xmlns:a16="http://schemas.microsoft.com/office/drawing/2014/main" val="2868203768"/>
                  </a:ext>
                </a:extLst>
              </a:tr>
              <a:tr h="238962">
                <a:tc>
                  <a:txBody>
                    <a:bodyPr/>
                    <a:lstStyle/>
                    <a:p>
                      <a:pPr marL="0" marR="0" algn="ctr">
                        <a:lnSpc>
                          <a:spcPct val="115000"/>
                        </a:lnSpc>
                        <a:spcBef>
                          <a:spcPts val="0"/>
                        </a:spcBef>
                        <a:spcAft>
                          <a:spcPts val="0"/>
                        </a:spcAft>
                      </a:pPr>
                      <a:r>
                        <a:rPr lang="en-PK" sz="1100">
                          <a:effectLst/>
                          <a:latin typeface="+mj-lt"/>
                        </a:rPr>
                        <a:t>Tools</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n</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n</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n</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2069670"/>
                  </a:ext>
                </a:extLst>
              </a:tr>
              <a:tr h="238962">
                <a:tc>
                  <a:txBody>
                    <a:bodyPr/>
                    <a:lstStyle/>
                    <a:p>
                      <a:pPr marL="0" marR="0" algn="l">
                        <a:lnSpc>
                          <a:spcPct val="115000"/>
                        </a:lnSpc>
                        <a:spcBef>
                          <a:spcPts val="0"/>
                        </a:spcBef>
                        <a:spcAft>
                          <a:spcPts val="0"/>
                        </a:spcAft>
                      </a:pPr>
                      <a:r>
                        <a:rPr lang="en-PK" sz="1100">
                          <a:effectLst/>
                          <a:latin typeface="+mj-lt"/>
                        </a:rPr>
                        <a:t>Internet (such as company’s website etc.)</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44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51.8</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19</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22.4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22</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25.9</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6407145"/>
                  </a:ext>
                </a:extLst>
              </a:tr>
              <a:tr h="500077">
                <a:tc>
                  <a:txBody>
                    <a:bodyPr/>
                    <a:lstStyle/>
                    <a:p>
                      <a:pPr marL="0" marR="0" algn="l">
                        <a:lnSpc>
                          <a:spcPct val="115000"/>
                        </a:lnSpc>
                        <a:spcBef>
                          <a:spcPts val="0"/>
                        </a:spcBef>
                        <a:spcAft>
                          <a:spcPts val="0"/>
                        </a:spcAft>
                      </a:pPr>
                      <a:r>
                        <a:rPr lang="en-PK" sz="1100">
                          <a:effectLst/>
                          <a:latin typeface="+mj-lt"/>
                        </a:rPr>
                        <a:t>Electronic fund transfer (such as online bank transactions, Easy Paisa etc.)</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73</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85.9</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10</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11.8</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3186435"/>
                  </a:ext>
                </a:extLst>
              </a:tr>
              <a:tr h="238962">
                <a:tc>
                  <a:txBody>
                    <a:bodyPr/>
                    <a:lstStyle/>
                    <a:p>
                      <a:pPr marL="0" marR="0" algn="l">
                        <a:lnSpc>
                          <a:spcPct val="115000"/>
                        </a:lnSpc>
                        <a:spcBef>
                          <a:spcPts val="0"/>
                        </a:spcBef>
                        <a:spcAft>
                          <a:spcPts val="0"/>
                        </a:spcAft>
                      </a:pPr>
                      <a:r>
                        <a:rPr lang="en-PK" sz="1100">
                          <a:effectLst/>
                          <a:latin typeface="+mj-lt"/>
                        </a:rPr>
                        <a:t>E-mail</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54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63.5</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9</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10.6</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22</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25.9</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111622"/>
                  </a:ext>
                </a:extLst>
              </a:tr>
              <a:tr h="238962">
                <a:tc>
                  <a:txBody>
                    <a:bodyPr/>
                    <a:lstStyle/>
                    <a:p>
                      <a:pPr marL="0" marR="0" algn="l">
                        <a:lnSpc>
                          <a:spcPct val="115000"/>
                        </a:lnSpc>
                        <a:spcBef>
                          <a:spcPts val="0"/>
                        </a:spcBef>
                        <a:spcAft>
                          <a:spcPts val="0"/>
                        </a:spcAft>
                      </a:pPr>
                      <a:r>
                        <a:rPr lang="en-PK" sz="1100" dirty="0">
                          <a:effectLst/>
                          <a:highlight>
                            <a:srgbClr val="FFFF00"/>
                          </a:highlight>
                          <a:latin typeface="+mj-lt"/>
                        </a:rPr>
                        <a:t>Vehicle tracking system</a:t>
                      </a:r>
                      <a:endParaRPr lang="en-PK" sz="1100" dirty="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highlight>
                            <a:srgbClr val="FFFF00"/>
                          </a:highlight>
                          <a:latin typeface="+mj-lt"/>
                        </a:rPr>
                        <a:t>44</a:t>
                      </a:r>
                      <a:endParaRPr lang="en-PK" sz="110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dirty="0">
                          <a:effectLst/>
                          <a:highlight>
                            <a:srgbClr val="FFFF00"/>
                          </a:highlight>
                          <a:latin typeface="+mj-lt"/>
                        </a:rPr>
                        <a:t>51.8</a:t>
                      </a:r>
                      <a:endParaRPr lang="en-PK" sz="1100" dirty="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dirty="0">
                          <a:effectLst/>
                          <a:highlight>
                            <a:srgbClr val="FFFF00"/>
                          </a:highlight>
                          <a:latin typeface="+mj-lt"/>
                        </a:rPr>
                        <a:t>16</a:t>
                      </a:r>
                      <a:endParaRPr lang="en-PK" sz="1100" dirty="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dirty="0">
                          <a:effectLst/>
                          <a:highlight>
                            <a:srgbClr val="FFFF00"/>
                          </a:highlight>
                          <a:latin typeface="+mj-lt"/>
                        </a:rPr>
                        <a:t>18.8</a:t>
                      </a:r>
                      <a:endParaRPr lang="en-PK" sz="1100" dirty="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dirty="0">
                          <a:effectLst/>
                          <a:highlight>
                            <a:srgbClr val="FFFF00"/>
                          </a:highlight>
                          <a:latin typeface="+mj-lt"/>
                        </a:rPr>
                        <a:t>25</a:t>
                      </a:r>
                      <a:endParaRPr lang="en-PK" sz="1100" dirty="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dirty="0">
                          <a:effectLst/>
                          <a:highlight>
                            <a:srgbClr val="FFFF00"/>
                          </a:highlight>
                          <a:latin typeface="+mj-lt"/>
                        </a:rPr>
                        <a:t>29.4</a:t>
                      </a:r>
                      <a:endParaRPr lang="en-PK" sz="1100" dirty="0">
                        <a:effectLst/>
                        <a:highlight>
                          <a:srgbClr val="FFFF00"/>
                        </a:highligh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1328029"/>
                  </a:ext>
                </a:extLst>
              </a:tr>
              <a:tr h="238962">
                <a:tc>
                  <a:txBody>
                    <a:bodyPr/>
                    <a:lstStyle/>
                    <a:p>
                      <a:pPr marL="0" marR="0" algn="l">
                        <a:lnSpc>
                          <a:spcPct val="115000"/>
                        </a:lnSpc>
                        <a:spcBef>
                          <a:spcPts val="0"/>
                        </a:spcBef>
                        <a:spcAft>
                          <a:spcPts val="0"/>
                        </a:spcAft>
                      </a:pPr>
                      <a:r>
                        <a:rPr lang="en-PK" sz="1100">
                          <a:effectLst/>
                          <a:latin typeface="+mj-lt"/>
                        </a:rPr>
                        <a:t>Bar-coding</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6</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7.1</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11</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12.9</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68</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80.0</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7179818"/>
                  </a:ext>
                </a:extLst>
              </a:tr>
              <a:tr h="238962">
                <a:tc>
                  <a:txBody>
                    <a:bodyPr/>
                    <a:lstStyle/>
                    <a:p>
                      <a:pPr marL="0" marR="0" algn="l">
                        <a:lnSpc>
                          <a:spcPct val="115000"/>
                        </a:lnSpc>
                        <a:spcBef>
                          <a:spcPts val="0"/>
                        </a:spcBef>
                        <a:spcAft>
                          <a:spcPts val="0"/>
                        </a:spcAft>
                      </a:pPr>
                      <a:r>
                        <a:rPr lang="en-PK" sz="1100">
                          <a:effectLst/>
                          <a:latin typeface="+mj-lt"/>
                        </a:rPr>
                        <a:t>Intranet</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17</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20.0</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8</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9.4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60</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70.6</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874314"/>
                  </a:ext>
                </a:extLst>
              </a:tr>
              <a:tr h="500077">
                <a:tc>
                  <a:txBody>
                    <a:bodyPr/>
                    <a:lstStyle/>
                    <a:p>
                      <a:pPr marL="0" marR="0" algn="l">
                        <a:lnSpc>
                          <a:spcPct val="115000"/>
                        </a:lnSpc>
                        <a:spcBef>
                          <a:spcPts val="0"/>
                        </a:spcBef>
                        <a:spcAft>
                          <a:spcPts val="0"/>
                        </a:spcAft>
                      </a:pPr>
                      <a:r>
                        <a:rPr lang="en-PK" sz="1100">
                          <a:effectLst/>
                          <a:latin typeface="+mj-lt"/>
                        </a:rPr>
                        <a:t>Enterprise resource planning, ERP (such as account management, warehouse management etc.)</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15</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17.6</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16</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18.8</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54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63.5</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9109489"/>
                  </a:ext>
                </a:extLst>
              </a:tr>
              <a:tr h="238962">
                <a:tc>
                  <a:txBody>
                    <a:bodyPr/>
                    <a:lstStyle/>
                    <a:p>
                      <a:pPr marL="0" marR="0" algn="l">
                        <a:lnSpc>
                          <a:spcPct val="115000"/>
                        </a:lnSpc>
                        <a:spcBef>
                          <a:spcPts val="0"/>
                        </a:spcBef>
                        <a:spcAft>
                          <a:spcPts val="0"/>
                        </a:spcAft>
                      </a:pPr>
                      <a:r>
                        <a:rPr lang="en-PK" sz="1100" dirty="0">
                          <a:effectLst/>
                          <a:latin typeface="+mj-lt"/>
                        </a:rPr>
                        <a:t>Digital marketing</a:t>
                      </a:r>
                      <a:endParaRPr lang="en-PK" sz="1100" dirty="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4.7</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14</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16.5</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a:effectLst/>
                          <a:latin typeface="+mj-lt"/>
                        </a:rPr>
                        <a:t>67</a:t>
                      </a:r>
                      <a:endParaRPr lang="en-PK" sz="1100">
                        <a:effectLst/>
                        <a:latin typeface="+mj-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PK" sz="1100" dirty="0">
                          <a:effectLst/>
                          <a:latin typeface="+mj-lt"/>
                        </a:rPr>
                        <a:t>78.8</a:t>
                      </a:r>
                      <a:endParaRPr lang="en-PK" sz="11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5641061"/>
                  </a:ext>
                </a:extLst>
              </a:tr>
            </a:tbl>
          </a:graphicData>
        </a:graphic>
      </p:graphicFrame>
      <p:sp>
        <p:nvSpPr>
          <p:cNvPr id="9" name="TextBox 8">
            <a:extLst>
              <a:ext uri="{FF2B5EF4-FFF2-40B4-BE49-F238E27FC236}">
                <a16:creationId xmlns:a16="http://schemas.microsoft.com/office/drawing/2014/main" id="{E9D43998-495D-3516-C12D-C430D1392F33}"/>
              </a:ext>
            </a:extLst>
          </p:cNvPr>
          <p:cNvSpPr txBox="1"/>
          <p:nvPr/>
        </p:nvSpPr>
        <p:spPr>
          <a:xfrm>
            <a:off x="8894892" y="4126454"/>
            <a:ext cx="3138518" cy="307777"/>
          </a:xfrm>
          <a:prstGeom prst="rect">
            <a:avLst/>
          </a:prstGeom>
          <a:noFill/>
        </p:spPr>
        <p:txBody>
          <a:bodyPr wrap="square" rtlCol="0">
            <a:spAutoFit/>
          </a:bodyPr>
          <a:lstStyle/>
          <a:p>
            <a:r>
              <a:rPr lang="en-US" sz="1400" dirty="0"/>
              <a:t>Source: Transport Operators Survey</a:t>
            </a:r>
            <a:endParaRPr lang="en-PK" sz="1400" dirty="0"/>
          </a:p>
        </p:txBody>
      </p:sp>
    </p:spTree>
    <p:extLst>
      <p:ext uri="{BB962C8B-B14F-4D97-AF65-F5344CB8AC3E}">
        <p14:creationId xmlns:p14="http://schemas.microsoft.com/office/powerpoint/2010/main" val="3912190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6D527-BE90-7925-22D8-72752D2F9BF4}"/>
              </a:ext>
            </a:extLst>
          </p:cNvPr>
          <p:cNvPicPr>
            <a:picLocks noChangeAspect="1"/>
          </p:cNvPicPr>
          <p:nvPr/>
        </p:nvPicPr>
        <p:blipFill>
          <a:blip r:embed="rId2"/>
          <a:stretch>
            <a:fillRect/>
          </a:stretch>
        </p:blipFill>
        <p:spPr>
          <a:xfrm>
            <a:off x="2064286" y="1506614"/>
            <a:ext cx="7843027" cy="4734731"/>
          </a:xfrm>
          <a:prstGeom prst="rect">
            <a:avLst/>
          </a:prstGeom>
        </p:spPr>
      </p:pic>
      <p:sp>
        <p:nvSpPr>
          <p:cNvPr id="2" name="TextBox 1">
            <a:extLst>
              <a:ext uri="{FF2B5EF4-FFF2-40B4-BE49-F238E27FC236}">
                <a16:creationId xmlns:a16="http://schemas.microsoft.com/office/drawing/2014/main" id="{6E2A701B-EBB5-8978-B882-3BF68EDDD54C}"/>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spTree>
    <p:extLst>
      <p:ext uri="{BB962C8B-B14F-4D97-AF65-F5344CB8AC3E}">
        <p14:creationId xmlns:p14="http://schemas.microsoft.com/office/powerpoint/2010/main" val="19946060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A918AD-1620-DDD3-2B66-5CB97282476B}"/>
              </a:ext>
            </a:extLst>
          </p:cNvPr>
          <p:cNvSpPr txBox="1"/>
          <p:nvPr/>
        </p:nvSpPr>
        <p:spPr>
          <a:xfrm>
            <a:off x="640462" y="1652165"/>
            <a:ext cx="8287714" cy="2420150"/>
          </a:xfrm>
          <a:prstGeom prst="rect">
            <a:avLst/>
          </a:prstGeom>
          <a:noFill/>
        </p:spPr>
        <p:txBody>
          <a:bodyPr wrap="square">
            <a:spAutoFit/>
          </a:bodyPr>
          <a:lstStyle>
            <a:defPPr marR="0" lvl="0" algn="l" rtl="0">
              <a:lnSpc>
                <a:spcPct val="100000"/>
              </a:lnSpc>
              <a:spcBef>
                <a:spcPts val="0"/>
              </a:spcBef>
              <a:spcAft>
                <a:spcPts val="0"/>
              </a:spcAft>
              <a:defRPr/>
            </a:defPPr>
            <a:lvl1pPr marL="171450" indent="-171450" algn="just">
              <a:lnSpc>
                <a:spcPct val="115000"/>
              </a:lnSpc>
              <a:spcAft>
                <a:spcPts val="1000"/>
              </a:spcAft>
              <a:buFont typeface="Wingdings" panose="05000000000000000000" pitchFamily="2" charset="2"/>
              <a:buChar char="ü"/>
              <a:defRPr sz="1400">
                <a:effectLst/>
                <a:latin typeface="Varela Round" panose="00000500000000000000" pitchFamily="2" charset="-79"/>
                <a:ea typeface="Arial" panose="020B0604020202020204" pitchFamily="34" charset="0"/>
                <a:cs typeface="Varela Round" panose="00000500000000000000" pitchFamily="2" charset="-79"/>
              </a:defRPr>
            </a:lvl1pPr>
          </a:lstStyle>
          <a:p>
            <a:r>
              <a:rPr lang="en-US" sz="1600" dirty="0"/>
              <a:t>Trucks are a relatively high contributor to transport emissions</a:t>
            </a:r>
          </a:p>
          <a:p>
            <a:r>
              <a:rPr lang="en-US" sz="1600" dirty="0"/>
              <a:t>Older trucks are a high contributor to air pollution. </a:t>
            </a:r>
          </a:p>
          <a:p>
            <a:r>
              <a:rPr lang="en-US" sz="1600" dirty="0"/>
              <a:t>China has introduced fuel economy standards for cars and trucks</a:t>
            </a:r>
          </a:p>
          <a:p>
            <a:r>
              <a:rPr lang="en-US" sz="1600" dirty="0"/>
              <a:t>vehicle emission and fuel quality standards</a:t>
            </a:r>
          </a:p>
          <a:p>
            <a:r>
              <a:rPr lang="en-US" sz="1600" dirty="0"/>
              <a:t>“yellow label” scheme that bans polluting trucks from city centers and </a:t>
            </a:r>
          </a:p>
          <a:p>
            <a:r>
              <a:rPr lang="en-US" sz="1600" dirty="0"/>
              <a:t>China aims to have yellow label trucks removed from the fleet all together</a:t>
            </a:r>
            <a:endParaRPr lang="en-PK" sz="1600" dirty="0"/>
          </a:p>
        </p:txBody>
      </p:sp>
      <p:sp>
        <p:nvSpPr>
          <p:cNvPr id="2" name="TextBox 1">
            <a:extLst>
              <a:ext uri="{FF2B5EF4-FFF2-40B4-BE49-F238E27FC236}">
                <a16:creationId xmlns:a16="http://schemas.microsoft.com/office/drawing/2014/main" id="{B1E5A0BD-0CE0-43C8-1DD0-07D2CAE78CEA}"/>
              </a:ext>
            </a:extLst>
          </p:cNvPr>
          <p:cNvSpPr txBox="1"/>
          <p:nvPr/>
        </p:nvSpPr>
        <p:spPr>
          <a:xfrm>
            <a:off x="640462" y="1148879"/>
            <a:ext cx="6923597" cy="43088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spcAft>
                <a:spcPts val="1000"/>
              </a:spcAft>
              <a:defRPr sz="2000" b="1" kern="0">
                <a:solidFill>
                  <a:srgbClr val="FFFF00"/>
                </a:solidFill>
                <a:effectLst/>
                <a:highlight>
                  <a:srgbClr val="0000FF"/>
                </a:highlight>
                <a:latin typeface="Varela Round" panose="00000500000000000000" pitchFamily="2" charset="-79"/>
                <a:ea typeface="Times New Roman" panose="02020603050405020304" pitchFamily="18" charset="0"/>
                <a:cs typeface="Varela Round" panose="00000500000000000000" pitchFamily="2" charset="-79"/>
              </a:defRPr>
            </a:lvl1pPr>
          </a:lstStyle>
          <a:p>
            <a:r>
              <a:rPr lang="en-US" dirty="0">
                <a:solidFill>
                  <a:schemeClr val="bg1"/>
                </a:solidFill>
                <a:highlight>
                  <a:srgbClr val="000080"/>
                </a:highlight>
              </a:rPr>
              <a:t>Best Practice: Truck Scrappage Scheme</a:t>
            </a:r>
          </a:p>
        </p:txBody>
      </p:sp>
      <p:pic>
        <p:nvPicPr>
          <p:cNvPr id="13314" name="Picture 2" descr="Volvo Trucks acquires heavy-duty truck manufacturing operation in China">
            <a:extLst>
              <a:ext uri="{FF2B5EF4-FFF2-40B4-BE49-F238E27FC236}">
                <a16:creationId xmlns:a16="http://schemas.microsoft.com/office/drawing/2014/main" id="{12CE9DC9-7A3B-A771-FD20-539E11504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493" y="4148354"/>
            <a:ext cx="4287365" cy="24201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truck full of bananas&#10;&#10;Description automatically generated with medium confidence">
            <a:extLst>
              <a:ext uri="{FF2B5EF4-FFF2-40B4-BE49-F238E27FC236}">
                <a16:creationId xmlns:a16="http://schemas.microsoft.com/office/drawing/2014/main" id="{D581F714-AD57-928B-9FE1-885F2EE825BD}"/>
              </a:ext>
            </a:extLst>
          </p:cNvPr>
          <p:cNvPicPr>
            <a:picLocks noChangeAspect="1"/>
          </p:cNvPicPr>
          <p:nvPr/>
        </p:nvPicPr>
        <p:blipFill rotWithShape="1">
          <a:blip r:embed="rId3">
            <a:extLst>
              <a:ext uri="{28A0092B-C50C-407E-A947-70E740481C1C}">
                <a14:useLocalDpi xmlns:a14="http://schemas.microsoft.com/office/drawing/2010/main" val="0"/>
              </a:ext>
            </a:extLst>
          </a:blip>
          <a:srcRect l="24194" r="17800" b="1"/>
          <a:stretch/>
        </p:blipFill>
        <p:spPr>
          <a:xfrm>
            <a:off x="9073805" y="0"/>
            <a:ext cx="3118195" cy="3588250"/>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6" name="Picture 5" descr="A picture containing truck, road, sky, outdoor&#10;&#10;Description automatically generated">
            <a:extLst>
              <a:ext uri="{FF2B5EF4-FFF2-40B4-BE49-F238E27FC236}">
                <a16:creationId xmlns:a16="http://schemas.microsoft.com/office/drawing/2014/main" id="{A60F5BDB-608C-6D00-AC16-9F28EA75803F}"/>
              </a:ext>
            </a:extLst>
          </p:cNvPr>
          <p:cNvPicPr>
            <a:picLocks noChangeAspect="1"/>
          </p:cNvPicPr>
          <p:nvPr/>
        </p:nvPicPr>
        <p:blipFill rotWithShape="1">
          <a:blip r:embed="rId4">
            <a:extLst>
              <a:ext uri="{28A0092B-C50C-407E-A947-70E740481C1C}">
                <a14:useLocalDpi xmlns:a14="http://schemas.microsoft.com/office/drawing/2010/main" val="0"/>
              </a:ext>
            </a:extLst>
          </a:blip>
          <a:srcRect l="30842" r="5379" b="-2"/>
          <a:stretch/>
        </p:blipFill>
        <p:spPr>
          <a:xfrm>
            <a:off x="3426994" y="4146436"/>
            <a:ext cx="2154657" cy="2423985"/>
          </a:xfrm>
          <a:prstGeom prst="rect">
            <a:avLst/>
          </a:prstGeom>
        </p:spPr>
      </p:pic>
      <p:pic>
        <p:nvPicPr>
          <p:cNvPr id="7" name="Picture 6" descr="A picture containing text, sky, outdoor&#10;&#10;Description automatically generated">
            <a:extLst>
              <a:ext uri="{FF2B5EF4-FFF2-40B4-BE49-F238E27FC236}">
                <a16:creationId xmlns:a16="http://schemas.microsoft.com/office/drawing/2014/main" id="{E78A15FF-85D8-CB6B-7043-24200DE474B5}"/>
              </a:ext>
            </a:extLst>
          </p:cNvPr>
          <p:cNvPicPr>
            <a:picLocks noChangeAspect="1"/>
          </p:cNvPicPr>
          <p:nvPr/>
        </p:nvPicPr>
        <p:blipFill rotWithShape="1">
          <a:blip r:embed="rId5">
            <a:extLst>
              <a:ext uri="{28A0092B-C50C-407E-A947-70E740481C1C}">
                <a14:useLocalDpi xmlns:a14="http://schemas.microsoft.com/office/drawing/2010/main" val="0"/>
              </a:ext>
            </a:extLst>
          </a:blip>
          <a:srcRect l="29138" r="24195"/>
          <a:stretch/>
        </p:blipFill>
        <p:spPr>
          <a:xfrm>
            <a:off x="1272337" y="4146233"/>
            <a:ext cx="2154657" cy="2423994"/>
          </a:xfrm>
          <a:prstGeom prst="rect">
            <a:avLst/>
          </a:prstGeom>
        </p:spPr>
      </p:pic>
      <p:sp>
        <p:nvSpPr>
          <p:cNvPr id="8" name="TextBox 7">
            <a:extLst>
              <a:ext uri="{FF2B5EF4-FFF2-40B4-BE49-F238E27FC236}">
                <a16:creationId xmlns:a16="http://schemas.microsoft.com/office/drawing/2014/main" id="{AF625C54-45E6-8C22-AAA9-FB9468A3A31F}"/>
              </a:ext>
            </a:extLst>
          </p:cNvPr>
          <p:cNvSpPr txBox="1"/>
          <p:nvPr/>
        </p:nvSpPr>
        <p:spPr>
          <a:xfrm>
            <a:off x="736681" y="444782"/>
            <a:ext cx="4844970"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pPr algn="l"/>
            <a:r>
              <a:rPr lang="en-US" dirty="0"/>
              <a:t>Modern Trucking Concepts </a:t>
            </a:r>
            <a:r>
              <a:rPr lang="en-US" sz="2800" b="0" dirty="0">
                <a:latin typeface="Rockwell Condensed" panose="02060603050405020104" pitchFamily="18" charset="0"/>
              </a:rPr>
              <a:t>(cont.)</a:t>
            </a:r>
            <a:endParaRPr lang="en-PK" b="0" dirty="0">
              <a:latin typeface="Rockwell Condensed" panose="02060603050405020104" pitchFamily="18" charset="0"/>
            </a:endParaRPr>
          </a:p>
        </p:txBody>
      </p:sp>
      <p:pic>
        <p:nvPicPr>
          <p:cNvPr id="3" name="Picture 6" descr="Challenges and opportunities for the European transport sector">
            <a:extLst>
              <a:ext uri="{FF2B5EF4-FFF2-40B4-BE49-F238E27FC236}">
                <a16:creationId xmlns:a16="http://schemas.microsoft.com/office/drawing/2014/main" id="{4D74E93D-A4A5-9791-153D-1637DB9E1315}"/>
              </a:ext>
            </a:extLst>
          </p:cNvPr>
          <p:cNvPicPr>
            <a:picLocks noChangeAspect="1" noChangeArrowheads="1"/>
          </p:cNvPicPr>
          <p:nvPr/>
        </p:nvPicPr>
        <p:blipFill>
          <a:blip r:embed="rId6">
            <a:alphaModFix amt="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772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ow the NATO supply route closure hit Afghan truck drivers - CSMonitor.com">
            <a:extLst>
              <a:ext uri="{FF2B5EF4-FFF2-40B4-BE49-F238E27FC236}">
                <a16:creationId xmlns:a16="http://schemas.microsoft.com/office/drawing/2014/main" id="{3BE6B382-D4F6-8BBA-1EA9-2D38CCB40D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93" b="2883"/>
          <a:stretch/>
        </p:blipFill>
        <p:spPr bwMode="auto">
          <a:xfrm>
            <a:off x="18170" y="0"/>
            <a:ext cx="1217383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46BFD9-42D5-AB25-B8E4-DC6031CD0A01}"/>
              </a:ext>
            </a:extLst>
          </p:cNvPr>
          <p:cNvSpPr txBox="1"/>
          <p:nvPr/>
        </p:nvSpPr>
        <p:spPr>
          <a:xfrm>
            <a:off x="252574" y="265110"/>
            <a:ext cx="4844970" cy="833680"/>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sz="40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SWOT ANALYSIS</a:t>
            </a:r>
            <a:endParaRPr lang="en-PK" dirty="0"/>
          </a:p>
        </p:txBody>
      </p:sp>
      <p:grpSp>
        <p:nvGrpSpPr>
          <p:cNvPr id="6" name="Group 5">
            <a:extLst>
              <a:ext uri="{FF2B5EF4-FFF2-40B4-BE49-F238E27FC236}">
                <a16:creationId xmlns:a16="http://schemas.microsoft.com/office/drawing/2014/main" id="{20E99E91-6B7C-D409-3330-CAB24F6EB9B7}"/>
              </a:ext>
            </a:extLst>
          </p:cNvPr>
          <p:cNvGrpSpPr/>
          <p:nvPr/>
        </p:nvGrpSpPr>
        <p:grpSpPr>
          <a:xfrm>
            <a:off x="252574" y="1256864"/>
            <a:ext cx="11686852" cy="5257954"/>
            <a:chOff x="681135" y="1119675"/>
            <a:chExt cx="10851501" cy="5337109"/>
          </a:xfrm>
          <a:solidFill>
            <a:schemeClr val="bg1">
              <a:lumMod val="95000"/>
            </a:schemeClr>
          </a:solidFill>
        </p:grpSpPr>
        <p:sp>
          <p:nvSpPr>
            <p:cNvPr id="7" name="Rectangle 6">
              <a:extLst>
                <a:ext uri="{FF2B5EF4-FFF2-40B4-BE49-F238E27FC236}">
                  <a16:creationId xmlns:a16="http://schemas.microsoft.com/office/drawing/2014/main" id="{BB9DCB6E-75F2-8936-41CA-F3B869ED738C}"/>
                </a:ext>
              </a:extLst>
            </p:cNvPr>
            <p:cNvSpPr/>
            <p:nvPr/>
          </p:nvSpPr>
          <p:spPr>
            <a:xfrm>
              <a:off x="681135" y="1119675"/>
              <a:ext cx="2565918" cy="7184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FF00"/>
                  </a:solidFill>
                  <a:latin typeface="Abadi" panose="020B0604020104020204" pitchFamily="34" charset="0"/>
                </a:rPr>
                <a:t>Strengths</a:t>
              </a:r>
            </a:p>
          </p:txBody>
        </p:sp>
        <p:sp>
          <p:nvSpPr>
            <p:cNvPr id="8" name="Rectangle 7">
              <a:extLst>
                <a:ext uri="{FF2B5EF4-FFF2-40B4-BE49-F238E27FC236}">
                  <a16:creationId xmlns:a16="http://schemas.microsoft.com/office/drawing/2014/main" id="{AF667D99-6A96-E49D-93FC-7624F6C6ECD0}"/>
                </a:ext>
              </a:extLst>
            </p:cNvPr>
            <p:cNvSpPr/>
            <p:nvPr/>
          </p:nvSpPr>
          <p:spPr>
            <a:xfrm>
              <a:off x="3442996" y="1119675"/>
              <a:ext cx="2565918" cy="7184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FF00"/>
                  </a:solidFill>
                  <a:latin typeface="Abadi" panose="020B0604020104020204" pitchFamily="34" charset="0"/>
                </a:rPr>
                <a:t>Weaknesses</a:t>
              </a:r>
            </a:p>
          </p:txBody>
        </p:sp>
        <p:sp>
          <p:nvSpPr>
            <p:cNvPr id="9" name="Rectangle 8">
              <a:extLst>
                <a:ext uri="{FF2B5EF4-FFF2-40B4-BE49-F238E27FC236}">
                  <a16:creationId xmlns:a16="http://schemas.microsoft.com/office/drawing/2014/main" id="{547A7900-83D4-A371-1BA4-ABA32148BB77}"/>
                </a:ext>
              </a:extLst>
            </p:cNvPr>
            <p:cNvSpPr/>
            <p:nvPr/>
          </p:nvSpPr>
          <p:spPr>
            <a:xfrm>
              <a:off x="6204857" y="1119675"/>
              <a:ext cx="2565918" cy="7184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FF00"/>
                  </a:solidFill>
                  <a:latin typeface="Abadi" panose="020B0604020104020204" pitchFamily="34" charset="0"/>
                </a:rPr>
                <a:t>Opportunities</a:t>
              </a:r>
            </a:p>
          </p:txBody>
        </p:sp>
        <p:sp>
          <p:nvSpPr>
            <p:cNvPr id="10" name="Rectangle 9">
              <a:extLst>
                <a:ext uri="{FF2B5EF4-FFF2-40B4-BE49-F238E27FC236}">
                  <a16:creationId xmlns:a16="http://schemas.microsoft.com/office/drawing/2014/main" id="{105C80E6-E34C-CEB5-148C-1306F4D1397B}"/>
                </a:ext>
              </a:extLst>
            </p:cNvPr>
            <p:cNvSpPr/>
            <p:nvPr/>
          </p:nvSpPr>
          <p:spPr>
            <a:xfrm>
              <a:off x="8966718" y="1119675"/>
              <a:ext cx="2565918" cy="7184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FF00"/>
                  </a:solidFill>
                  <a:latin typeface="Abadi" panose="020B0604020104020204" pitchFamily="34" charset="0"/>
                </a:rPr>
                <a:t>Threats</a:t>
              </a:r>
            </a:p>
          </p:txBody>
        </p:sp>
        <p:sp>
          <p:nvSpPr>
            <p:cNvPr id="11" name="Rectangle 10">
              <a:extLst>
                <a:ext uri="{FF2B5EF4-FFF2-40B4-BE49-F238E27FC236}">
                  <a16:creationId xmlns:a16="http://schemas.microsoft.com/office/drawing/2014/main" id="{322BF243-69DF-7FC5-07D1-EF68B8F59F6A}"/>
                </a:ext>
              </a:extLst>
            </p:cNvPr>
            <p:cNvSpPr/>
            <p:nvPr/>
          </p:nvSpPr>
          <p:spPr>
            <a:xfrm>
              <a:off x="681135" y="2059940"/>
              <a:ext cx="2565918" cy="4396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bg1"/>
                  </a:solidFill>
                  <a:latin typeface="Abadi" panose="020B0604020104020204" pitchFamily="34" charset="0"/>
                </a:rPr>
                <a:t>Door-to-door service</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Cheaper Labor</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Preferred method of transportation</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Most Economical</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Accessible to everywhere</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Most Reliable</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Direct employment</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Far-flung areas</a:t>
              </a:r>
            </a:p>
          </p:txBody>
        </p:sp>
        <p:sp>
          <p:nvSpPr>
            <p:cNvPr id="12" name="Rectangle 11">
              <a:extLst>
                <a:ext uri="{FF2B5EF4-FFF2-40B4-BE49-F238E27FC236}">
                  <a16:creationId xmlns:a16="http://schemas.microsoft.com/office/drawing/2014/main" id="{76BA88D1-D253-35B6-D0B2-88BC1890AB9B}"/>
                </a:ext>
              </a:extLst>
            </p:cNvPr>
            <p:cNvSpPr/>
            <p:nvPr/>
          </p:nvSpPr>
          <p:spPr>
            <a:xfrm>
              <a:off x="3442996" y="2059940"/>
              <a:ext cx="2565918" cy="4396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US" sz="1800" i="0" u="none" strike="noStrike" baseline="0" dirty="0">
                <a:solidFill>
                  <a:schemeClr val="bg1"/>
                </a:solidFill>
                <a:latin typeface="Calibri" panose="020F0502020204030204" pitchFamily="34" charset="0"/>
              </a:endParaRPr>
            </a:p>
            <a:p>
              <a:endParaRPr lang="en-US" sz="1800" i="0" u="none" strike="noStrike" baseline="0" dirty="0">
                <a:solidFill>
                  <a:schemeClr val="bg1"/>
                </a:solidFill>
                <a:latin typeface="Calibri" panose="020F0502020204030204" pitchFamily="34" charset="0"/>
              </a:endParaRPr>
            </a:p>
            <a:p>
              <a:pPr marL="285750" indent="-285750">
                <a:buFont typeface="Wingdings" panose="05000000000000000000" pitchFamily="2" charset="2"/>
                <a:buChar char="§"/>
              </a:pPr>
              <a:r>
                <a:rPr lang="en-US" sz="1600" dirty="0">
                  <a:solidFill>
                    <a:schemeClr val="bg1"/>
                  </a:solidFill>
                  <a:latin typeface="Abadi" panose="020B0604020104020204" pitchFamily="34" charset="0"/>
                </a:rPr>
                <a:t>Informal service providers</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Outdated Fleet</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Non-availability of normal working lifters</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Overloading due Low freight rates</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Prevalence of pressure groups</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Safety issues</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No access to formal finance</a:t>
              </a:r>
            </a:p>
            <a:p>
              <a:pPr marL="285750" indent="-285750">
                <a:buFont typeface="Wingdings" panose="05000000000000000000" pitchFamily="2" charset="2"/>
                <a:buChar char="§"/>
              </a:pPr>
              <a:endParaRPr lang="en-US" sz="1600" dirty="0">
                <a:solidFill>
                  <a:schemeClr val="bg1"/>
                </a:solidFill>
                <a:latin typeface="Abadi" panose="020B0604020104020204" pitchFamily="34" charset="0"/>
              </a:endParaRPr>
            </a:p>
            <a:p>
              <a:endParaRPr lang="en-US" sz="1800" i="0" u="none" strike="noStrike" baseline="0" dirty="0">
                <a:solidFill>
                  <a:schemeClr val="bg1"/>
                </a:solidFill>
                <a:latin typeface="Calibri" panose="020F0502020204030204" pitchFamily="34" charset="0"/>
              </a:endParaRPr>
            </a:p>
            <a:p>
              <a:endParaRPr lang="en-US" sz="1800" i="0" u="none" strike="noStrike" baseline="0" dirty="0">
                <a:solidFill>
                  <a:schemeClr val="bg1"/>
                </a:solidFill>
                <a:latin typeface="Calibri" panose="020F0502020204030204" pitchFamily="34" charset="0"/>
              </a:endParaRPr>
            </a:p>
            <a:p>
              <a:pPr algn="ctr"/>
              <a:endParaRPr lang="en-US" sz="2000" dirty="0">
                <a:solidFill>
                  <a:schemeClr val="bg1"/>
                </a:solidFill>
              </a:endParaRPr>
            </a:p>
          </p:txBody>
        </p:sp>
        <p:sp>
          <p:nvSpPr>
            <p:cNvPr id="13" name="Rectangle 12">
              <a:extLst>
                <a:ext uri="{FF2B5EF4-FFF2-40B4-BE49-F238E27FC236}">
                  <a16:creationId xmlns:a16="http://schemas.microsoft.com/office/drawing/2014/main" id="{9B5EB586-B5A6-49BD-D815-22461FF4F9AD}"/>
                </a:ext>
              </a:extLst>
            </p:cNvPr>
            <p:cNvSpPr/>
            <p:nvPr/>
          </p:nvSpPr>
          <p:spPr>
            <a:xfrm>
              <a:off x="6204857" y="2059940"/>
              <a:ext cx="2565918" cy="4396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US" sz="1800" i="0" u="none" strike="noStrike" baseline="0" dirty="0">
                <a:solidFill>
                  <a:schemeClr val="bg1"/>
                </a:solidFill>
                <a:latin typeface="Calibri" panose="020F0502020204030204" pitchFamily="34" charset="0"/>
              </a:endParaRPr>
            </a:p>
            <a:p>
              <a:endParaRPr lang="en-US" sz="1800" i="0" u="none" strike="noStrike" baseline="0" dirty="0">
                <a:solidFill>
                  <a:schemeClr val="bg1"/>
                </a:solidFill>
                <a:latin typeface="Calibri" panose="020F0502020204030204" pitchFamily="34" charset="0"/>
              </a:endParaRPr>
            </a:p>
            <a:p>
              <a:pPr marL="168275" indent="-168275">
                <a:buFont typeface="Wingdings" panose="05000000000000000000" pitchFamily="2" charset="2"/>
                <a:buChar char="§"/>
              </a:pPr>
              <a:r>
                <a:rPr lang="en-US" sz="1400" dirty="0">
                  <a:solidFill>
                    <a:schemeClr val="bg1"/>
                  </a:solidFill>
                  <a:latin typeface="Abadi" panose="020B0604020104020204" pitchFamily="34" charset="0"/>
                </a:rPr>
                <a:t>No barrier to entry and exits</a:t>
              </a:r>
            </a:p>
            <a:p>
              <a:pPr marL="168275" indent="-168275">
                <a:buFont typeface="Wingdings" panose="05000000000000000000" pitchFamily="2" charset="2"/>
                <a:buChar char="§"/>
              </a:pPr>
              <a:r>
                <a:rPr lang="en-US" sz="1400" dirty="0">
                  <a:solidFill>
                    <a:schemeClr val="bg1"/>
                  </a:solidFill>
                  <a:latin typeface="Abadi" panose="020B0604020104020204" pitchFamily="34" charset="0"/>
                </a:rPr>
                <a:t>High transportation demand</a:t>
              </a:r>
            </a:p>
            <a:p>
              <a:pPr marL="168275" indent="-168275">
                <a:buFont typeface="Wingdings" panose="05000000000000000000" pitchFamily="2" charset="2"/>
                <a:buChar char="§"/>
              </a:pPr>
              <a:r>
                <a:rPr lang="en-US" sz="1400" dirty="0">
                  <a:solidFill>
                    <a:schemeClr val="bg1"/>
                  </a:solidFill>
                  <a:latin typeface="Abadi" panose="020B0604020104020204" pitchFamily="34" charset="0"/>
                </a:rPr>
                <a:t>Resumption CPEC related activities and increase in Large Scale Manufacturing (LSM) Adaption of Information Technology (IT)</a:t>
              </a:r>
            </a:p>
            <a:p>
              <a:pPr marL="168275" indent="-168275">
                <a:buFont typeface="Wingdings" panose="05000000000000000000" pitchFamily="2" charset="2"/>
                <a:buChar char="§"/>
              </a:pPr>
              <a:r>
                <a:rPr lang="en-US" sz="1400" dirty="0">
                  <a:solidFill>
                    <a:schemeClr val="bg1"/>
                  </a:solidFill>
                  <a:latin typeface="Abadi" panose="020B0604020104020204" pitchFamily="34" charset="0"/>
                </a:rPr>
                <a:t>Expected Increase in Freight transport due to development of Motorway network</a:t>
              </a:r>
            </a:p>
            <a:p>
              <a:endParaRPr lang="en-US" sz="1800" i="0" u="none" strike="noStrike" baseline="0" dirty="0">
                <a:solidFill>
                  <a:schemeClr val="bg1"/>
                </a:solidFill>
                <a:latin typeface="Calibri" panose="020F0502020204030204" pitchFamily="34" charset="0"/>
              </a:endParaRPr>
            </a:p>
            <a:p>
              <a:endParaRPr lang="en-US" sz="1800" i="0" u="none" strike="noStrike" baseline="0" dirty="0">
                <a:solidFill>
                  <a:schemeClr val="bg1"/>
                </a:solidFill>
                <a:latin typeface="Calibri" panose="020F0502020204030204" pitchFamily="34" charset="0"/>
              </a:endParaRPr>
            </a:p>
            <a:p>
              <a:pPr algn="ctr"/>
              <a:endParaRPr lang="en-US" sz="2000" dirty="0">
                <a:solidFill>
                  <a:schemeClr val="bg1"/>
                </a:solidFill>
              </a:endParaRPr>
            </a:p>
          </p:txBody>
        </p:sp>
        <p:sp>
          <p:nvSpPr>
            <p:cNvPr id="14" name="Rectangle 13">
              <a:extLst>
                <a:ext uri="{FF2B5EF4-FFF2-40B4-BE49-F238E27FC236}">
                  <a16:creationId xmlns:a16="http://schemas.microsoft.com/office/drawing/2014/main" id="{D34DF888-B8F9-7AD9-3AEF-24CD5C7B60AB}"/>
                </a:ext>
              </a:extLst>
            </p:cNvPr>
            <p:cNvSpPr/>
            <p:nvPr/>
          </p:nvSpPr>
          <p:spPr>
            <a:xfrm>
              <a:off x="8966718" y="2059940"/>
              <a:ext cx="2565918" cy="4396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bg1"/>
                  </a:solidFill>
                  <a:latin typeface="Abadi" panose="020B0604020104020204" pitchFamily="34" charset="0"/>
                </a:rPr>
                <a:t>CPEC: Modernized fleet</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Development of ML-1 under CPEC will provide an alternative for freight and transport</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Exchange Rate volatility</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Current economic conditions</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Increasing of tax and fuel prices are bigger threats to freight Industry</a:t>
              </a:r>
            </a:p>
            <a:p>
              <a:pPr marL="285750" indent="-285750">
                <a:buFont typeface="Wingdings" panose="05000000000000000000" pitchFamily="2" charset="2"/>
                <a:buChar char="§"/>
              </a:pPr>
              <a:r>
                <a:rPr lang="en-US" sz="1600" dirty="0">
                  <a:solidFill>
                    <a:schemeClr val="bg1"/>
                  </a:solidFill>
                  <a:latin typeface="Abadi" panose="020B0604020104020204" pitchFamily="34" charset="0"/>
                </a:rPr>
                <a:t>Tariffs on truck imports </a:t>
              </a:r>
            </a:p>
            <a:p>
              <a:pPr algn="ctr"/>
              <a:endParaRPr lang="en-US" sz="2000" dirty="0">
                <a:solidFill>
                  <a:schemeClr val="bg1"/>
                </a:solidFill>
              </a:endParaRPr>
            </a:p>
          </p:txBody>
        </p:sp>
      </p:grpSp>
      <p:cxnSp>
        <p:nvCxnSpPr>
          <p:cNvPr id="15" name="Straight Arrow Connector 14">
            <a:extLst>
              <a:ext uri="{FF2B5EF4-FFF2-40B4-BE49-F238E27FC236}">
                <a16:creationId xmlns:a16="http://schemas.microsoft.com/office/drawing/2014/main" id="{E9E1E80F-E87D-AF88-FD60-37AA2C698141}"/>
              </a:ext>
            </a:extLst>
          </p:cNvPr>
          <p:cNvCxnSpPr>
            <a:cxnSpLocks/>
            <a:stCxn id="7" idx="2"/>
            <a:endCxn id="11" idx="0"/>
          </p:cNvCxnSpPr>
          <p:nvPr/>
        </p:nvCxnSpPr>
        <p:spPr>
          <a:xfrm>
            <a:off x="1634296" y="1964665"/>
            <a:ext cx="0" cy="218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273F55-596B-2289-43A0-94CE305C1A01}"/>
              </a:ext>
            </a:extLst>
          </p:cNvPr>
          <p:cNvCxnSpPr>
            <a:cxnSpLocks/>
            <a:stCxn id="8" idx="2"/>
            <a:endCxn id="12" idx="0"/>
          </p:cNvCxnSpPr>
          <p:nvPr/>
        </p:nvCxnSpPr>
        <p:spPr>
          <a:xfrm>
            <a:off x="4608766" y="1964665"/>
            <a:ext cx="0" cy="218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83CD51-C72E-0373-6E30-84E7C531DF42}"/>
              </a:ext>
            </a:extLst>
          </p:cNvPr>
          <p:cNvCxnSpPr>
            <a:cxnSpLocks/>
            <a:stCxn id="10" idx="2"/>
            <a:endCxn id="14" idx="0"/>
          </p:cNvCxnSpPr>
          <p:nvPr/>
        </p:nvCxnSpPr>
        <p:spPr>
          <a:xfrm>
            <a:off x="10557705" y="1964665"/>
            <a:ext cx="0" cy="218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5C8B071-2D66-4976-D96A-AADD6C680BF6}"/>
              </a:ext>
            </a:extLst>
          </p:cNvPr>
          <p:cNvCxnSpPr>
            <a:cxnSpLocks/>
            <a:stCxn id="9" idx="2"/>
            <a:endCxn id="13" idx="0"/>
          </p:cNvCxnSpPr>
          <p:nvPr/>
        </p:nvCxnSpPr>
        <p:spPr>
          <a:xfrm>
            <a:off x="7583235" y="1964665"/>
            <a:ext cx="0" cy="218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4019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C1FE28-CF4C-3CCC-05FF-1CC947A6075C}"/>
              </a:ext>
            </a:extLst>
          </p:cNvPr>
          <p:cNvSpPr>
            <a:spLocks noChangeArrowheads="1"/>
          </p:cNvSpPr>
          <p:nvPr/>
        </p:nvSpPr>
        <p:spPr bwMode="auto">
          <a:xfrm>
            <a:off x="233362" y="0"/>
            <a:ext cx="11725275" cy="6858000"/>
          </a:xfrm>
          <a:prstGeom prst="rect">
            <a:avLst/>
          </a:prstGeom>
          <a:blipFill dpi="0" rotWithShape="1">
            <a:blip r:embed="rId2">
              <a:alphaModFix amt="3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a:blipFill>
          <a:ln>
            <a:solidFill>
              <a:schemeClr val="bg2"/>
            </a:solidFill>
          </a:ln>
        </p:spPr>
        <p:txBody>
          <a:bodyPr rot="0" vert="horz" wrap="square" lIns="91440" tIns="45720" rIns="91440" bIns="45720" anchor="t" anchorCtr="0" upright="1">
            <a:noAutofit/>
          </a:bodyPr>
          <a:lstStyle/>
          <a:p>
            <a:pPr marL="571500" marR="540385" algn="r">
              <a:lnSpc>
                <a:spcPct val="115000"/>
              </a:lnSpc>
              <a:spcBef>
                <a:spcPts val="0"/>
              </a:spcBef>
              <a:spcAft>
                <a:spcPts val="1000"/>
              </a:spcAft>
            </a:pPr>
            <a:r>
              <a:rPr lang="en-US" sz="1100">
                <a:effectLst/>
                <a:latin typeface="Arial" panose="020B0604020202020204" pitchFamily="34" charset="0"/>
                <a:ea typeface="Arial" panose="020B0604020202020204" pitchFamily="34" charset="0"/>
                <a:cs typeface="Arial" panose="020B0604020202020204" pitchFamily="34" charset="0"/>
              </a:rPr>
              <a:t> </a:t>
            </a:r>
            <a:endParaRPr lang="en-PK" sz="1200">
              <a:effectLst/>
              <a:latin typeface="Arial" panose="020B0604020202020204" pitchFamily="34" charset="0"/>
              <a:ea typeface="Arial" panose="020B0604020202020204" pitchFamily="34" charset="0"/>
              <a:cs typeface="Times New Roman" panose="02020603050405020304" pitchFamily="18" charset="0"/>
            </a:endParaRPr>
          </a:p>
          <a:p>
            <a:pPr marL="571500" marR="540385" algn="r">
              <a:lnSpc>
                <a:spcPct val="115000"/>
              </a:lnSpc>
              <a:spcBef>
                <a:spcPts val="0"/>
              </a:spcBef>
              <a:spcAft>
                <a:spcPts val="1000"/>
              </a:spcAft>
            </a:pPr>
            <a:r>
              <a:rPr lang="en-US" sz="1100">
                <a:effectLst/>
                <a:latin typeface="Arial" panose="020B0604020202020204" pitchFamily="34" charset="0"/>
                <a:ea typeface="Arial" panose="020B0604020202020204" pitchFamily="34" charset="0"/>
                <a:cs typeface="Arial" panose="020B0604020202020204" pitchFamily="34" charset="0"/>
              </a:rPr>
              <a:t> </a:t>
            </a:r>
            <a:endParaRPr lang="en-PK" sz="1200">
              <a:effectLst/>
              <a:latin typeface="Arial" panose="020B0604020202020204" pitchFamily="34" charset="0"/>
              <a:ea typeface="Arial" panose="020B0604020202020204" pitchFamily="34" charset="0"/>
              <a:cs typeface="Times New Roman" panose="02020603050405020304" pitchFamily="18" charset="0"/>
            </a:endParaRPr>
          </a:p>
          <a:p>
            <a:pPr marL="571500" marR="540385" algn="r">
              <a:lnSpc>
                <a:spcPct val="115000"/>
              </a:lnSpc>
              <a:spcBef>
                <a:spcPts val="0"/>
              </a:spcBef>
              <a:spcAft>
                <a:spcPts val="1000"/>
              </a:spcAft>
            </a:pPr>
            <a:r>
              <a:rPr lang="en-US" sz="1100">
                <a:effectLst/>
                <a:latin typeface="Arial" panose="020B0604020202020204" pitchFamily="34" charset="0"/>
                <a:ea typeface="Arial" panose="020B0604020202020204" pitchFamily="34" charset="0"/>
                <a:cs typeface="Arial" panose="020B0604020202020204" pitchFamily="34" charset="0"/>
              </a:rPr>
              <a:t> </a:t>
            </a:r>
            <a:endParaRPr lang="en-PK" sz="1200">
              <a:effectLst/>
              <a:latin typeface="Arial" panose="020B0604020202020204" pitchFamily="34" charset="0"/>
              <a:ea typeface="Arial" panose="020B0604020202020204" pitchFamily="34" charset="0"/>
              <a:cs typeface="Times New Roman" panose="02020603050405020304" pitchFamily="18" charset="0"/>
            </a:endParaRPr>
          </a:p>
          <a:p>
            <a:pPr marL="571500" marR="540385" algn="r">
              <a:lnSpc>
                <a:spcPct val="115000"/>
              </a:lnSpc>
              <a:spcBef>
                <a:spcPts val="0"/>
              </a:spcBef>
              <a:spcAft>
                <a:spcPts val="1000"/>
              </a:spcAft>
            </a:pPr>
            <a:r>
              <a:rPr lang="en-US" sz="1100">
                <a:effectLst/>
                <a:latin typeface="Arial" panose="020B0604020202020204" pitchFamily="34" charset="0"/>
                <a:ea typeface="Arial" panose="020B0604020202020204" pitchFamily="34" charset="0"/>
                <a:cs typeface="Arial" panose="020B0604020202020204" pitchFamily="34" charset="0"/>
              </a:rPr>
              <a:t> </a:t>
            </a:r>
            <a:endParaRPr lang="en-PK" sz="1200">
              <a:effectLst/>
              <a:latin typeface="Arial" panose="020B0604020202020204" pitchFamily="34" charset="0"/>
              <a:ea typeface="Arial" panose="020B0604020202020204" pitchFamily="34" charset="0"/>
              <a:cs typeface="Times New Roman" panose="02020603050405020304" pitchFamily="18" charset="0"/>
            </a:endParaRPr>
          </a:p>
          <a:p>
            <a:pPr marL="571500" marR="540385" algn="r">
              <a:lnSpc>
                <a:spcPct val="115000"/>
              </a:lnSpc>
              <a:spcBef>
                <a:spcPts val="0"/>
              </a:spcBef>
              <a:spcAft>
                <a:spcPts val="1000"/>
              </a:spcAft>
            </a:pPr>
            <a:r>
              <a:rPr lang="en-US" sz="1100">
                <a:effectLst/>
                <a:latin typeface="Arial" panose="020B0604020202020204" pitchFamily="34" charset="0"/>
                <a:ea typeface="Arial" panose="020B0604020202020204" pitchFamily="34" charset="0"/>
                <a:cs typeface="Arial" panose="020B0604020202020204" pitchFamily="34" charset="0"/>
              </a:rPr>
              <a:t> </a:t>
            </a:r>
            <a:endParaRPr lang="en-PK"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46EC2D3E-D977-4A2C-BBD3-9503E73D6E4F}"/>
              </a:ext>
            </a:extLst>
          </p:cNvPr>
          <p:cNvSpPr>
            <a:spLocks noGrp="1"/>
          </p:cNvSpPr>
          <p:nvPr>
            <p:ph idx="1"/>
          </p:nvPr>
        </p:nvSpPr>
        <p:spPr>
          <a:xfrm>
            <a:off x="744690" y="1431627"/>
            <a:ext cx="10668000" cy="5169448"/>
          </a:xfrm>
        </p:spPr>
        <p:txBody>
          <a:bodyPr>
            <a:normAutofit/>
          </a:bodyPr>
          <a:lstStyle/>
          <a:p>
            <a:r>
              <a:rPr lang="en-US" sz="2400" dirty="0">
                <a:solidFill>
                  <a:schemeClr val="tx1"/>
                </a:solidFill>
              </a:rPr>
              <a:t>Informal Sector</a:t>
            </a:r>
          </a:p>
          <a:p>
            <a:r>
              <a:rPr lang="en-US" sz="2400" dirty="0">
                <a:solidFill>
                  <a:schemeClr val="tx1"/>
                </a:solidFill>
              </a:rPr>
              <a:t>Fragmentation</a:t>
            </a:r>
          </a:p>
          <a:p>
            <a:r>
              <a:rPr lang="en-US" sz="2400" b="1" dirty="0">
                <a:solidFill>
                  <a:schemeClr val="bg2"/>
                </a:solidFill>
                <a:highlight>
                  <a:srgbClr val="FF0000"/>
                </a:highlight>
              </a:rPr>
              <a:t>Overloading</a:t>
            </a:r>
            <a:r>
              <a:rPr lang="en-US" sz="2400" dirty="0">
                <a:solidFill>
                  <a:schemeClr val="tx1"/>
                </a:solidFill>
              </a:rPr>
              <a:t> – A major Issue</a:t>
            </a:r>
          </a:p>
          <a:p>
            <a:r>
              <a:rPr lang="en-US" sz="2400" b="1" dirty="0">
                <a:solidFill>
                  <a:schemeClr val="bg2"/>
                </a:solidFill>
                <a:highlight>
                  <a:srgbClr val="808000"/>
                </a:highlight>
              </a:rPr>
              <a:t>Freight Rates &amp; Low Profits</a:t>
            </a:r>
          </a:p>
          <a:p>
            <a:r>
              <a:rPr lang="en-US" sz="2400" b="1" dirty="0">
                <a:solidFill>
                  <a:schemeClr val="bg2"/>
                </a:solidFill>
                <a:highlight>
                  <a:srgbClr val="FF0000"/>
                </a:highlight>
              </a:rPr>
              <a:t>Police Bribes and Driver’s problems</a:t>
            </a:r>
          </a:p>
          <a:p>
            <a:r>
              <a:rPr lang="en-US" sz="2400" b="1" dirty="0">
                <a:solidFill>
                  <a:schemeClr val="tx1"/>
                </a:solidFill>
              </a:rPr>
              <a:t>Insurance System </a:t>
            </a:r>
            <a:r>
              <a:rPr lang="en-US" sz="2400" dirty="0">
                <a:solidFill>
                  <a:schemeClr val="tx1"/>
                </a:solidFill>
              </a:rPr>
              <a:t>– Not satisfactory</a:t>
            </a:r>
          </a:p>
          <a:p>
            <a:r>
              <a:rPr lang="en-US" sz="2400" dirty="0">
                <a:solidFill>
                  <a:schemeClr val="tx1"/>
                </a:solidFill>
              </a:rPr>
              <a:t>Lack of formal finance</a:t>
            </a:r>
          </a:p>
          <a:p>
            <a:r>
              <a:rPr lang="en-US" sz="2400" dirty="0">
                <a:solidFill>
                  <a:schemeClr val="tx1"/>
                </a:solidFill>
              </a:rPr>
              <a:t>National Standards, Legislation and Laws</a:t>
            </a:r>
          </a:p>
          <a:p>
            <a:r>
              <a:rPr lang="en-US" sz="2400" b="1" dirty="0">
                <a:solidFill>
                  <a:schemeClr val="bg2"/>
                </a:solidFill>
                <a:highlight>
                  <a:srgbClr val="FF0000"/>
                </a:highlight>
              </a:rPr>
              <a:t>Axle Load  Limit </a:t>
            </a:r>
            <a:r>
              <a:rPr lang="en-US" sz="2400" dirty="0">
                <a:solidFill>
                  <a:schemeClr val="tx1"/>
                </a:solidFill>
              </a:rPr>
              <a:t> - Trucking Association &amp; Industry Stance</a:t>
            </a:r>
          </a:p>
        </p:txBody>
      </p:sp>
      <p:sp>
        <p:nvSpPr>
          <p:cNvPr id="2" name="TextBox 1">
            <a:extLst>
              <a:ext uri="{FF2B5EF4-FFF2-40B4-BE49-F238E27FC236}">
                <a16:creationId xmlns:a16="http://schemas.microsoft.com/office/drawing/2014/main" id="{AAD889BD-950C-ACD5-05FC-1D3D31C41128}"/>
              </a:ext>
            </a:extLst>
          </p:cNvPr>
          <p:cNvSpPr txBox="1"/>
          <p:nvPr/>
        </p:nvSpPr>
        <p:spPr>
          <a:xfrm>
            <a:off x="744690" y="326009"/>
            <a:ext cx="3074835" cy="848694"/>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RPr/>
            </a:defPPr>
            <a:lvl1pPr algn="ctr">
              <a:lnSpc>
                <a:spcPct val="90000"/>
              </a:lnSpc>
              <a:spcBef>
                <a:spcPct val="0"/>
              </a:spcBef>
              <a:spcAft>
                <a:spcPts val="600"/>
              </a:spcAft>
              <a:defRPr sz="4800" b="1" cap="all" spc="200">
                <a:solidFill>
                  <a:srgbClr val="FFFF0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1"/>
            <a:r>
              <a:rPr lang="en-US" sz="4000" b="1" cap="all" spc="200" dirty="0">
                <a:solidFill>
                  <a:srgbClr val="FFFF00"/>
                </a:solidFill>
                <a:effectLst>
                  <a:outerShdw blurRad="38100" dist="38100" dir="2700000" algn="tl">
                    <a:srgbClr val="000000">
                      <a:alpha val="43137"/>
                    </a:srgbClr>
                  </a:outerShdw>
                </a:effectLst>
                <a:latin typeface="Staatliches" pitchFamily="2" charset="0"/>
                <a:ea typeface="+mj-ea"/>
                <a:cs typeface="+mj-cs"/>
              </a:rPr>
              <a:t>Conclusion</a:t>
            </a:r>
            <a:endParaRPr lang="en-PK" sz="4000" b="1" cap="all" spc="200" dirty="0">
              <a:solidFill>
                <a:srgbClr val="FFFF00"/>
              </a:solidFill>
              <a:effectLst>
                <a:outerShdw blurRad="38100" dist="38100" dir="2700000" algn="tl">
                  <a:srgbClr val="000000">
                    <a:alpha val="43137"/>
                  </a:srgbClr>
                </a:outerShdw>
              </a:effectLst>
              <a:latin typeface="Staatliches" pitchFamily="2" charset="0"/>
              <a:ea typeface="+mj-ea"/>
              <a:cs typeface="+mj-cs"/>
            </a:endParaRPr>
          </a:p>
        </p:txBody>
      </p:sp>
    </p:spTree>
    <p:extLst>
      <p:ext uri="{BB962C8B-B14F-4D97-AF65-F5344CB8AC3E}">
        <p14:creationId xmlns:p14="http://schemas.microsoft.com/office/powerpoint/2010/main" val="2013695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ansportation industry financial analysis 2020 | Octet">
            <a:extLst>
              <a:ext uri="{FF2B5EF4-FFF2-40B4-BE49-F238E27FC236}">
                <a16:creationId xmlns:a16="http://schemas.microsoft.com/office/drawing/2014/main" id="{153F5571-2A91-4387-925D-009C09856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12" b="6823"/>
          <a:stretch/>
        </p:blipFill>
        <p:spPr bwMode="auto">
          <a:xfrm>
            <a:off x="20" y="10"/>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E95C27-7628-76C2-D279-1009DDCD081C}"/>
              </a:ext>
            </a:extLst>
          </p:cNvPr>
          <p:cNvSpPr txBox="1"/>
          <p:nvPr/>
        </p:nvSpPr>
        <p:spPr>
          <a:xfrm>
            <a:off x="1576387" y="2770088"/>
            <a:ext cx="9039226" cy="2003625"/>
          </a:xfrm>
          <a:prstGeom prst="rect">
            <a:avLst/>
          </a:prstGeom>
          <a:solidFill>
            <a:schemeClr val="tx1">
              <a:lumMod val="75000"/>
              <a:alpha val="34000"/>
            </a:schemeClr>
          </a:solidFill>
          <a:ln w="28575">
            <a:noFill/>
          </a:ln>
        </p:spPr>
        <p:style>
          <a:lnRef idx="3">
            <a:schemeClr val="lt1"/>
          </a:lnRef>
          <a:fillRef idx="1">
            <a:schemeClr val="accent1"/>
          </a:fillRef>
          <a:effectRef idx="1">
            <a:schemeClr val="accent1"/>
          </a:effectRef>
          <a:fontRef idx="minor">
            <a:schemeClr val="lt1"/>
          </a:fontRef>
        </p:style>
        <p:txBody>
          <a:bodyPr vert="horz" lIns="182880" tIns="182880" rIns="182880" bIns="182880" rtlCol="0" anchor="ctr">
            <a:noAutofit/>
          </a:bodyPr>
          <a:lstStyle>
            <a:defPPr marR="0" lvl="0" algn="l" rtl="0">
              <a:lnSpc>
                <a:spcPct val="100000"/>
              </a:lnSpc>
              <a:spcBef>
                <a:spcPts val="0"/>
              </a:spcBef>
              <a:spcAft>
                <a:spcPts val="0"/>
              </a:spcAft>
            </a:defPPr>
            <a:lvl1pPr algn="ctr">
              <a:lnSpc>
                <a:spcPct val="90000"/>
              </a:lnSpc>
              <a:spcBef>
                <a:spcPct val="0"/>
              </a:spcBef>
              <a:spcAft>
                <a:spcPts val="600"/>
              </a:spcAft>
              <a:defRPr sz="4800" b="1" cap="all" spc="200">
                <a:solidFill>
                  <a:srgbClr val="00B050"/>
                </a:solidFill>
                <a:effectLst>
                  <a:outerShdw blurRad="38100" dist="38100" dir="2700000" algn="tl">
                    <a:srgbClr val="000000">
                      <a:alpha val="43137"/>
                    </a:srgbClr>
                  </a:outerShdw>
                </a:effectLst>
                <a:latin typeface="Staatliches" pitchFamily="2" charset="0"/>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FFFF00"/>
                </a:solidFill>
              </a:rPr>
              <a:t>RECOMMENDATIONS</a:t>
            </a:r>
          </a:p>
        </p:txBody>
      </p:sp>
    </p:spTree>
    <p:extLst>
      <p:ext uri="{BB962C8B-B14F-4D97-AF65-F5344CB8AC3E}">
        <p14:creationId xmlns:p14="http://schemas.microsoft.com/office/powerpoint/2010/main" val="40411277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rrent Challenges with the Trucking Industry | Western Overseas">
            <a:extLst>
              <a:ext uri="{FF2B5EF4-FFF2-40B4-BE49-F238E27FC236}">
                <a16:creationId xmlns:a16="http://schemas.microsoft.com/office/drawing/2014/main" id="{83558F12-C937-F544-4E0B-F0D2A36E317B}"/>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colorTemperature colorTemp="8951"/>
                    </a14:imgEffect>
                    <a14:imgEffect>
                      <a14:saturation sat="117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763CBE-68CA-B2FC-EBDB-A69ED1708904}"/>
              </a:ext>
            </a:extLst>
          </p:cNvPr>
          <p:cNvSpPr txBox="1"/>
          <p:nvPr/>
        </p:nvSpPr>
        <p:spPr>
          <a:xfrm>
            <a:off x="830416" y="226161"/>
            <a:ext cx="7865806"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New and Emerging Challenges of the Trucking Sector</a:t>
            </a:r>
            <a:endParaRPr lang="en-PK" dirty="0"/>
          </a:p>
        </p:txBody>
      </p:sp>
      <p:sp>
        <p:nvSpPr>
          <p:cNvPr id="6" name="Rectangle 5">
            <a:extLst>
              <a:ext uri="{FF2B5EF4-FFF2-40B4-BE49-F238E27FC236}">
                <a16:creationId xmlns:a16="http://schemas.microsoft.com/office/drawing/2014/main" id="{8CFAD29D-1AE3-1F6C-F29C-0A97B5E53151}"/>
              </a:ext>
            </a:extLst>
          </p:cNvPr>
          <p:cNvSpPr/>
          <p:nvPr/>
        </p:nvSpPr>
        <p:spPr>
          <a:xfrm>
            <a:off x="1028701" y="917676"/>
            <a:ext cx="10306050" cy="5714163"/>
          </a:xfrm>
          <a:prstGeom prst="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aphicFrame>
        <p:nvGraphicFramePr>
          <p:cNvPr id="2" name="Table 1">
            <a:extLst>
              <a:ext uri="{FF2B5EF4-FFF2-40B4-BE49-F238E27FC236}">
                <a16:creationId xmlns:a16="http://schemas.microsoft.com/office/drawing/2014/main" id="{ACB0D459-9410-1352-3D98-EAAB7DFF1C49}"/>
              </a:ext>
            </a:extLst>
          </p:cNvPr>
          <p:cNvGraphicFramePr>
            <a:graphicFrameLocks noGrp="1"/>
          </p:cNvGraphicFramePr>
          <p:nvPr>
            <p:extLst>
              <p:ext uri="{D42A27DB-BD31-4B8C-83A1-F6EECF244321}">
                <p14:modId xmlns:p14="http://schemas.microsoft.com/office/powerpoint/2010/main" val="2558850322"/>
              </p:ext>
            </p:extLst>
          </p:nvPr>
        </p:nvGraphicFramePr>
        <p:xfrm>
          <a:off x="1028700" y="917676"/>
          <a:ext cx="10306050" cy="5714163"/>
        </p:xfrm>
        <a:graphic>
          <a:graphicData uri="http://schemas.openxmlformats.org/drawingml/2006/table">
            <a:tbl>
              <a:tblPr firstRow="1" firstCol="1" bandRow="1">
                <a:tableStyleId>{7E9639D4-E3E2-4D34-9284-5A2195B3D0D7}</a:tableStyleId>
              </a:tblPr>
              <a:tblGrid>
                <a:gridCol w="5153025">
                  <a:extLst>
                    <a:ext uri="{9D8B030D-6E8A-4147-A177-3AD203B41FA5}">
                      <a16:colId xmlns:a16="http://schemas.microsoft.com/office/drawing/2014/main" val="4098290543"/>
                    </a:ext>
                  </a:extLst>
                </a:gridCol>
                <a:gridCol w="5153025">
                  <a:extLst>
                    <a:ext uri="{9D8B030D-6E8A-4147-A177-3AD203B41FA5}">
                      <a16:colId xmlns:a16="http://schemas.microsoft.com/office/drawing/2014/main" val="2645011852"/>
                    </a:ext>
                  </a:extLst>
                </a:gridCol>
              </a:tblGrid>
              <a:tr h="370219">
                <a:tc>
                  <a:txBody>
                    <a:bodyPr/>
                    <a:lstStyle/>
                    <a:p>
                      <a:pPr marL="0" marR="0" algn="ctr">
                        <a:lnSpc>
                          <a:spcPct val="115000"/>
                        </a:lnSpc>
                        <a:spcBef>
                          <a:spcPts val="0"/>
                        </a:spcBef>
                        <a:spcAft>
                          <a:spcPts val="0"/>
                        </a:spcAft>
                      </a:pPr>
                      <a:r>
                        <a:rPr lang="en-US" sz="1400" dirty="0">
                          <a:solidFill>
                            <a:schemeClr val="bg1"/>
                          </a:solidFill>
                          <a:effectLst/>
                          <a:highlight>
                            <a:srgbClr val="0000FF"/>
                          </a:highlight>
                        </a:rPr>
                        <a:t>Challenges</a:t>
                      </a:r>
                      <a:endParaRPr lang="en-PK" sz="1400" dirty="0">
                        <a:solidFill>
                          <a:schemeClr val="bg1"/>
                        </a:solidFill>
                        <a:effectLst/>
                        <a:highlight>
                          <a:srgbClr val="0000FF"/>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400" dirty="0">
                          <a:solidFill>
                            <a:schemeClr val="bg1"/>
                          </a:solidFill>
                          <a:effectLst/>
                          <a:highlight>
                            <a:srgbClr val="0000FF"/>
                          </a:highlight>
                        </a:rPr>
                        <a:t>Enablers and Facilitation</a:t>
                      </a:r>
                      <a:endParaRPr lang="en-PK" sz="1400" dirty="0">
                        <a:solidFill>
                          <a:schemeClr val="bg1"/>
                        </a:solidFill>
                        <a:effectLst/>
                        <a:highlight>
                          <a:srgbClr val="0000FF"/>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13282677"/>
                  </a:ext>
                </a:extLst>
              </a:tr>
              <a:tr h="563559">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Long term planning of the sector with clear institutional responsibilities</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Designation of the lead agency in the government, improved statistics on trucks and road freight movement trends</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51600167"/>
                  </a:ext>
                </a:extLst>
              </a:tr>
              <a:tr h="448422">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Create and expand domestic demand for heavy freight vehicles</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Appropriate tariffs, improved product quality, improved affordability of consumers</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66528316"/>
                  </a:ext>
                </a:extLst>
              </a:tr>
              <a:tr h="448422">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Encourage manufacturing and export of heavy commercial vehicles</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The paradigm shift from assembling to manufacturing, competitive prices for entry to the new market</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95800633"/>
                  </a:ext>
                </a:extLst>
              </a:tr>
              <a:tr h="448422">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Rationalize fiscal and monetary measures for the promotion of the truck freight transport sector</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Reduced GST rates and minimum taxes on the export of the vehicles.</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08380056"/>
                  </a:ext>
                </a:extLst>
              </a:tr>
              <a:tr h="448422">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a:solidFill>
                            <a:schemeClr val="tx1"/>
                          </a:solidFill>
                          <a:effectLst/>
                          <a:highlight>
                            <a:srgbClr val="C0C0C0"/>
                          </a:highlight>
                          <a:latin typeface="+mn-lt"/>
                          <a:ea typeface="+mn-ea"/>
                          <a:cs typeface="+mn-cs"/>
                          <a:sym typeface="Arial"/>
                        </a:rPr>
                        <a:t>Remove sector externalities and inefficiencies and encourage fleet modernization</a:t>
                      </a:r>
                      <a:endParaRPr lang="en-PK" sz="1400" b="0" i="0" u="none" strike="noStrike" cap="none">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Promote vehicles safety and performance standards, limit the import of second hand and under-performing vehicles</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8319487"/>
                  </a:ext>
                </a:extLst>
              </a:tr>
              <a:tr h="448422">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Attract investments in all modes of land freight transport</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Encourage investments in railways to reduce the burden on the road freight transport</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88140489"/>
                  </a:ext>
                </a:extLst>
              </a:tr>
              <a:tr h="682603">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a:solidFill>
                            <a:schemeClr val="tx1"/>
                          </a:solidFill>
                          <a:effectLst/>
                          <a:highlight>
                            <a:srgbClr val="C0C0C0"/>
                          </a:highlight>
                          <a:latin typeface="+mn-lt"/>
                          <a:ea typeface="+mn-ea"/>
                          <a:cs typeface="+mn-cs"/>
                          <a:sym typeface="Arial"/>
                        </a:rPr>
                        <a:t>Improve efficiency and environmental performance of road freight vehicles within the country and across the region</a:t>
                      </a:r>
                      <a:endParaRPr lang="en-PK" sz="1400" b="0" i="0" u="none" strike="noStrike" cap="none">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Develop and implement fuel improvement program in the country, enhanced vehicle emission standards</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86185906"/>
                  </a:ext>
                </a:extLst>
              </a:tr>
              <a:tr h="563559">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Extend credit facilities and financial services at concessional rates to the road freight transport sector</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Encourage fresh entry into the sector and promotion of employment opportunities, multiplier effects on the economy</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40505964"/>
                  </a:ext>
                </a:extLst>
              </a:tr>
              <a:tr h="448422">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Ensure long term stability of the government policies in the sector</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The time horizon of the policy should be 3-5 years with normal annual reviews</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56481116"/>
                  </a:ext>
                </a:extLst>
              </a:tr>
              <a:tr h="682603">
                <a:tc>
                  <a:txBody>
                    <a:bodyPr/>
                    <a:lstStyle/>
                    <a:p>
                      <a:pPr marL="285750" marR="0" indent="-285750" algn="just" rtl="0">
                        <a:lnSpc>
                          <a:spcPct val="115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tx1"/>
                          </a:solidFill>
                          <a:effectLst/>
                          <a:highlight>
                            <a:srgbClr val="C0C0C0"/>
                          </a:highlight>
                          <a:latin typeface="+mn-lt"/>
                          <a:ea typeface="+mn-ea"/>
                          <a:cs typeface="+mn-cs"/>
                          <a:sym typeface="Arial"/>
                        </a:rPr>
                        <a:t>Improved and effective coordination at all levels in the government for efficient operations of the road freight transport</a:t>
                      </a:r>
                      <a:endParaRPr lang="en-PK" sz="1400" b="0" i="0" u="none" strike="noStrike" cap="none" dirty="0">
                        <a:solidFill>
                          <a:schemeClr val="tx1"/>
                        </a:solidFill>
                        <a:effectLst/>
                        <a:highlight>
                          <a:srgbClr val="C0C0C0"/>
                        </a:highlight>
                        <a:latin typeface="+mn-lt"/>
                        <a:ea typeface="+mn-ea"/>
                        <a:cs typeface="+mn-cs"/>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indent="-285750" algn="just">
                        <a:lnSpc>
                          <a:spcPct val="115000"/>
                        </a:lnSpc>
                        <a:spcBef>
                          <a:spcPts val="0"/>
                        </a:spcBef>
                        <a:spcAft>
                          <a:spcPts val="0"/>
                        </a:spcAft>
                        <a:buFont typeface="Arial" panose="020B0604020202020204" pitchFamily="34" charset="0"/>
                        <a:buChar char="•"/>
                      </a:pPr>
                      <a:r>
                        <a:rPr lang="en-US" sz="1400" dirty="0">
                          <a:solidFill>
                            <a:schemeClr val="tx1"/>
                          </a:solidFill>
                          <a:effectLst/>
                          <a:highlight>
                            <a:srgbClr val="C0C0C0"/>
                          </a:highlight>
                        </a:rPr>
                        <a:t>Functions falling outside the jurisdiction of the federal government should be financially supported for the policy to be successful</a:t>
                      </a:r>
                      <a:endParaRPr lang="en-PK" sz="1400" dirty="0">
                        <a:solidFill>
                          <a:schemeClr val="tx1"/>
                        </a:solidFill>
                        <a:effectLst/>
                        <a:highlight>
                          <a:srgbClr val="C0C0C0"/>
                        </a:highligh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11014022"/>
                  </a:ext>
                </a:extLst>
              </a:tr>
            </a:tbl>
          </a:graphicData>
        </a:graphic>
      </p:graphicFrame>
    </p:spTree>
    <p:extLst>
      <p:ext uri="{BB962C8B-B14F-4D97-AF65-F5344CB8AC3E}">
        <p14:creationId xmlns:p14="http://schemas.microsoft.com/office/powerpoint/2010/main" val="16008070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ployers scramble to find more truck drivers amid shortage - Marketplace">
            <a:extLst>
              <a:ext uri="{FF2B5EF4-FFF2-40B4-BE49-F238E27FC236}">
                <a16:creationId xmlns:a16="http://schemas.microsoft.com/office/drawing/2014/main" id="{47632307-F7EC-800C-6801-EE5E77187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763CBE-68CA-B2FC-EBDB-A69ED1708904}"/>
              </a:ext>
            </a:extLst>
          </p:cNvPr>
          <p:cNvSpPr txBox="1"/>
          <p:nvPr/>
        </p:nvSpPr>
        <p:spPr>
          <a:xfrm>
            <a:off x="830416" y="226161"/>
            <a:ext cx="7865806" cy="553998"/>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buClr>
                <a:schemeClr val="dk1"/>
              </a:buClr>
              <a:buSzPts val="3000"/>
              <a:buFont typeface="Staatliches"/>
              <a:buNone/>
              <a:defRPr sz="3000" b="1">
                <a:solidFill>
                  <a:schemeClr val="dk1"/>
                </a:solidFill>
                <a:latin typeface="Staatliches"/>
                <a:ea typeface="Staatliches"/>
                <a:cs typeface="Staatliches"/>
              </a:defRPr>
            </a:lvl1pPr>
            <a:lvl2pPr>
              <a:buClr>
                <a:schemeClr val="dk1"/>
              </a:buClr>
              <a:buSzPts val="3000"/>
              <a:buFont typeface="Staatliches"/>
              <a:buNone/>
              <a:defRPr sz="3000">
                <a:solidFill>
                  <a:schemeClr val="dk1"/>
                </a:solidFill>
                <a:latin typeface="Staatliches"/>
                <a:ea typeface="Staatliches"/>
                <a:cs typeface="Staatliches"/>
              </a:defRPr>
            </a:lvl2pPr>
            <a:lvl3pPr>
              <a:buClr>
                <a:schemeClr val="dk1"/>
              </a:buClr>
              <a:buSzPts val="3000"/>
              <a:buFont typeface="Staatliches"/>
              <a:buNone/>
              <a:defRPr sz="2800" b="1">
                <a:solidFill>
                  <a:schemeClr val="dk1"/>
                </a:solidFill>
                <a:latin typeface="Staatliches"/>
                <a:ea typeface="Staatliches"/>
                <a:cs typeface="Staatliches"/>
              </a:defRPr>
            </a:lvl3pPr>
            <a:lvl4pPr>
              <a:buClr>
                <a:schemeClr val="dk1"/>
              </a:buClr>
              <a:buSzPts val="3000"/>
              <a:buFont typeface="Staatliches"/>
              <a:buNone/>
              <a:defRPr sz="3000">
                <a:solidFill>
                  <a:schemeClr val="dk1"/>
                </a:solidFill>
                <a:latin typeface="Staatliches"/>
                <a:ea typeface="Staatliches"/>
                <a:cs typeface="Staatliches"/>
              </a:defRPr>
            </a:lvl4pPr>
            <a:lvl5pPr>
              <a:buClr>
                <a:schemeClr val="dk1"/>
              </a:buClr>
              <a:buSzPts val="3000"/>
              <a:buFont typeface="Staatliches"/>
              <a:buNone/>
              <a:defRPr sz="3000">
                <a:solidFill>
                  <a:schemeClr val="dk1"/>
                </a:solidFill>
                <a:latin typeface="Staatliches"/>
                <a:ea typeface="Staatliches"/>
                <a:cs typeface="Staatliches"/>
              </a:defRPr>
            </a:lvl5pPr>
            <a:lvl6pPr>
              <a:buClr>
                <a:schemeClr val="dk1"/>
              </a:buClr>
              <a:buSzPts val="3000"/>
              <a:buFont typeface="Staatliches"/>
              <a:buNone/>
              <a:defRPr sz="3000">
                <a:solidFill>
                  <a:schemeClr val="dk1"/>
                </a:solidFill>
                <a:latin typeface="Staatliches"/>
                <a:ea typeface="Staatliches"/>
                <a:cs typeface="Staatliches"/>
              </a:defRPr>
            </a:lvl6pPr>
            <a:lvl7pPr>
              <a:buClr>
                <a:schemeClr val="dk1"/>
              </a:buClr>
              <a:buSzPts val="3000"/>
              <a:buFont typeface="Staatliches"/>
              <a:buNone/>
              <a:defRPr sz="3000">
                <a:solidFill>
                  <a:schemeClr val="dk1"/>
                </a:solidFill>
                <a:latin typeface="Staatliches"/>
                <a:ea typeface="Staatliches"/>
                <a:cs typeface="Staatliches"/>
              </a:defRPr>
            </a:lvl7pPr>
            <a:lvl8pPr>
              <a:buClr>
                <a:schemeClr val="dk1"/>
              </a:buClr>
              <a:buSzPts val="3000"/>
              <a:buFont typeface="Staatliches"/>
              <a:buNone/>
              <a:defRPr sz="3000">
                <a:solidFill>
                  <a:schemeClr val="dk1"/>
                </a:solidFill>
                <a:latin typeface="Staatliches"/>
                <a:ea typeface="Staatliches"/>
                <a:cs typeface="Staatliches"/>
              </a:defRPr>
            </a:lvl8pPr>
            <a:lvl9pPr>
              <a:buClr>
                <a:schemeClr val="dk1"/>
              </a:buClr>
              <a:buSzPts val="3000"/>
              <a:buFont typeface="Staatliches"/>
              <a:buNone/>
              <a:defRPr sz="3000">
                <a:solidFill>
                  <a:schemeClr val="dk1"/>
                </a:solidFill>
                <a:latin typeface="Staatliches"/>
                <a:ea typeface="Staatliches"/>
                <a:cs typeface="Staatliches"/>
              </a:defRPr>
            </a:lvl9pPr>
          </a:lstStyle>
          <a:p>
            <a:r>
              <a:rPr lang="en-US" dirty="0"/>
              <a:t>Guidance in Policy Areas to Improve Urban Distribution</a:t>
            </a:r>
            <a:endParaRPr lang="en-PK" dirty="0"/>
          </a:p>
        </p:txBody>
      </p:sp>
      <p:sp>
        <p:nvSpPr>
          <p:cNvPr id="2" name="Rectangle 1">
            <a:extLst>
              <a:ext uri="{FF2B5EF4-FFF2-40B4-BE49-F238E27FC236}">
                <a16:creationId xmlns:a16="http://schemas.microsoft.com/office/drawing/2014/main" id="{3DE948D5-F327-C0E8-5970-A00836457D2E}"/>
              </a:ext>
            </a:extLst>
          </p:cNvPr>
          <p:cNvSpPr/>
          <p:nvPr/>
        </p:nvSpPr>
        <p:spPr>
          <a:xfrm>
            <a:off x="133350" y="1006320"/>
            <a:ext cx="11706225" cy="5724680"/>
          </a:xfrm>
          <a:prstGeom prst="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aphicFrame>
        <p:nvGraphicFramePr>
          <p:cNvPr id="5" name="Table 4">
            <a:extLst>
              <a:ext uri="{FF2B5EF4-FFF2-40B4-BE49-F238E27FC236}">
                <a16:creationId xmlns:a16="http://schemas.microsoft.com/office/drawing/2014/main" id="{A3B56AB8-5391-ED73-A17C-C727B199C983}"/>
              </a:ext>
            </a:extLst>
          </p:cNvPr>
          <p:cNvGraphicFramePr>
            <a:graphicFrameLocks noGrp="1"/>
          </p:cNvGraphicFramePr>
          <p:nvPr>
            <p:extLst>
              <p:ext uri="{D42A27DB-BD31-4B8C-83A1-F6EECF244321}">
                <p14:modId xmlns:p14="http://schemas.microsoft.com/office/powerpoint/2010/main" val="132042442"/>
              </p:ext>
            </p:extLst>
          </p:nvPr>
        </p:nvGraphicFramePr>
        <p:xfrm>
          <a:off x="133350" y="914400"/>
          <a:ext cx="11855450" cy="5816600"/>
        </p:xfrm>
        <a:graphic>
          <a:graphicData uri="http://schemas.openxmlformats.org/drawingml/2006/table">
            <a:tbl>
              <a:tblPr firstRow="1" firstCol="1" lastRow="1" lastCol="1" bandRow="1" bandCol="1">
                <a:tableStyleId>{7E9639D4-E3E2-4D34-9284-5A2195B3D0D7}</a:tableStyleId>
              </a:tblPr>
              <a:tblGrid>
                <a:gridCol w="2785376">
                  <a:extLst>
                    <a:ext uri="{9D8B030D-6E8A-4147-A177-3AD203B41FA5}">
                      <a16:colId xmlns:a16="http://schemas.microsoft.com/office/drawing/2014/main" val="1369742321"/>
                    </a:ext>
                  </a:extLst>
                </a:gridCol>
                <a:gridCol w="9070074">
                  <a:extLst>
                    <a:ext uri="{9D8B030D-6E8A-4147-A177-3AD203B41FA5}">
                      <a16:colId xmlns:a16="http://schemas.microsoft.com/office/drawing/2014/main" val="4120964492"/>
                    </a:ext>
                  </a:extLst>
                </a:gridCol>
              </a:tblGrid>
              <a:tr h="199664">
                <a:tc>
                  <a:txBody>
                    <a:bodyPr/>
                    <a:lstStyle/>
                    <a:p>
                      <a:pPr marL="68580" marR="0" algn="ctr">
                        <a:lnSpc>
                          <a:spcPct val="115000"/>
                        </a:lnSpc>
                        <a:spcBef>
                          <a:spcPts val="0"/>
                        </a:spcBef>
                        <a:spcAft>
                          <a:spcPts val="0"/>
                        </a:spcAft>
                      </a:pPr>
                      <a:r>
                        <a:rPr lang="en-US" sz="1200" u="none">
                          <a:solidFill>
                            <a:schemeClr val="bg1"/>
                          </a:solidFill>
                          <a:effectLst/>
                        </a:rPr>
                        <a:t>Policy Area</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66675" marR="0" algn="ctr">
                        <a:lnSpc>
                          <a:spcPct val="115000"/>
                        </a:lnSpc>
                        <a:spcBef>
                          <a:spcPts val="0"/>
                        </a:spcBef>
                        <a:spcAft>
                          <a:spcPts val="0"/>
                        </a:spcAft>
                      </a:pPr>
                      <a:r>
                        <a:rPr lang="en-US" sz="1200" u="none">
                          <a:solidFill>
                            <a:schemeClr val="bg1"/>
                          </a:solidFill>
                          <a:effectLst/>
                        </a:rPr>
                        <a:t>Guidance</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97339275"/>
                  </a:ext>
                </a:extLst>
              </a:tr>
              <a:tr h="307059">
                <a:tc rowSpan="2">
                  <a:txBody>
                    <a:bodyPr/>
                    <a:lstStyle/>
                    <a:p>
                      <a:pPr marL="0" marR="302260" algn="l">
                        <a:lnSpc>
                          <a:spcPct val="115000"/>
                        </a:lnSpc>
                        <a:spcBef>
                          <a:spcPts val="635"/>
                        </a:spcBef>
                        <a:spcAft>
                          <a:spcPts val="0"/>
                        </a:spcAft>
                      </a:pPr>
                      <a:r>
                        <a:rPr lang="en-US" sz="1100" u="none" dirty="0">
                          <a:solidFill>
                            <a:schemeClr val="bg1"/>
                          </a:solidFill>
                          <a:effectLst/>
                        </a:rPr>
                        <a:t>Improve management System</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9370" marR="0" algn="just">
                        <a:lnSpc>
                          <a:spcPts val="1250"/>
                        </a:lnSpc>
                        <a:spcBef>
                          <a:spcPts val="0"/>
                        </a:spcBef>
                        <a:spcAft>
                          <a:spcPts val="0"/>
                        </a:spcAft>
                        <a:tabLst>
                          <a:tab pos="267970" algn="l"/>
                        </a:tabLst>
                      </a:pPr>
                      <a:r>
                        <a:rPr lang="en-US" sz="1100" u="none" dirty="0">
                          <a:solidFill>
                            <a:schemeClr val="bg1"/>
                          </a:solidFill>
                          <a:effectLst/>
                        </a:rPr>
                        <a:t>-	Identify clear functions between competent authorities in</a:t>
                      </a:r>
                      <a:r>
                        <a:rPr lang="en-US" sz="1100" u="none" spc="-45" dirty="0">
                          <a:solidFill>
                            <a:schemeClr val="bg1"/>
                          </a:solidFill>
                          <a:effectLst/>
                        </a:rPr>
                        <a:t> </a:t>
                      </a:r>
                      <a:r>
                        <a:rPr lang="en-US" sz="1100" u="none" dirty="0">
                          <a:solidFill>
                            <a:schemeClr val="bg1"/>
                          </a:solidFill>
                          <a:effectLst/>
                        </a:rPr>
                        <a:t>urban</a:t>
                      </a:r>
                      <a:r>
                        <a:rPr lang="en-US" sz="1200" u="none" dirty="0">
                          <a:solidFill>
                            <a:schemeClr val="bg1"/>
                          </a:solidFill>
                          <a:effectLst/>
                          <a:uFillTx/>
                        </a:rPr>
                        <a:t> </a:t>
                      </a:r>
                      <a:r>
                        <a:rPr lang="en-US" sz="1100" u="none" dirty="0">
                          <a:solidFill>
                            <a:schemeClr val="bg1"/>
                          </a:solidFill>
                          <a:effectLst/>
                          <a:uFill>
                            <a:solidFill>
                              <a:srgbClr val="666666"/>
                            </a:solidFill>
                          </a:uFill>
                        </a:rPr>
                        <a:t>distribution at both national and local</a:t>
                      </a:r>
                      <a:r>
                        <a:rPr lang="en-US" sz="1100" u="none" spc="-90" dirty="0">
                          <a:solidFill>
                            <a:schemeClr val="bg1"/>
                          </a:solidFill>
                          <a:effectLst/>
                          <a:uFill>
                            <a:solidFill>
                              <a:srgbClr val="666666"/>
                            </a:solidFill>
                          </a:uFill>
                        </a:rPr>
                        <a:t> </a:t>
                      </a:r>
                      <a:r>
                        <a:rPr lang="en-US" sz="1100" u="none" dirty="0">
                          <a:solidFill>
                            <a:schemeClr val="bg1"/>
                          </a:solidFill>
                          <a:effectLst/>
                          <a:uFill>
                            <a:solidFill>
                              <a:srgbClr val="666666"/>
                            </a:solidFill>
                          </a:uFill>
                        </a:rPr>
                        <a:t>levels.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0094150"/>
                  </a:ext>
                </a:extLst>
              </a:tr>
              <a:tr h="257052">
                <a:tc vMerge="1">
                  <a:txBody>
                    <a:bodyPr/>
                    <a:lstStyle/>
                    <a:p>
                      <a:endParaRPr lang="en-PK"/>
                    </a:p>
                  </a:txBody>
                  <a:tcPr/>
                </a:tc>
                <a:tc>
                  <a:txBody>
                    <a:bodyPr/>
                    <a:lstStyle/>
                    <a:p>
                      <a:pPr marL="39370" marR="0" algn="just">
                        <a:lnSpc>
                          <a:spcPts val="1230"/>
                        </a:lnSpc>
                        <a:spcBef>
                          <a:spcPts val="0"/>
                        </a:spcBef>
                        <a:spcAft>
                          <a:spcPts val="0"/>
                        </a:spcAft>
                        <a:tabLst>
                          <a:tab pos="267970" algn="l"/>
                        </a:tabLst>
                      </a:pPr>
                      <a:r>
                        <a:rPr lang="en-US" sz="1100" u="none" dirty="0">
                          <a:solidFill>
                            <a:schemeClr val="bg1"/>
                          </a:solidFill>
                          <a:effectLst/>
                        </a:rPr>
                        <a:t>-	Establish coordination mechanisms at local levels, with</a:t>
                      </a:r>
                      <a:r>
                        <a:rPr lang="en-US" sz="1100" u="none" spc="-25" dirty="0">
                          <a:solidFill>
                            <a:schemeClr val="bg1"/>
                          </a:solidFill>
                          <a:effectLst/>
                        </a:rPr>
                        <a:t> </a:t>
                      </a:r>
                      <a:r>
                        <a:rPr lang="en-US" sz="1100" u="none" dirty="0">
                          <a:solidFill>
                            <a:schemeClr val="bg1"/>
                          </a:solidFill>
                          <a:effectLst/>
                        </a:rPr>
                        <a:t>local government taking the lead.</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38599314"/>
                  </a:ext>
                </a:extLst>
              </a:tr>
              <a:tr h="401171">
                <a:tc rowSpan="2">
                  <a:txBody>
                    <a:bodyPr/>
                    <a:lstStyle/>
                    <a:p>
                      <a:pPr marL="0" marR="0" algn="l">
                        <a:lnSpc>
                          <a:spcPct val="115000"/>
                        </a:lnSpc>
                        <a:spcBef>
                          <a:spcPts val="0"/>
                        </a:spcBef>
                        <a:spcAft>
                          <a:spcPts val="0"/>
                        </a:spcAft>
                      </a:pPr>
                      <a:r>
                        <a:rPr lang="en-US" sz="1100" u="none" dirty="0">
                          <a:solidFill>
                            <a:schemeClr val="bg1"/>
                          </a:solidFill>
                          <a:effectLst/>
                        </a:rPr>
                        <a:t>Plan well</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268605" marR="210185" indent="-229235" algn="just">
                        <a:lnSpc>
                          <a:spcPct val="115000"/>
                        </a:lnSpc>
                        <a:spcBef>
                          <a:spcPts val="0"/>
                        </a:spcBef>
                        <a:spcAft>
                          <a:spcPts val="0"/>
                        </a:spcAft>
                        <a:tabLst>
                          <a:tab pos="267970" algn="l"/>
                        </a:tabLst>
                      </a:pPr>
                      <a:r>
                        <a:rPr lang="en-US" sz="1100" u="none" dirty="0">
                          <a:solidFill>
                            <a:schemeClr val="bg1"/>
                          </a:solidFill>
                          <a:effectLst/>
                        </a:rPr>
                        <a:t>-	The urban distribution development plan should be developed by the city planning authority in association with the</a:t>
                      </a:r>
                      <a:r>
                        <a:rPr lang="en-US" sz="1100" u="none" spc="-75" dirty="0">
                          <a:solidFill>
                            <a:schemeClr val="bg1"/>
                          </a:solidFill>
                          <a:effectLst/>
                        </a:rPr>
                        <a:t> </a:t>
                      </a:r>
                      <a:r>
                        <a:rPr lang="en-US" sz="1100" u="none" dirty="0">
                          <a:solidFill>
                            <a:schemeClr val="bg1"/>
                          </a:solidFill>
                          <a:effectLst/>
                        </a:rPr>
                        <a:t>authorities</a:t>
                      </a:r>
                      <a:r>
                        <a:rPr lang="en-US" sz="1200" u="none" dirty="0">
                          <a:solidFill>
                            <a:schemeClr val="bg1"/>
                          </a:solidFill>
                          <a:effectLst/>
                          <a:uFillTx/>
                        </a:rPr>
                        <a:t> </a:t>
                      </a:r>
                      <a:r>
                        <a:rPr lang="en-US" sz="1100" u="none" dirty="0">
                          <a:solidFill>
                            <a:schemeClr val="bg1"/>
                          </a:solidFill>
                          <a:effectLst/>
                          <a:uFill>
                            <a:solidFill>
                              <a:srgbClr val="666666"/>
                            </a:solidFill>
                          </a:uFill>
                        </a:rPr>
                        <a:t>involved in urban distribution</a:t>
                      </a:r>
                      <a:r>
                        <a:rPr lang="en-US" sz="1100" u="none" spc="-90" dirty="0">
                          <a:solidFill>
                            <a:schemeClr val="bg1"/>
                          </a:solidFill>
                          <a:effectLst/>
                          <a:uFill>
                            <a:solidFill>
                              <a:srgbClr val="666666"/>
                            </a:solidFill>
                          </a:uFill>
                        </a:rPr>
                        <a:t> </a:t>
                      </a:r>
                      <a:r>
                        <a:rPr lang="en-US" sz="1100" u="none" dirty="0">
                          <a:solidFill>
                            <a:schemeClr val="bg1"/>
                          </a:solidFill>
                          <a:effectLst/>
                          <a:uFill>
                            <a:solidFill>
                              <a:srgbClr val="666666"/>
                            </a:solidFill>
                          </a:uFill>
                        </a:rPr>
                        <a:t>management.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99138846"/>
                  </a:ext>
                </a:extLst>
              </a:tr>
              <a:tr h="382990">
                <a:tc vMerge="1">
                  <a:txBody>
                    <a:bodyPr/>
                    <a:lstStyle/>
                    <a:p>
                      <a:endParaRPr lang="en-PK"/>
                    </a:p>
                  </a:txBody>
                  <a:tcPr/>
                </a:tc>
                <a:tc>
                  <a:txBody>
                    <a:bodyPr/>
                    <a:lstStyle/>
                    <a:p>
                      <a:pPr marL="268605" marR="118110" indent="-229235" algn="just">
                        <a:lnSpc>
                          <a:spcPct val="115000"/>
                        </a:lnSpc>
                        <a:spcBef>
                          <a:spcPts val="0"/>
                        </a:spcBef>
                        <a:spcAft>
                          <a:spcPts val="0"/>
                        </a:spcAft>
                        <a:tabLst>
                          <a:tab pos="267970" algn="l"/>
                        </a:tabLst>
                      </a:pPr>
                      <a:r>
                        <a:rPr lang="en-US" sz="1100" u="none" dirty="0">
                          <a:solidFill>
                            <a:schemeClr val="bg1"/>
                          </a:solidFill>
                          <a:effectLst/>
                        </a:rPr>
                        <a:t>-	The urban distribution development plan should be incorporated into overall city planning, and linked with other relevant</a:t>
                      </a:r>
                      <a:r>
                        <a:rPr lang="en-US" sz="1100" u="none" spc="-55" dirty="0">
                          <a:solidFill>
                            <a:schemeClr val="bg1"/>
                          </a:solidFill>
                          <a:effectLst/>
                        </a:rPr>
                        <a:t> </a:t>
                      </a:r>
                      <a:r>
                        <a:rPr lang="en-US" sz="1100" u="none" dirty="0">
                          <a:solidFill>
                            <a:schemeClr val="bg1"/>
                          </a:solidFill>
                          <a:effectLst/>
                        </a:rPr>
                        <a:t>plans such as land, commerce, transport, logistics, and express mail.</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11537891"/>
                  </a:ext>
                </a:extLst>
              </a:tr>
              <a:tr h="158097">
                <a:tc rowSpan="3">
                  <a:txBody>
                    <a:bodyPr/>
                    <a:lstStyle/>
                    <a:p>
                      <a:pPr marL="68580" marR="302260" algn="l">
                        <a:lnSpc>
                          <a:spcPct val="115000"/>
                        </a:lnSpc>
                        <a:spcBef>
                          <a:spcPts val="1055"/>
                        </a:spcBef>
                        <a:spcAft>
                          <a:spcPts val="0"/>
                        </a:spcAft>
                      </a:pPr>
                      <a:r>
                        <a:rPr lang="en-US" sz="1100" u="none">
                          <a:solidFill>
                            <a:schemeClr val="bg1"/>
                          </a:solidFill>
                          <a:effectLst/>
                        </a:rPr>
                        <a:t>Enhance infrastructure</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9370" marR="0" algn="just">
                        <a:lnSpc>
                          <a:spcPts val="1170"/>
                        </a:lnSpc>
                        <a:spcBef>
                          <a:spcPts val="0"/>
                        </a:spcBef>
                        <a:spcAft>
                          <a:spcPts val="0"/>
                        </a:spcAft>
                        <a:tabLst>
                          <a:tab pos="267970" algn="l"/>
                        </a:tabLst>
                      </a:pPr>
                      <a:r>
                        <a:rPr lang="en-US" sz="1100" u="none" dirty="0">
                          <a:solidFill>
                            <a:schemeClr val="bg1"/>
                          </a:solidFill>
                          <a:effectLst/>
                        </a:rPr>
                        <a:t>-	Build infrastructure for urban distribution channels and</a:t>
                      </a:r>
                      <a:r>
                        <a:rPr lang="en-US" sz="1100" u="none" spc="-85" dirty="0">
                          <a:solidFill>
                            <a:schemeClr val="bg1"/>
                          </a:solidFill>
                          <a:effectLst/>
                        </a:rPr>
                        <a:t> </a:t>
                      </a:r>
                      <a:r>
                        <a:rPr lang="en-US" sz="1100" u="none" dirty="0">
                          <a:solidFill>
                            <a:schemeClr val="bg1"/>
                          </a:solidFill>
                          <a:effectLst/>
                        </a:rPr>
                        <a:t>terminals.</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30910305"/>
                  </a:ext>
                </a:extLst>
              </a:tr>
              <a:tr h="158097">
                <a:tc vMerge="1">
                  <a:txBody>
                    <a:bodyPr/>
                    <a:lstStyle/>
                    <a:p>
                      <a:endParaRPr lang="en-PK"/>
                    </a:p>
                  </a:txBody>
                  <a:tcPr/>
                </a:tc>
                <a:tc>
                  <a:txBody>
                    <a:bodyPr/>
                    <a:lstStyle/>
                    <a:p>
                      <a:pPr marL="39370" marR="0" algn="just">
                        <a:lnSpc>
                          <a:spcPts val="1160"/>
                        </a:lnSpc>
                        <a:spcBef>
                          <a:spcPts val="0"/>
                        </a:spcBef>
                        <a:spcAft>
                          <a:spcPts val="0"/>
                        </a:spcAft>
                        <a:tabLst>
                          <a:tab pos="267970" algn="l"/>
                        </a:tabLst>
                      </a:pPr>
                      <a:r>
                        <a:rPr lang="en-US" sz="1100" u="none">
                          <a:solidFill>
                            <a:schemeClr val="bg1"/>
                          </a:solidFill>
                          <a:effectLst/>
                        </a:rPr>
                        <a:t>-	Improve parking and loading and unloading</a:t>
                      </a:r>
                      <a:r>
                        <a:rPr lang="en-US" sz="1100" u="none" spc="-30">
                          <a:solidFill>
                            <a:schemeClr val="bg1"/>
                          </a:solidFill>
                          <a:effectLst/>
                        </a:rPr>
                        <a:t> </a:t>
                      </a:r>
                      <a:r>
                        <a:rPr lang="en-US" sz="1100" u="none">
                          <a:solidFill>
                            <a:schemeClr val="bg1"/>
                          </a:solidFill>
                          <a:effectLst/>
                        </a:rPr>
                        <a:t>facilities.</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27781815"/>
                  </a:ext>
                </a:extLst>
              </a:tr>
              <a:tr h="619932">
                <a:tc vMerge="1">
                  <a:txBody>
                    <a:bodyPr/>
                    <a:lstStyle/>
                    <a:p>
                      <a:endParaRPr lang="en-PK"/>
                    </a:p>
                  </a:txBody>
                  <a:tcPr/>
                </a:tc>
                <a:tc>
                  <a:txBody>
                    <a:bodyPr/>
                    <a:lstStyle/>
                    <a:p>
                      <a:pPr marL="268605" marR="276225" indent="-229235" algn="just">
                        <a:lnSpc>
                          <a:spcPct val="115000"/>
                        </a:lnSpc>
                        <a:spcBef>
                          <a:spcPts val="0"/>
                        </a:spcBef>
                        <a:spcAft>
                          <a:spcPts val="0"/>
                        </a:spcAft>
                        <a:tabLst>
                          <a:tab pos="267970" algn="l"/>
                        </a:tabLst>
                      </a:pPr>
                      <a:r>
                        <a:rPr lang="en-US" sz="1100" u="none" dirty="0">
                          <a:solidFill>
                            <a:schemeClr val="bg1"/>
                          </a:solidFill>
                          <a:effectLst/>
                        </a:rPr>
                        <a:t>-	Issue rules and standards for conducting a transport impact assessment of urban distribution, and make transport impact assessment of urban distribution obligatory for any new, renovation, or extension projects of urban roads,</a:t>
                      </a:r>
                      <a:r>
                        <a:rPr lang="en-US" sz="1100" u="none" spc="-50" dirty="0">
                          <a:solidFill>
                            <a:schemeClr val="bg1"/>
                          </a:solidFill>
                          <a:effectLst/>
                        </a:rPr>
                        <a:t> </a:t>
                      </a:r>
                      <a:r>
                        <a:rPr lang="en-US" sz="1100" u="none" dirty="0">
                          <a:solidFill>
                            <a:schemeClr val="bg1"/>
                          </a:solidFill>
                          <a:effectLst/>
                        </a:rPr>
                        <a:t>commercial</a:t>
                      </a:r>
                      <a:r>
                        <a:rPr lang="en-US" sz="1200" u="none" dirty="0">
                          <a:solidFill>
                            <a:schemeClr val="bg1"/>
                          </a:solidFill>
                          <a:effectLst/>
                        </a:rPr>
                        <a:t> </a:t>
                      </a:r>
                      <a:r>
                        <a:rPr lang="en-US" sz="1100" u="none" dirty="0">
                          <a:solidFill>
                            <a:schemeClr val="bg1"/>
                          </a:solidFill>
                          <a:effectLst/>
                        </a:rPr>
                        <a:t>areas, residential areas, and large public areas when applying for approval at the planning stage.</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88740996"/>
                  </a:ext>
                </a:extLst>
              </a:tr>
              <a:tr h="160581">
                <a:tc rowSpan="3">
                  <a:txBody>
                    <a:bodyPr/>
                    <a:lstStyle/>
                    <a:p>
                      <a:pPr marL="68580" marR="146685" algn="l">
                        <a:lnSpc>
                          <a:spcPct val="115000"/>
                        </a:lnSpc>
                        <a:spcBef>
                          <a:spcPts val="35"/>
                        </a:spcBef>
                        <a:spcAft>
                          <a:spcPts val="0"/>
                        </a:spcAft>
                      </a:pPr>
                      <a:r>
                        <a:rPr lang="en-US" sz="1100" u="none">
                          <a:solidFill>
                            <a:schemeClr val="bg1"/>
                          </a:solidFill>
                          <a:effectLst/>
                        </a:rPr>
                        <a:t>Strengthen the management of the transport</a:t>
                      </a:r>
                      <a:endParaRPr lang="en-PK" sz="1200" u="none">
                        <a:solidFill>
                          <a:schemeClr val="bg1"/>
                        </a:solidFill>
                        <a:effectLst/>
                      </a:endParaRPr>
                    </a:p>
                    <a:p>
                      <a:pPr marL="68580" marR="0" algn="l">
                        <a:lnSpc>
                          <a:spcPts val="1230"/>
                        </a:lnSpc>
                        <a:spcBef>
                          <a:spcPts val="10"/>
                        </a:spcBef>
                        <a:spcAft>
                          <a:spcPts val="0"/>
                        </a:spcAft>
                      </a:pPr>
                      <a:r>
                        <a:rPr lang="en-US" sz="1100" u="none">
                          <a:solidFill>
                            <a:schemeClr val="bg1"/>
                          </a:solidFill>
                          <a:effectLst/>
                        </a:rPr>
                        <a:t>market</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0" marR="0" algn="just">
                        <a:lnSpc>
                          <a:spcPts val="1230"/>
                        </a:lnSpc>
                        <a:spcBef>
                          <a:spcPts val="10"/>
                        </a:spcBef>
                        <a:spcAft>
                          <a:spcPts val="0"/>
                        </a:spcAft>
                        <a:tabLst>
                          <a:tab pos="267970" algn="l"/>
                          <a:tab pos="4342130" algn="l"/>
                        </a:tabLst>
                      </a:pPr>
                      <a:r>
                        <a:rPr lang="en-US" sz="1100" u="none" spc="5">
                          <a:solidFill>
                            <a:schemeClr val="bg1"/>
                          </a:solidFill>
                          <a:effectLst/>
                          <a:uFill>
                            <a:solidFill>
                              <a:srgbClr val="666666"/>
                            </a:solidFill>
                          </a:uFill>
                        </a:rPr>
                        <a:t> </a:t>
                      </a:r>
                      <a:r>
                        <a:rPr lang="en-US" sz="1100" u="none">
                          <a:solidFill>
                            <a:schemeClr val="bg1"/>
                          </a:solidFill>
                          <a:effectLst/>
                          <a:uFill>
                            <a:solidFill>
                              <a:srgbClr val="666666"/>
                            </a:solidFill>
                          </a:uFill>
                        </a:rPr>
                        <a:t>-	Promote the standardization of trucks for urban</a:t>
                      </a:r>
                      <a:r>
                        <a:rPr lang="en-US" sz="1100" u="none" spc="-95">
                          <a:solidFill>
                            <a:schemeClr val="bg1"/>
                          </a:solidFill>
                          <a:effectLst/>
                          <a:uFill>
                            <a:solidFill>
                              <a:srgbClr val="666666"/>
                            </a:solidFill>
                          </a:uFill>
                        </a:rPr>
                        <a:t> </a:t>
                      </a:r>
                      <a:r>
                        <a:rPr lang="en-US" sz="1100" u="none">
                          <a:solidFill>
                            <a:schemeClr val="bg1"/>
                          </a:solidFill>
                          <a:effectLst/>
                          <a:uFill>
                            <a:solidFill>
                              <a:srgbClr val="666666"/>
                            </a:solidFill>
                          </a:uFill>
                        </a:rPr>
                        <a:t>distribution.	</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80198654"/>
                  </a:ext>
                </a:extLst>
              </a:tr>
              <a:tr h="257052">
                <a:tc vMerge="1">
                  <a:txBody>
                    <a:bodyPr/>
                    <a:lstStyle/>
                    <a:p>
                      <a:endParaRPr lang="en-PK"/>
                    </a:p>
                  </a:txBody>
                  <a:tcPr/>
                </a:tc>
                <a:tc>
                  <a:txBody>
                    <a:bodyPr/>
                    <a:lstStyle/>
                    <a:p>
                      <a:pPr marL="39370" marR="0" algn="just">
                        <a:lnSpc>
                          <a:spcPts val="1230"/>
                        </a:lnSpc>
                        <a:spcBef>
                          <a:spcPts val="0"/>
                        </a:spcBef>
                        <a:spcAft>
                          <a:spcPts val="0"/>
                        </a:spcAft>
                        <a:tabLst>
                          <a:tab pos="267970" algn="l"/>
                        </a:tabLst>
                      </a:pPr>
                      <a:r>
                        <a:rPr lang="en-US" sz="1100" u="none" dirty="0">
                          <a:solidFill>
                            <a:schemeClr val="bg1"/>
                          </a:solidFill>
                          <a:effectLst/>
                        </a:rPr>
                        <a:t>-	Regulate the behaviors of companies leasing trucks for</a:t>
                      </a:r>
                      <a:r>
                        <a:rPr lang="en-US" sz="1100" u="none" spc="-65" dirty="0">
                          <a:solidFill>
                            <a:schemeClr val="bg1"/>
                          </a:solidFill>
                          <a:effectLst/>
                        </a:rPr>
                        <a:t> </a:t>
                      </a:r>
                      <a:r>
                        <a:rPr lang="en-US" sz="1100" u="none" dirty="0">
                          <a:solidFill>
                            <a:schemeClr val="bg1"/>
                          </a:solidFill>
                          <a:effectLst/>
                        </a:rPr>
                        <a:t>doing</a:t>
                      </a:r>
                      <a:r>
                        <a:rPr lang="en-US" sz="1200" u="none" dirty="0">
                          <a:solidFill>
                            <a:schemeClr val="bg1"/>
                          </a:solidFill>
                          <a:effectLst/>
                          <a:uFillTx/>
                        </a:rPr>
                        <a:t> </a:t>
                      </a:r>
                      <a:r>
                        <a:rPr lang="en-US" sz="1100" u="none" dirty="0">
                          <a:solidFill>
                            <a:schemeClr val="bg1"/>
                          </a:solidFill>
                          <a:effectLst/>
                          <a:uFill>
                            <a:solidFill>
                              <a:srgbClr val="666666"/>
                            </a:solidFill>
                          </a:uFill>
                        </a:rPr>
                        <a:t>the urban</a:t>
                      </a:r>
                      <a:r>
                        <a:rPr lang="en-US" sz="1100" u="none" spc="-30" dirty="0">
                          <a:solidFill>
                            <a:schemeClr val="bg1"/>
                          </a:solidFill>
                          <a:effectLst/>
                          <a:uFill>
                            <a:solidFill>
                              <a:srgbClr val="666666"/>
                            </a:solidFill>
                          </a:uFill>
                        </a:rPr>
                        <a:t> </a:t>
                      </a:r>
                      <a:r>
                        <a:rPr lang="en-US" sz="1100" u="none" dirty="0">
                          <a:solidFill>
                            <a:schemeClr val="bg1"/>
                          </a:solidFill>
                          <a:effectLst/>
                          <a:uFill>
                            <a:solidFill>
                              <a:srgbClr val="666666"/>
                            </a:solidFill>
                          </a:uFill>
                        </a:rPr>
                        <a:t>distribution.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60719058"/>
                  </a:ext>
                </a:extLst>
              </a:tr>
              <a:tr h="168960">
                <a:tc vMerge="1">
                  <a:txBody>
                    <a:bodyPr/>
                    <a:lstStyle/>
                    <a:p>
                      <a:endParaRPr lang="en-PK"/>
                    </a:p>
                  </a:txBody>
                  <a:tcPr/>
                </a:tc>
                <a:tc>
                  <a:txBody>
                    <a:bodyPr/>
                    <a:lstStyle/>
                    <a:p>
                      <a:pPr marL="39370" marR="0" algn="just">
                        <a:lnSpc>
                          <a:spcPts val="1150"/>
                        </a:lnSpc>
                        <a:spcBef>
                          <a:spcPts val="0"/>
                        </a:spcBef>
                        <a:spcAft>
                          <a:spcPts val="0"/>
                        </a:spcAft>
                        <a:tabLst>
                          <a:tab pos="267970" algn="l"/>
                        </a:tabLst>
                      </a:pPr>
                      <a:r>
                        <a:rPr lang="en-US" sz="1100" u="none">
                          <a:solidFill>
                            <a:schemeClr val="bg1"/>
                          </a:solidFill>
                          <a:effectLst/>
                        </a:rPr>
                        <a:t>-	Establish trust review systems for urban distribution</a:t>
                      </a:r>
                      <a:r>
                        <a:rPr lang="en-US" sz="1100" u="none" spc="-65">
                          <a:solidFill>
                            <a:schemeClr val="bg1"/>
                          </a:solidFill>
                          <a:effectLst/>
                        </a:rPr>
                        <a:t> </a:t>
                      </a:r>
                      <a:r>
                        <a:rPr lang="en-US" sz="1100" u="none">
                          <a:solidFill>
                            <a:schemeClr val="bg1"/>
                          </a:solidFill>
                          <a:effectLst/>
                        </a:rPr>
                        <a:t>enterprises.</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82788915"/>
                  </a:ext>
                </a:extLst>
              </a:tr>
              <a:tr h="277167">
                <a:tc rowSpan="2">
                  <a:txBody>
                    <a:bodyPr/>
                    <a:lstStyle/>
                    <a:p>
                      <a:pPr marL="68580" marR="465455" algn="just">
                        <a:lnSpc>
                          <a:spcPct val="115000"/>
                        </a:lnSpc>
                        <a:spcBef>
                          <a:spcPts val="0"/>
                        </a:spcBef>
                        <a:spcAft>
                          <a:spcPts val="0"/>
                        </a:spcAft>
                      </a:pPr>
                      <a:r>
                        <a:rPr lang="en-US" sz="1100" u="none">
                          <a:solidFill>
                            <a:schemeClr val="bg1"/>
                          </a:solidFill>
                          <a:effectLst/>
                        </a:rPr>
                        <a:t>Optimize movement control</a:t>
                      </a:r>
                      <a:endParaRPr lang="en-PK" sz="1200" u="none">
                        <a:solidFill>
                          <a:schemeClr val="bg1"/>
                        </a:solidFill>
                        <a:effectLst/>
                      </a:endParaRPr>
                    </a:p>
                    <a:p>
                      <a:pPr marL="68580" marR="0" algn="just">
                        <a:lnSpc>
                          <a:spcPts val="1170"/>
                        </a:lnSpc>
                        <a:spcBef>
                          <a:spcPts val="0"/>
                        </a:spcBef>
                        <a:spcAft>
                          <a:spcPts val="0"/>
                        </a:spcAft>
                      </a:pPr>
                      <a:r>
                        <a:rPr lang="en-US" sz="1100" u="none">
                          <a:solidFill>
                            <a:schemeClr val="bg1"/>
                          </a:solidFill>
                          <a:effectLst/>
                        </a:rPr>
                        <a:t>measures</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9370" marR="0" algn="just">
                        <a:lnSpc>
                          <a:spcPts val="1250"/>
                        </a:lnSpc>
                        <a:spcBef>
                          <a:spcPts val="0"/>
                        </a:spcBef>
                        <a:spcAft>
                          <a:spcPts val="0"/>
                        </a:spcAft>
                        <a:tabLst>
                          <a:tab pos="267970" algn="l"/>
                        </a:tabLst>
                      </a:pPr>
                      <a:r>
                        <a:rPr lang="en-US" sz="1100" u="none" dirty="0">
                          <a:solidFill>
                            <a:schemeClr val="bg1"/>
                          </a:solidFill>
                          <a:effectLst/>
                        </a:rPr>
                        <a:t>-	Use a permit system to control access of trucks to</a:t>
                      </a:r>
                      <a:r>
                        <a:rPr lang="en-US" sz="1100" u="none" spc="-65" dirty="0">
                          <a:solidFill>
                            <a:schemeClr val="bg1"/>
                          </a:solidFill>
                          <a:effectLst/>
                        </a:rPr>
                        <a:t> </a:t>
                      </a:r>
                      <a:r>
                        <a:rPr lang="en-US" sz="1100" u="none" dirty="0">
                          <a:solidFill>
                            <a:schemeClr val="bg1"/>
                          </a:solidFill>
                          <a:effectLst/>
                        </a:rPr>
                        <a:t>congested</a:t>
                      </a:r>
                      <a:r>
                        <a:rPr lang="en-US" sz="1200" u="none" dirty="0">
                          <a:solidFill>
                            <a:schemeClr val="bg1"/>
                          </a:solidFill>
                          <a:effectLst/>
                          <a:uFillTx/>
                        </a:rPr>
                        <a:t> </a:t>
                      </a:r>
                      <a:r>
                        <a:rPr lang="en-US" sz="1100" u="none" dirty="0">
                          <a:solidFill>
                            <a:schemeClr val="bg1"/>
                          </a:solidFill>
                          <a:effectLst/>
                          <a:uFill>
                            <a:solidFill>
                              <a:srgbClr val="666666"/>
                            </a:solidFill>
                          </a:uFill>
                        </a:rPr>
                        <a:t>urban roads at peak</a:t>
                      </a:r>
                      <a:r>
                        <a:rPr lang="en-US" sz="1100" u="none" spc="-30" dirty="0">
                          <a:solidFill>
                            <a:schemeClr val="bg1"/>
                          </a:solidFill>
                          <a:effectLst/>
                          <a:uFill>
                            <a:solidFill>
                              <a:srgbClr val="666666"/>
                            </a:solidFill>
                          </a:uFill>
                        </a:rPr>
                        <a:t> </a:t>
                      </a:r>
                      <a:r>
                        <a:rPr lang="en-US" sz="1100" u="none" dirty="0">
                          <a:solidFill>
                            <a:schemeClr val="bg1"/>
                          </a:solidFill>
                          <a:effectLst/>
                          <a:uFill>
                            <a:solidFill>
                              <a:srgbClr val="666666"/>
                            </a:solidFill>
                          </a:uFill>
                        </a:rPr>
                        <a:t>periods.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82991439"/>
                  </a:ext>
                </a:extLst>
              </a:tr>
              <a:tr h="182997">
                <a:tc vMerge="1">
                  <a:txBody>
                    <a:bodyPr/>
                    <a:lstStyle/>
                    <a:p>
                      <a:endParaRPr lang="en-PK"/>
                    </a:p>
                  </a:txBody>
                  <a:tcPr/>
                </a:tc>
                <a:tc>
                  <a:txBody>
                    <a:bodyPr/>
                    <a:lstStyle/>
                    <a:p>
                      <a:pPr marL="39370" marR="0" algn="just">
                        <a:lnSpc>
                          <a:spcPct val="115000"/>
                        </a:lnSpc>
                        <a:spcBef>
                          <a:spcPts val="270"/>
                        </a:spcBef>
                        <a:spcAft>
                          <a:spcPts val="0"/>
                        </a:spcAft>
                        <a:tabLst>
                          <a:tab pos="267970" algn="l"/>
                        </a:tabLst>
                      </a:pPr>
                      <a:r>
                        <a:rPr lang="en-US" sz="1100" u="none" dirty="0">
                          <a:solidFill>
                            <a:schemeClr val="bg1"/>
                          </a:solidFill>
                          <a:effectLst/>
                        </a:rPr>
                        <a:t>-	Provide more parking areas for urban distribution</a:t>
                      </a:r>
                      <a:r>
                        <a:rPr lang="en-US" sz="1100" u="none" spc="-30" dirty="0">
                          <a:solidFill>
                            <a:schemeClr val="bg1"/>
                          </a:solidFill>
                          <a:effectLst/>
                        </a:rPr>
                        <a:t> </a:t>
                      </a:r>
                      <a:r>
                        <a:rPr lang="en-US" sz="1100" u="none" dirty="0">
                          <a:solidFill>
                            <a:schemeClr val="bg1"/>
                          </a:solidFill>
                          <a:effectLst/>
                        </a:rPr>
                        <a:t>trucks.</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23682800"/>
                  </a:ext>
                </a:extLst>
              </a:tr>
              <a:tr h="171272">
                <a:tc rowSpan="4">
                  <a:txBody>
                    <a:bodyPr/>
                    <a:lstStyle/>
                    <a:p>
                      <a:pPr marL="68580" marR="340995" algn="l">
                        <a:lnSpc>
                          <a:spcPct val="115000"/>
                        </a:lnSpc>
                        <a:spcBef>
                          <a:spcPts val="0"/>
                        </a:spcBef>
                        <a:spcAft>
                          <a:spcPts val="0"/>
                        </a:spcAft>
                      </a:pPr>
                      <a:r>
                        <a:rPr lang="en-US" sz="1100" u="none">
                          <a:solidFill>
                            <a:schemeClr val="bg1"/>
                          </a:solidFill>
                          <a:effectLst/>
                        </a:rPr>
                        <a:t>Strengthen enforcement</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268605" marR="118745" indent="-229235" algn="just">
                        <a:lnSpc>
                          <a:spcPts val="1270"/>
                        </a:lnSpc>
                        <a:spcBef>
                          <a:spcPts val="5"/>
                        </a:spcBef>
                        <a:spcAft>
                          <a:spcPts val="0"/>
                        </a:spcAft>
                        <a:tabLst>
                          <a:tab pos="267970" algn="l"/>
                        </a:tabLst>
                      </a:pPr>
                      <a:r>
                        <a:rPr lang="en-US" sz="1100" u="none">
                          <a:solidFill>
                            <a:schemeClr val="bg1"/>
                          </a:solidFill>
                          <a:effectLst/>
                        </a:rPr>
                        <a:t>-	Eliminate existing unnecessary or illegal charges throughout the entire logistics</a:t>
                      </a:r>
                      <a:r>
                        <a:rPr lang="en-US" sz="1100" u="none" spc="-15">
                          <a:solidFill>
                            <a:schemeClr val="bg1"/>
                          </a:solidFill>
                          <a:effectLst/>
                        </a:rPr>
                        <a:t> </a:t>
                      </a:r>
                      <a:r>
                        <a:rPr lang="en-US" sz="1100" u="none">
                          <a:solidFill>
                            <a:schemeClr val="bg1"/>
                          </a:solidFill>
                          <a:effectLst/>
                        </a:rPr>
                        <a:t>process.</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59783078"/>
                  </a:ext>
                </a:extLst>
              </a:tr>
              <a:tr h="257052">
                <a:tc vMerge="1">
                  <a:txBody>
                    <a:bodyPr/>
                    <a:lstStyle/>
                    <a:p>
                      <a:endParaRPr lang="en-PK"/>
                    </a:p>
                  </a:txBody>
                  <a:tcPr/>
                </a:tc>
                <a:tc>
                  <a:txBody>
                    <a:bodyPr/>
                    <a:lstStyle/>
                    <a:p>
                      <a:pPr marL="39370" marR="0" algn="just">
                        <a:lnSpc>
                          <a:spcPts val="1240"/>
                        </a:lnSpc>
                        <a:spcBef>
                          <a:spcPts val="0"/>
                        </a:spcBef>
                        <a:spcAft>
                          <a:spcPts val="0"/>
                        </a:spcAft>
                        <a:tabLst>
                          <a:tab pos="267970" algn="l"/>
                        </a:tabLst>
                      </a:pPr>
                      <a:r>
                        <a:rPr lang="en-US" sz="1100" u="none" dirty="0">
                          <a:solidFill>
                            <a:schemeClr val="bg1"/>
                          </a:solidFill>
                          <a:effectLst/>
                        </a:rPr>
                        <a:t>-	Supervise urban distribution prices to direct reasonable</a:t>
                      </a:r>
                      <a:r>
                        <a:rPr lang="en-US" sz="1100" u="none" spc="-45" dirty="0">
                          <a:solidFill>
                            <a:schemeClr val="bg1"/>
                          </a:solidFill>
                          <a:effectLst/>
                        </a:rPr>
                        <a:t> </a:t>
                      </a:r>
                      <a:r>
                        <a:rPr lang="en-US" sz="1100" u="none" dirty="0">
                          <a:solidFill>
                            <a:schemeClr val="bg1"/>
                          </a:solidFill>
                          <a:effectLst/>
                        </a:rPr>
                        <a:t>market</a:t>
                      </a:r>
                      <a:r>
                        <a:rPr lang="en-US" sz="1200" u="none" dirty="0">
                          <a:solidFill>
                            <a:schemeClr val="bg1"/>
                          </a:solidFill>
                          <a:effectLst/>
                          <a:uFillTx/>
                        </a:rPr>
                        <a:t> </a:t>
                      </a:r>
                      <a:r>
                        <a:rPr lang="en-US" sz="1100" u="none" dirty="0">
                          <a:solidFill>
                            <a:schemeClr val="bg1"/>
                          </a:solidFill>
                          <a:effectLst/>
                          <a:uFill>
                            <a:solidFill>
                              <a:srgbClr val="666666"/>
                            </a:solidFill>
                          </a:uFill>
                        </a:rPr>
                        <a:t>Pricing.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55798532"/>
                  </a:ext>
                </a:extLst>
              </a:tr>
              <a:tr h="158097">
                <a:tc vMerge="1">
                  <a:txBody>
                    <a:bodyPr/>
                    <a:lstStyle/>
                    <a:p>
                      <a:endParaRPr lang="en-PK"/>
                    </a:p>
                  </a:txBody>
                  <a:tcPr/>
                </a:tc>
                <a:tc>
                  <a:txBody>
                    <a:bodyPr/>
                    <a:lstStyle/>
                    <a:p>
                      <a:pPr marL="39370" marR="0" algn="just">
                        <a:lnSpc>
                          <a:spcPts val="1150"/>
                        </a:lnSpc>
                        <a:spcBef>
                          <a:spcPts val="0"/>
                        </a:spcBef>
                        <a:spcAft>
                          <a:spcPts val="0"/>
                        </a:spcAft>
                        <a:tabLst>
                          <a:tab pos="267970" algn="l"/>
                        </a:tabLst>
                      </a:pPr>
                      <a:r>
                        <a:rPr lang="en-US" sz="1100" u="none" dirty="0">
                          <a:solidFill>
                            <a:schemeClr val="bg1"/>
                          </a:solidFill>
                          <a:effectLst/>
                        </a:rPr>
                        <a:t>-	Impose a punishment for</a:t>
                      </a:r>
                      <a:r>
                        <a:rPr lang="en-US" sz="1100" u="none" spc="-20" dirty="0">
                          <a:solidFill>
                            <a:schemeClr val="bg1"/>
                          </a:solidFill>
                          <a:effectLst/>
                        </a:rPr>
                        <a:t> </a:t>
                      </a:r>
                      <a:r>
                        <a:rPr lang="en-US" sz="1100" u="none" dirty="0">
                          <a:solidFill>
                            <a:schemeClr val="bg1"/>
                          </a:solidFill>
                          <a:effectLst/>
                        </a:rPr>
                        <a:t>violations.</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88809572"/>
                  </a:ext>
                </a:extLst>
              </a:tr>
              <a:tr h="158097">
                <a:tc vMerge="1">
                  <a:txBody>
                    <a:bodyPr/>
                    <a:lstStyle/>
                    <a:p>
                      <a:endParaRPr lang="en-PK"/>
                    </a:p>
                  </a:txBody>
                  <a:tcPr/>
                </a:tc>
                <a:tc>
                  <a:txBody>
                    <a:bodyPr/>
                    <a:lstStyle/>
                    <a:p>
                      <a:pPr marL="39370" marR="0" algn="just">
                        <a:lnSpc>
                          <a:spcPts val="1160"/>
                        </a:lnSpc>
                        <a:spcBef>
                          <a:spcPts val="0"/>
                        </a:spcBef>
                        <a:spcAft>
                          <a:spcPts val="0"/>
                        </a:spcAft>
                        <a:tabLst>
                          <a:tab pos="267970" algn="l"/>
                        </a:tabLst>
                      </a:pPr>
                      <a:r>
                        <a:rPr lang="en-US" sz="1100" u="none">
                          <a:solidFill>
                            <a:schemeClr val="bg1"/>
                          </a:solidFill>
                          <a:effectLst/>
                        </a:rPr>
                        <a:t>-	Ensure safety of logistics</a:t>
                      </a:r>
                      <a:r>
                        <a:rPr lang="en-US" sz="1100" u="none" spc="-10">
                          <a:solidFill>
                            <a:schemeClr val="bg1"/>
                          </a:solidFill>
                          <a:effectLst/>
                        </a:rPr>
                        <a:t> </a:t>
                      </a:r>
                      <a:r>
                        <a:rPr lang="en-US" sz="1100" u="none">
                          <a:solidFill>
                            <a:schemeClr val="bg1"/>
                          </a:solidFill>
                          <a:effectLst/>
                        </a:rPr>
                        <a:t>enterprises.</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63113555"/>
                  </a:ext>
                </a:extLst>
              </a:tr>
              <a:tr h="538890">
                <a:tc rowSpan="3">
                  <a:txBody>
                    <a:bodyPr/>
                    <a:lstStyle/>
                    <a:p>
                      <a:pPr marL="68580" marR="224790" algn="l">
                        <a:lnSpc>
                          <a:spcPct val="115000"/>
                        </a:lnSpc>
                        <a:spcBef>
                          <a:spcPts val="0"/>
                        </a:spcBef>
                        <a:spcAft>
                          <a:spcPts val="0"/>
                        </a:spcAft>
                      </a:pPr>
                      <a:r>
                        <a:rPr lang="en-US" sz="1100" u="none">
                          <a:solidFill>
                            <a:schemeClr val="bg1"/>
                          </a:solidFill>
                          <a:effectLst/>
                        </a:rPr>
                        <a:t>Accelerate promotion and application of science and technology</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268605" marR="492760" indent="-229235" algn="just">
                        <a:lnSpc>
                          <a:spcPct val="115000"/>
                        </a:lnSpc>
                        <a:spcBef>
                          <a:spcPts val="0"/>
                        </a:spcBef>
                        <a:spcAft>
                          <a:spcPts val="0"/>
                        </a:spcAft>
                        <a:tabLst>
                          <a:tab pos="267970" algn="l"/>
                        </a:tabLst>
                      </a:pPr>
                      <a:r>
                        <a:rPr lang="en-US" sz="1100" u="none" dirty="0">
                          <a:solidFill>
                            <a:schemeClr val="bg1"/>
                          </a:solidFill>
                          <a:effectLst/>
                        </a:rPr>
                        <a:t>-	Encourage and guide logistics enterprises to integrate resources for cost reduction and efficiency improvement through centralized storage and warehouse</a:t>
                      </a:r>
                      <a:r>
                        <a:rPr lang="en-US" sz="1100" u="none" spc="-80" dirty="0">
                          <a:solidFill>
                            <a:schemeClr val="bg1"/>
                          </a:solidFill>
                          <a:effectLst/>
                        </a:rPr>
                        <a:t> </a:t>
                      </a:r>
                      <a:r>
                        <a:rPr lang="en-US" sz="1100" u="none" dirty="0">
                          <a:solidFill>
                            <a:schemeClr val="bg1"/>
                          </a:solidFill>
                          <a:effectLst/>
                        </a:rPr>
                        <a:t>management,</a:t>
                      </a:r>
                      <a:r>
                        <a:rPr lang="en-US" sz="1200" u="none" dirty="0">
                          <a:solidFill>
                            <a:schemeClr val="bg1"/>
                          </a:solidFill>
                          <a:effectLst/>
                          <a:uFillTx/>
                        </a:rPr>
                        <a:t> </a:t>
                      </a:r>
                      <a:r>
                        <a:rPr lang="en-US" sz="1100" u="none" dirty="0">
                          <a:solidFill>
                            <a:schemeClr val="bg1"/>
                          </a:solidFill>
                          <a:effectLst/>
                          <a:uFill>
                            <a:solidFill>
                              <a:srgbClr val="666666"/>
                            </a:solidFill>
                          </a:uFill>
                        </a:rPr>
                        <a:t>demand-based distribution, and planned</a:t>
                      </a:r>
                      <a:r>
                        <a:rPr lang="en-US" sz="1100" u="none" spc="-75" dirty="0">
                          <a:solidFill>
                            <a:schemeClr val="bg1"/>
                          </a:solidFill>
                          <a:effectLst/>
                          <a:uFill>
                            <a:solidFill>
                              <a:srgbClr val="666666"/>
                            </a:solidFill>
                          </a:uFill>
                        </a:rPr>
                        <a:t> </a:t>
                      </a:r>
                      <a:r>
                        <a:rPr lang="en-US" sz="1100" u="none" dirty="0">
                          <a:solidFill>
                            <a:schemeClr val="bg1"/>
                          </a:solidFill>
                          <a:effectLst/>
                          <a:uFill>
                            <a:solidFill>
                              <a:srgbClr val="666666"/>
                            </a:solidFill>
                          </a:uFill>
                        </a:rPr>
                        <a:t>delivery.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64970114"/>
                  </a:ext>
                </a:extLst>
              </a:tr>
              <a:tr h="257052">
                <a:tc vMerge="1">
                  <a:txBody>
                    <a:bodyPr/>
                    <a:lstStyle/>
                    <a:p>
                      <a:endParaRPr lang="en-PK"/>
                    </a:p>
                  </a:txBody>
                  <a:tcPr/>
                </a:tc>
                <a:tc>
                  <a:txBody>
                    <a:bodyPr/>
                    <a:lstStyle/>
                    <a:p>
                      <a:pPr marL="39370" marR="0" algn="just">
                        <a:lnSpc>
                          <a:spcPts val="1230"/>
                        </a:lnSpc>
                        <a:spcBef>
                          <a:spcPts val="0"/>
                        </a:spcBef>
                        <a:spcAft>
                          <a:spcPts val="0"/>
                        </a:spcAft>
                        <a:tabLst>
                          <a:tab pos="267970" algn="l"/>
                        </a:tabLst>
                      </a:pPr>
                      <a:r>
                        <a:rPr lang="en-US" sz="1100" u="none" dirty="0">
                          <a:solidFill>
                            <a:schemeClr val="bg1"/>
                          </a:solidFill>
                          <a:effectLst/>
                        </a:rPr>
                        <a:t>-	Encourage the application of advanced technologies</a:t>
                      </a:r>
                      <a:r>
                        <a:rPr lang="en-US" sz="1100" u="none" spc="-20" dirty="0">
                          <a:solidFill>
                            <a:schemeClr val="bg1"/>
                          </a:solidFill>
                          <a:effectLst/>
                        </a:rPr>
                        <a:t> </a:t>
                      </a:r>
                      <a:r>
                        <a:rPr lang="en-US" sz="1100" u="none" dirty="0">
                          <a:solidFill>
                            <a:schemeClr val="bg1"/>
                          </a:solidFill>
                          <a:effectLst/>
                        </a:rPr>
                        <a:t>and</a:t>
                      </a:r>
                      <a:r>
                        <a:rPr lang="en-US" sz="1200" u="none" dirty="0">
                          <a:solidFill>
                            <a:schemeClr val="bg1"/>
                          </a:solidFill>
                          <a:effectLst/>
                          <a:uFillTx/>
                        </a:rPr>
                        <a:t> </a:t>
                      </a:r>
                      <a:r>
                        <a:rPr lang="en-US" sz="1100" u="none" dirty="0">
                          <a:solidFill>
                            <a:schemeClr val="bg1"/>
                          </a:solidFill>
                          <a:effectLst/>
                          <a:uFill>
                            <a:solidFill>
                              <a:srgbClr val="666666"/>
                            </a:solidFill>
                          </a:uFill>
                        </a:rPr>
                        <a:t>equipment for urban</a:t>
                      </a:r>
                      <a:r>
                        <a:rPr lang="en-US" sz="1100" u="none" spc="-45" dirty="0">
                          <a:solidFill>
                            <a:schemeClr val="bg1"/>
                          </a:solidFill>
                          <a:effectLst/>
                          <a:uFill>
                            <a:solidFill>
                              <a:srgbClr val="666666"/>
                            </a:solidFill>
                          </a:uFill>
                        </a:rPr>
                        <a:t> </a:t>
                      </a:r>
                      <a:r>
                        <a:rPr lang="en-US" sz="1100" u="none" dirty="0">
                          <a:solidFill>
                            <a:schemeClr val="bg1"/>
                          </a:solidFill>
                          <a:effectLst/>
                          <a:uFill>
                            <a:solidFill>
                              <a:srgbClr val="666666"/>
                            </a:solidFill>
                          </a:uFill>
                        </a:rPr>
                        <a:t>distribution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17192278"/>
                  </a:ext>
                </a:extLst>
              </a:tr>
              <a:tr h="158097">
                <a:tc vMerge="1">
                  <a:txBody>
                    <a:bodyPr/>
                    <a:lstStyle/>
                    <a:p>
                      <a:endParaRPr lang="en-PK"/>
                    </a:p>
                  </a:txBody>
                  <a:tcPr/>
                </a:tc>
                <a:tc>
                  <a:txBody>
                    <a:bodyPr/>
                    <a:lstStyle/>
                    <a:p>
                      <a:pPr marL="39370" marR="0" algn="just">
                        <a:lnSpc>
                          <a:spcPts val="1230"/>
                        </a:lnSpc>
                        <a:spcBef>
                          <a:spcPts val="0"/>
                        </a:spcBef>
                        <a:spcAft>
                          <a:spcPts val="0"/>
                        </a:spcAft>
                        <a:tabLst>
                          <a:tab pos="267970" algn="l"/>
                        </a:tabLst>
                      </a:pPr>
                      <a:r>
                        <a:rPr lang="en-US" sz="1100" u="none" dirty="0">
                          <a:solidFill>
                            <a:schemeClr val="bg1"/>
                          </a:solidFill>
                          <a:effectLst/>
                        </a:rPr>
                        <a:t>-	Accelerate the construction of an urban distribution</a:t>
                      </a:r>
                      <a:r>
                        <a:rPr lang="en-US" sz="1100" u="none" spc="-55" dirty="0">
                          <a:solidFill>
                            <a:schemeClr val="bg1"/>
                          </a:solidFill>
                          <a:effectLst/>
                        </a:rPr>
                        <a:t> of </a:t>
                      </a:r>
                      <a:r>
                        <a:rPr lang="en-US" sz="1100" u="none" dirty="0">
                          <a:solidFill>
                            <a:schemeClr val="bg1"/>
                          </a:solidFill>
                          <a:effectLst/>
                        </a:rPr>
                        <a:t>information platform.</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93094764"/>
                  </a:ext>
                </a:extLst>
              </a:tr>
              <a:tr h="268546">
                <a:tc rowSpan="3">
                  <a:txBody>
                    <a:bodyPr/>
                    <a:lstStyle/>
                    <a:p>
                      <a:pPr marL="68580" marR="170180" algn="l">
                        <a:lnSpc>
                          <a:spcPct val="115000"/>
                        </a:lnSpc>
                        <a:spcBef>
                          <a:spcPts val="5"/>
                        </a:spcBef>
                        <a:spcAft>
                          <a:spcPts val="0"/>
                        </a:spcAft>
                      </a:pPr>
                      <a:r>
                        <a:rPr lang="en-US" sz="1100" u="none">
                          <a:solidFill>
                            <a:schemeClr val="bg1"/>
                          </a:solidFill>
                          <a:effectLst/>
                        </a:rPr>
                        <a:t>Speed up implementation</a:t>
                      </a:r>
                      <a:endParaRPr lang="en-PK" sz="1200" u="none">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9370" marR="0" algn="just">
                        <a:lnSpc>
                          <a:spcPts val="1250"/>
                        </a:lnSpc>
                        <a:spcBef>
                          <a:spcPts val="0"/>
                        </a:spcBef>
                        <a:spcAft>
                          <a:spcPts val="0"/>
                        </a:spcAft>
                        <a:tabLst>
                          <a:tab pos="267970" algn="l"/>
                        </a:tabLst>
                      </a:pPr>
                      <a:r>
                        <a:rPr lang="en-US" sz="1100" u="none" dirty="0">
                          <a:solidFill>
                            <a:schemeClr val="bg1"/>
                          </a:solidFill>
                          <a:effectLst/>
                        </a:rPr>
                        <a:t>-	Local government should take the lead in organizing the</a:t>
                      </a:r>
                      <a:r>
                        <a:rPr lang="en-US" sz="1100" u="none" spc="-60" dirty="0">
                          <a:solidFill>
                            <a:schemeClr val="bg1"/>
                          </a:solidFill>
                          <a:effectLst/>
                        </a:rPr>
                        <a:t> </a:t>
                      </a:r>
                      <a:r>
                        <a:rPr lang="en-US" sz="1100" u="none" dirty="0">
                          <a:solidFill>
                            <a:schemeClr val="bg1"/>
                          </a:solidFill>
                          <a:effectLst/>
                        </a:rPr>
                        <a:t>urban</a:t>
                      </a:r>
                      <a:r>
                        <a:rPr lang="en-US" sz="1200" u="none" dirty="0">
                          <a:solidFill>
                            <a:schemeClr val="bg1"/>
                          </a:solidFill>
                          <a:effectLst/>
                          <a:uFillTx/>
                        </a:rPr>
                        <a:t> </a:t>
                      </a:r>
                      <a:r>
                        <a:rPr lang="en-US" sz="1100" u="none" dirty="0">
                          <a:solidFill>
                            <a:schemeClr val="bg1"/>
                          </a:solidFill>
                          <a:effectLst/>
                          <a:uFill>
                            <a:solidFill>
                              <a:srgbClr val="666666"/>
                            </a:solidFill>
                          </a:uFill>
                        </a:rPr>
                        <a:t>distribution</a:t>
                      </a:r>
                      <a:r>
                        <a:rPr lang="en-US" sz="1100" u="none" spc="-35" dirty="0">
                          <a:solidFill>
                            <a:schemeClr val="bg1"/>
                          </a:solidFill>
                          <a:effectLst/>
                          <a:uFill>
                            <a:solidFill>
                              <a:srgbClr val="666666"/>
                            </a:solidFill>
                          </a:uFill>
                        </a:rPr>
                        <a:t> </a:t>
                      </a:r>
                      <a:r>
                        <a:rPr lang="en-US" sz="1100" u="none" dirty="0">
                          <a:solidFill>
                            <a:schemeClr val="bg1"/>
                          </a:solidFill>
                          <a:effectLst/>
                          <a:uFill>
                            <a:solidFill>
                              <a:srgbClr val="666666"/>
                            </a:solidFill>
                          </a:uFill>
                        </a:rPr>
                        <a:t>development.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595493"/>
                  </a:ext>
                </a:extLst>
              </a:tr>
              <a:tr h="160581">
                <a:tc vMerge="1">
                  <a:txBody>
                    <a:bodyPr/>
                    <a:lstStyle/>
                    <a:p>
                      <a:endParaRPr lang="en-PK"/>
                    </a:p>
                  </a:txBody>
                  <a:tcPr/>
                </a:tc>
                <a:tc>
                  <a:txBody>
                    <a:bodyPr/>
                    <a:lstStyle/>
                    <a:p>
                      <a:pPr marL="0" marR="0" algn="just">
                        <a:lnSpc>
                          <a:spcPts val="1160"/>
                        </a:lnSpc>
                        <a:spcBef>
                          <a:spcPts val="0"/>
                        </a:spcBef>
                        <a:spcAft>
                          <a:spcPts val="0"/>
                        </a:spcAft>
                        <a:tabLst>
                          <a:tab pos="267970" algn="l"/>
                          <a:tab pos="4342130" algn="l"/>
                        </a:tabLst>
                      </a:pPr>
                      <a:r>
                        <a:rPr lang="en-US" sz="1100" u="none" spc="5" dirty="0">
                          <a:solidFill>
                            <a:schemeClr val="bg1"/>
                          </a:solidFill>
                          <a:effectLst/>
                          <a:uFill>
                            <a:solidFill>
                              <a:srgbClr val="666666"/>
                            </a:solidFill>
                          </a:uFill>
                        </a:rPr>
                        <a:t> </a:t>
                      </a:r>
                      <a:r>
                        <a:rPr lang="en-US" sz="1100" u="none" dirty="0">
                          <a:solidFill>
                            <a:schemeClr val="bg1"/>
                          </a:solidFill>
                          <a:effectLst/>
                          <a:uFill>
                            <a:solidFill>
                              <a:srgbClr val="666666"/>
                            </a:solidFill>
                          </a:uFill>
                        </a:rPr>
                        <a:t>-	Implement pilot</a:t>
                      </a:r>
                      <a:r>
                        <a:rPr lang="en-US" sz="1100" u="none" spc="-35" dirty="0">
                          <a:solidFill>
                            <a:schemeClr val="bg1"/>
                          </a:solidFill>
                          <a:effectLst/>
                          <a:uFill>
                            <a:solidFill>
                              <a:srgbClr val="666666"/>
                            </a:solidFill>
                          </a:uFill>
                        </a:rPr>
                        <a:t> </a:t>
                      </a:r>
                      <a:r>
                        <a:rPr lang="en-US" sz="1100" u="none" dirty="0">
                          <a:solidFill>
                            <a:schemeClr val="bg1"/>
                          </a:solidFill>
                          <a:effectLst/>
                          <a:uFill>
                            <a:solidFill>
                              <a:srgbClr val="666666"/>
                            </a:solidFill>
                          </a:uFill>
                        </a:rPr>
                        <a:t>projects.	</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72951357"/>
                  </a:ext>
                </a:extLst>
              </a:tr>
              <a:tr h="158097">
                <a:tc vMerge="1">
                  <a:txBody>
                    <a:bodyPr/>
                    <a:lstStyle/>
                    <a:p>
                      <a:endParaRPr lang="en-PK"/>
                    </a:p>
                  </a:txBody>
                  <a:tcPr/>
                </a:tc>
                <a:tc>
                  <a:txBody>
                    <a:bodyPr/>
                    <a:lstStyle/>
                    <a:p>
                      <a:pPr marL="39370" marR="0" algn="just">
                        <a:lnSpc>
                          <a:spcPts val="1150"/>
                        </a:lnSpc>
                        <a:spcBef>
                          <a:spcPts val="0"/>
                        </a:spcBef>
                        <a:spcAft>
                          <a:spcPts val="0"/>
                        </a:spcAft>
                        <a:tabLst>
                          <a:tab pos="267970" algn="l"/>
                        </a:tabLst>
                      </a:pPr>
                      <a:r>
                        <a:rPr lang="en-US" sz="1100" u="none" dirty="0">
                          <a:solidFill>
                            <a:schemeClr val="bg1"/>
                          </a:solidFill>
                          <a:effectLst/>
                        </a:rPr>
                        <a:t>-	Monitor performance of competent authorities</a:t>
                      </a:r>
                      <a:r>
                        <a:rPr lang="en-US" sz="1100" u="none" spc="-5" dirty="0">
                          <a:solidFill>
                            <a:schemeClr val="bg1"/>
                          </a:solidFill>
                          <a:effectLst/>
                        </a:rPr>
                        <a:t> </a:t>
                      </a:r>
                      <a:r>
                        <a:rPr lang="en-US" sz="1100" u="none" dirty="0">
                          <a:solidFill>
                            <a:schemeClr val="bg1"/>
                          </a:solidFill>
                          <a:effectLst/>
                        </a:rPr>
                        <a:t>through.</a:t>
                      </a:r>
                      <a:endParaRPr lang="en-PK" sz="1200" u="none"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45635661"/>
                  </a:ext>
                </a:extLst>
              </a:tr>
            </a:tbl>
          </a:graphicData>
        </a:graphic>
      </p:graphicFrame>
    </p:spTree>
    <p:extLst>
      <p:ext uri="{BB962C8B-B14F-4D97-AF65-F5344CB8AC3E}">
        <p14:creationId xmlns:p14="http://schemas.microsoft.com/office/powerpoint/2010/main" val="3378905104"/>
      </p:ext>
    </p:extLst>
  </p:cSld>
  <p:clrMapOvr>
    <a:masterClrMapping/>
  </p:clrMapOvr>
</p:sld>
</file>

<file path=ppt/theme/theme1.xml><?xml version="1.0" encoding="utf-8"?>
<a:theme xmlns:a="http://schemas.openxmlformats.org/drawingml/2006/main" name="Social Studies Subject for Middle School - 7th Grade: Introduction to Civics by Slidesgo">
  <a:themeElements>
    <a:clrScheme name="Simple Light">
      <a:dk1>
        <a:srgbClr val="303245"/>
      </a:dk1>
      <a:lt1>
        <a:srgbClr val="FFFFFF"/>
      </a:lt1>
      <a:dk2>
        <a:srgbClr val="EFF2F5"/>
      </a:dk2>
      <a:lt2>
        <a:srgbClr val="97ABC3"/>
      </a:lt2>
      <a:accent1>
        <a:srgbClr val="818A9C"/>
      </a:accent1>
      <a:accent2>
        <a:srgbClr val="6E6EE3"/>
      </a:accent2>
      <a:accent3>
        <a:srgbClr val="FFFFFF"/>
      </a:accent3>
      <a:accent4>
        <a:srgbClr val="FFFFFF"/>
      </a:accent4>
      <a:accent5>
        <a:srgbClr val="FFFFFF"/>
      </a:accent5>
      <a:accent6>
        <a:srgbClr val="FFFFFF"/>
      </a:accent6>
      <a:hlink>
        <a:srgbClr val="303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303245"/>
    </a:dk1>
    <a:lt1>
      <a:srgbClr val="FFFFFF"/>
    </a:lt1>
    <a:dk2>
      <a:srgbClr val="EFF2F5"/>
    </a:dk2>
    <a:lt2>
      <a:srgbClr val="97ABC3"/>
    </a:lt2>
    <a:accent1>
      <a:srgbClr val="818A9C"/>
    </a:accent1>
    <a:accent2>
      <a:srgbClr val="6E6EE3"/>
    </a:accent2>
    <a:accent3>
      <a:srgbClr val="FFFFFF"/>
    </a:accent3>
    <a:accent4>
      <a:srgbClr val="FFFFFF"/>
    </a:accent4>
    <a:accent5>
      <a:srgbClr val="FFFFFF"/>
    </a:accent5>
    <a:accent6>
      <a:srgbClr val="FFFFFF"/>
    </a:accent6>
    <a:hlink>
      <a:srgbClr val="303245"/>
    </a:hlink>
    <a:folHlink>
      <a:srgbClr val="0097A7"/>
    </a:folHlink>
  </a:clrScheme>
</a:themeOverride>
</file>

<file path=ppt/theme/themeOverride2.xml><?xml version="1.0" encoding="utf-8"?>
<a:themeOverride xmlns:a="http://schemas.openxmlformats.org/drawingml/2006/main">
  <a:clrScheme name="Simple Light">
    <a:dk1>
      <a:srgbClr val="303245"/>
    </a:dk1>
    <a:lt1>
      <a:srgbClr val="FFFFFF"/>
    </a:lt1>
    <a:dk2>
      <a:srgbClr val="EFF2F5"/>
    </a:dk2>
    <a:lt2>
      <a:srgbClr val="97ABC3"/>
    </a:lt2>
    <a:accent1>
      <a:srgbClr val="818A9C"/>
    </a:accent1>
    <a:accent2>
      <a:srgbClr val="6E6EE3"/>
    </a:accent2>
    <a:accent3>
      <a:srgbClr val="FFFFFF"/>
    </a:accent3>
    <a:accent4>
      <a:srgbClr val="FFFFFF"/>
    </a:accent4>
    <a:accent5>
      <a:srgbClr val="FFFFFF"/>
    </a:accent5>
    <a:accent6>
      <a:srgbClr val="FFFFFF"/>
    </a:accent6>
    <a:hlink>
      <a:srgbClr val="303245"/>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1235</TotalTime>
  <Words>7886</Words>
  <Application>Microsoft Office PowerPoint</Application>
  <PresentationFormat>Widescreen</PresentationFormat>
  <Paragraphs>2056</Paragraphs>
  <Slides>105</Slides>
  <Notes>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105</vt:i4>
      </vt:variant>
    </vt:vector>
  </HeadingPairs>
  <TitlesOfParts>
    <vt:vector size="122" baseType="lpstr">
      <vt:lpstr>Arial</vt:lpstr>
      <vt:lpstr>Myriad Pro</vt:lpstr>
      <vt:lpstr>Proxima Nova</vt:lpstr>
      <vt:lpstr>Sabon Next LT</vt:lpstr>
      <vt:lpstr>Times New Roman</vt:lpstr>
      <vt:lpstr>Gill Sans MT</vt:lpstr>
      <vt:lpstr>Staatliches</vt:lpstr>
      <vt:lpstr>Abadi</vt:lpstr>
      <vt:lpstr>Proxima Nova Semibold</vt:lpstr>
      <vt:lpstr>Wingdings</vt:lpstr>
      <vt:lpstr>Calibri</vt:lpstr>
      <vt:lpstr>Rockwell Condensed</vt:lpstr>
      <vt:lpstr>Vani</vt:lpstr>
      <vt:lpstr>Varela Round</vt:lpstr>
      <vt:lpstr>Darker Grotesque SemiBold</vt:lpstr>
      <vt:lpstr>Social Studies Subject for Middle School - 7th Grade: Introduction to Civics by Slidesgo</vt:lpstr>
      <vt:lpstr>Slidesgo Final Pages</vt:lpstr>
      <vt:lpstr>PowerPoint Presentation</vt:lpstr>
      <vt:lpstr>SEQUENCE OF THE PRESENTATION</vt:lpstr>
      <vt:lpstr>PowerPoint Presentation</vt:lpstr>
      <vt:lpstr>PowerPoint Presentation</vt:lpstr>
      <vt:lpstr>PowerPoint Presentation</vt:lpstr>
      <vt:lpstr>PowerPoint Presentation</vt:lpstr>
      <vt:lpstr>TRUCKING INDUSTRY IN PAKISTAN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Context for Regional Transport</vt:lpstr>
      <vt:lpstr>PowerPoint Presentation</vt:lpstr>
      <vt:lpstr>PowerPoint Presentation</vt:lpstr>
      <vt:lpstr>PowerPoint Presentation</vt:lpstr>
      <vt:lpstr>Legal &amp; Regulatory Framework in Pakistan</vt:lpstr>
      <vt:lpstr>Objectives of the Study</vt:lpstr>
      <vt:lpstr>Objectives of the Study (cont.)</vt:lpstr>
      <vt:lpstr>APPROACH FOR the Study</vt:lpstr>
      <vt:lpstr>APPROACH FOR the Study (cont.)</vt:lpstr>
      <vt:lpstr>Surveys – Core of the Study</vt:lpstr>
      <vt:lpstr>Surveys STATIONS</vt:lpstr>
      <vt:lpstr>FLEET population</vt:lpstr>
      <vt:lpstr>PowerPoint Presentation</vt:lpstr>
      <vt:lpstr>Goods Vehicles Manufacturing in Pakistan</vt:lpstr>
      <vt:lpstr>Data Collection from Excise and Taxation Departments</vt:lpstr>
      <vt:lpstr>PowerPoint Presentation</vt:lpstr>
      <vt:lpstr>PowerPoint Presentation</vt:lpstr>
      <vt:lpstr>Registered Trucks in Balochistan</vt:lpstr>
      <vt:lpstr>Registered Trucks in KPK</vt:lpstr>
      <vt:lpstr>Registered Trucks in Punjab</vt:lpstr>
      <vt:lpstr>Registered Trucks in Sindh</vt:lpstr>
      <vt:lpstr>Registered Trucks in ICT</vt:lpstr>
      <vt:lpstr>Registered Trucks in AJ&amp;K</vt:lpstr>
      <vt:lpstr>Registered Trucks in GB</vt:lpstr>
      <vt:lpstr>FLEET characteristics (Results from surveys’ data)</vt:lpstr>
      <vt:lpstr>FLEET CHARACTERISTICS</vt:lpstr>
      <vt:lpstr>Vehicle modifications</vt:lpstr>
      <vt:lpstr>PowerPoint Presentation</vt:lpstr>
      <vt:lpstr>financial CHARACTERISTICS</vt:lpstr>
      <vt:lpstr>Insurance status</vt:lpstr>
      <vt:lpstr>Vehicle Purchase and Finance / Capital Investment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NTRC Study on Freight Transport  (Trucking) in Pakistan</dc:title>
  <dc:creator>Waqas Muneer</dc:creator>
  <cp:lastModifiedBy>Dr. Kamran Ahmed</cp:lastModifiedBy>
  <cp:revision>619</cp:revision>
  <dcterms:modified xsi:type="dcterms:W3CDTF">2022-09-05T11:21:12Z</dcterms:modified>
</cp:coreProperties>
</file>